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02" r:id="rId4"/>
    <p:sldId id="317" r:id="rId5"/>
    <p:sldId id="315" r:id="rId6"/>
    <p:sldId id="281" r:id="rId7"/>
    <p:sldId id="282" r:id="rId8"/>
    <p:sldId id="318" r:id="rId9"/>
    <p:sldId id="295" r:id="rId10"/>
    <p:sldId id="296" r:id="rId11"/>
    <p:sldId id="321" r:id="rId12"/>
    <p:sldId id="322" r:id="rId13"/>
    <p:sldId id="297" r:id="rId14"/>
    <p:sldId id="323" r:id="rId15"/>
    <p:sldId id="319" r:id="rId16"/>
    <p:sldId id="328" r:id="rId17"/>
    <p:sldId id="329" r:id="rId18"/>
    <p:sldId id="324" r:id="rId19"/>
    <p:sldId id="325" r:id="rId20"/>
    <p:sldId id="320" r:id="rId21"/>
    <p:sldId id="298" r:id="rId22"/>
    <p:sldId id="314" r:id="rId23"/>
    <p:sldId id="300" r:id="rId24"/>
    <p:sldId id="326" r:id="rId25"/>
    <p:sldId id="263" r:id="rId26"/>
    <p:sldId id="288" r:id="rId27"/>
    <p:sldId id="306" r:id="rId28"/>
    <p:sldId id="307" r:id="rId29"/>
    <p:sldId id="265" r:id="rId30"/>
    <p:sldId id="267" r:id="rId31"/>
    <p:sldId id="284" r:id="rId32"/>
    <p:sldId id="292" r:id="rId33"/>
    <p:sldId id="285" r:id="rId34"/>
    <p:sldId id="268" r:id="rId35"/>
    <p:sldId id="294" r:id="rId36"/>
    <p:sldId id="330" r:id="rId37"/>
    <p:sldId id="331" r:id="rId38"/>
    <p:sldId id="332" r:id="rId39"/>
    <p:sldId id="333" r:id="rId40"/>
    <p:sldId id="334" r:id="rId41"/>
    <p:sldId id="273" r:id="rId42"/>
    <p:sldId id="274" r:id="rId43"/>
    <p:sldId id="275" r:id="rId44"/>
    <p:sldId id="276" r:id="rId45"/>
    <p:sldId id="277" r:id="rId46"/>
    <p:sldId id="278" r:id="rId47"/>
    <p:sldId id="264" r:id="rId4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3FC8-0E12-41B8-B342-9C04BFD42BF5}" type="datetimeFigureOut">
              <a:rPr kumimoji="1" lang="ja-JP" altLang="en-US" smtClean="0"/>
              <a:pPr/>
              <a:t>2016/2/19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32472-426D-4961-B5DA-67B60D787A5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BAD1-BA82-4A46-AC22-C24CCB24348F}" type="datetimeFigureOut">
              <a:rPr kumimoji="1" lang="ja-JP" altLang="en-US" smtClean="0"/>
              <a:pPr/>
              <a:t>2016/2/19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649C8-75D9-4360-867F-4C69FCA6E0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038C-84E2-4BD5-AB95-2D19F48FB199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32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7209-ECA2-4EEF-A72F-F3E4F492BD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aru.bonyari.jp/texclip/texclip.php?s=$\chi%20(G)%20\le\bigl%20\lfloor%20\frac%7b7+%20\sqrt%7b49-24\varepsilon%7d%7d%7b2%7d%20\bigr%20\rfloor$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maru.bonyari.jp/texclip/texclip.php?s=$\bigl%20\lfloor%20\frac%7b7+%20\sqrt%7b49-24\varepsilon%7d%7d%7b2%7d%20\bigr%20\rf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xclip.marutank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texclip.marutank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3%83%95%E3%82%A1%E3%82%A4%E3%83%AB:KleinBottle-01.pn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$f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maru.bonyari.jp/texclip/texclip.php?s=\textcolor%5brgb%5d%7b1,0,0%7d%7b1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textcolor%5brgb%5d%7b0.2,0.2,1%7d%7b2%7d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hyperlink" Target="http://maru.bonyari.jp/texclip/texclip.php?s=\textcolor%5brgb%5d%7b0,0.4,0%7d%7b3%7d" TargetMode="External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aru.bonyari.jp/texclip/texclip.php?s=$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maru.bonyari.jp/texclip/texclip.php?s=$\chi%20(G)%20\le\bigl%20\lfloor%20\frac%7b7+%20\sqrt%7b49-24\varepsilon%7d%7d%7b2%7d%20\bigr%20\rfloor$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maru.bonyari.jp/texclip/texclip.php?s=\textcolor%5brgb%5d%7b1,0,0%7d%7b1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textcolor%5brgb%5d%7b0.2,0.2,1%7d%7b2%7d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maru.bonyari.jp/texclip/texclip.php?s=\textcolor%5brgb%5d%7b0,0.4,0%7d%7b3%7d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textcolor%5brgb%5d%7b0.2,0.2,1%7d%7b2%7d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32.jpeg"/><Relationship Id="rId7" Type="http://schemas.openxmlformats.org/officeDocument/2006/relationships/image" Target="../media/image20.png"/><Relationship Id="rId12" Type="http://schemas.openxmlformats.org/officeDocument/2006/relationships/hyperlink" Target="http://maru.bonyari.jp/texclip/texclip.php?s=$G$%20on%20$\mathbb%7bN%7d_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u.bonyari.jp/texclip/texclip.php?s=\textcolor%5brgb%5d%7b1,0,0%7d%7b1%7d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hyperlink" Target="http://maru.bonyari.jp/texclip/texclip.php?s=$\begin%7bpmatrix%7d%0a1%20&amp;%202%20&amp;%203%20\\%0a1%20&amp;%203%20&amp;%202%20\\%0a\end%7bpmatrix%7d%0a=%20r_1" TargetMode="External"/><Relationship Id="rId4" Type="http://schemas.openxmlformats.org/officeDocument/2006/relationships/hyperlink" Target="http://maru.bonyari.jp/texclip/texclip.php?s=\textcolor%5brgb%5d%7b0,0.4,0%7d%7b3%7d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maru.bonyari.jp/texclip/texclip.php?s=$f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hyperlink" Target="http://maru.bonyari.jp/texclip/texclip.php?s=$\sigma_%7bG,f%5ec%7d=(r_1,%20\rho%5e2)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://maru.bonyari.jp/texclip/texclip.php?s=\textcolor%5brgb%5d%7b1,0,0%7d%7b1%7d" TargetMode="External"/><Relationship Id="rId7" Type="http://schemas.openxmlformats.org/officeDocument/2006/relationships/hyperlink" Target="http://maru.bonyari.jp/texclip/texclip.php?s=$r_1" TargetMode="External"/><Relationship Id="rId12" Type="http://schemas.openxmlformats.org/officeDocument/2006/relationships/image" Target="../media/image36.png"/><Relationship Id="rId17" Type="http://schemas.openxmlformats.org/officeDocument/2006/relationships/hyperlink" Target="http://maru.bonyari.jp/texclip/texclip.php?s=$f" TargetMode="External"/><Relationship Id="rId2" Type="http://schemas.openxmlformats.org/officeDocument/2006/relationships/image" Target="../media/image32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://maru.bonyari.jp/texclip/texclip.php?s=$\begin%7bpmatrix%7d%0a1%20&amp;%202%20&amp;%203%20\\%0a3%20&amp;%201%20&amp;%202%20\\%0a\end%7bpmatrix%7d%0a=%20\rho%5e2" TargetMode="External"/><Relationship Id="rId5" Type="http://schemas.openxmlformats.org/officeDocument/2006/relationships/hyperlink" Target="http://maru.bonyari.jp/texclip/texclip.php?s=\textcolor%5brgb%5d%7b0,0.4,0%7d%7b3%7d" TargetMode="External"/><Relationship Id="rId15" Type="http://schemas.openxmlformats.org/officeDocument/2006/relationships/hyperlink" Target="http://maru.bonyari.jp/texclip/texclip.php?s=$G$%20on%20$\mathbb%7bN%7d_2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hyperlink" Target="http://maru.bonyari.jp/texclip/texclip.php?s=\textcolor%5brgb%5d%7b0.2,0.2,1%7d%7b2%7d" TargetMode="External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$\sigma%20s%20=%20s%20\sigma'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maru.bonyari.jp/texclip/texclip.php?s=$\rho%5e2" TargetMode="External"/><Relationship Id="rId18" Type="http://schemas.openxmlformats.org/officeDocument/2006/relationships/image" Target="../media/image44.png"/><Relationship Id="rId3" Type="http://schemas.openxmlformats.org/officeDocument/2006/relationships/hyperlink" Target="http://maru.bonyari.jp/texclip/texclip.php?s=\textcolor%5brgb%5d%7b1,0,0%7d%7b1%7d" TargetMode="External"/><Relationship Id="rId21" Type="http://schemas.openxmlformats.org/officeDocument/2006/relationships/image" Target="../media/image45.png"/><Relationship Id="rId7" Type="http://schemas.openxmlformats.org/officeDocument/2006/relationships/hyperlink" Target="http://maru.bonyari.jp/texclip/texclip.php?s=\textcolor%5brgb%5d%7b0.2,0.2,1%7d%7b2%7d" TargetMode="External"/><Relationship Id="rId12" Type="http://schemas.openxmlformats.org/officeDocument/2006/relationships/image" Target="../media/image23.png"/><Relationship Id="rId17" Type="http://schemas.openxmlformats.org/officeDocument/2006/relationships/hyperlink" Target="http://maru.bonyari.jp/texclip/texclip.php?s=$\rho" TargetMode="External"/><Relationship Id="rId2" Type="http://schemas.openxmlformats.org/officeDocument/2006/relationships/image" Target="../media/image32.jpeg"/><Relationship Id="rId16" Type="http://schemas.openxmlformats.org/officeDocument/2006/relationships/image" Target="../media/image43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://maru.bonyari.jp/texclip/texclip.php?s=$f" TargetMode="External"/><Relationship Id="rId5" Type="http://schemas.openxmlformats.org/officeDocument/2006/relationships/hyperlink" Target="http://maru.bonyari.jp/texclip/texclip.php?s=\textcolor%5brgb%5d%7b0,0.4,0%7d%7b3%7d" TargetMode="External"/><Relationship Id="rId15" Type="http://schemas.openxmlformats.org/officeDocument/2006/relationships/hyperlink" Target="http://maru.bonyari.jp/texclip/texclip.php?s=$r_2" TargetMode="External"/><Relationship Id="rId10" Type="http://schemas.openxmlformats.org/officeDocument/2006/relationships/image" Target="../media/image35.png"/><Relationship Id="rId19" Type="http://schemas.openxmlformats.org/officeDocument/2006/relationships/hyperlink" Target="http://maru.bonyari.jp/texclip/texclip.php?s=$G$%20on%20$\mathbb%7bN%7d_2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maru.bonyari.jp/texclip/texclip.php?s=$r_1" TargetMode="External"/><Relationship Id="rId1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$\sigma_%7bG,f%5ec%7d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://maru.bonyari.jp/texclip/texclip.php?s=$\sigma_G" TargetMode="Externa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maru.bonyari.jp/texclip/texclip.php?s=$\sigma_%7bG'%7d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://maru.bonyari.jp/texclip/texclip.php?s=$\sigma_G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P行書体" pitchFamily="66" charset="-128"/>
                <a:ea typeface="HGP行書体" pitchFamily="66" charset="-128"/>
              </a:rPr>
              <a:t>曲面上のグラフの彩色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>
                <a:latin typeface="HGP行書体" pitchFamily="66" charset="-128"/>
                <a:ea typeface="HGP行書体" pitchFamily="66" charset="-128"/>
              </a:rPr>
              <a:t>～種数の増加，面の制限及び局所平面性～</a:t>
            </a:r>
            <a:endParaRPr kumimoji="1" lang="ja-JP" altLang="en-US" sz="3600" dirty="0">
              <a:latin typeface="HGP行書体" pitchFamily="66" charset="-128"/>
              <a:ea typeface="HGP行書体" pitchFamily="66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24" y="4005064"/>
            <a:ext cx="7358114" cy="2304256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 smtClean="0">
                <a:solidFill>
                  <a:schemeClr val="tx1"/>
                </a:solidFill>
              </a:rPr>
              <a:t>野口　健太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r"/>
            <a:r>
              <a:rPr lang="ja-JP" altLang="en-US" sz="2400" dirty="0" smtClean="0"/>
              <a:t>東京電機大学　情報環境学部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79512" y="1556792"/>
            <a:ext cx="8784976" cy="40324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28604"/>
            <a:ext cx="8568952" cy="11430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latin typeface="Plantagenet Cherokee" pitchFamily="18" charset="0"/>
              </a:rPr>
              <a:t>Map Color Theorem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ja-JP" altLang="en-US" u="sng" dirty="0" smtClean="0">
                <a:latin typeface="Plantagenet Cherokee" pitchFamily="18" charset="0"/>
              </a:rPr>
              <a:t>定理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(Ringel, 1974)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をオイラー標数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ε=ε(S)</a:t>
            </a:r>
            <a:r>
              <a:rPr lang="ja-JP" altLang="en-US" dirty="0" smtClean="0">
                <a:latin typeface="Plantagenet Cherokee" pitchFamily="18" charset="0"/>
              </a:rPr>
              <a:t> を持つ，球面とクライン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の壺を除く閉曲面とする．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このとき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上のグラフ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で，以下を満たす</a:t>
            </a:r>
            <a:r>
              <a:rPr lang="ja-JP" altLang="en-US" dirty="0" smtClean="0">
                <a:latin typeface="Plantagenet Cherokee" pitchFamily="18" charset="0"/>
              </a:rPr>
              <a:t>ものが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存在する．また右辺の値は最良である．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endParaRPr kumimoji="1"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endParaRPr lang="en-US" altLang="ja-JP" dirty="0" smtClean="0">
              <a:latin typeface="Plantagenet Cherokee" pitchFamily="18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4" name="Picture 2" descr="$\chi(G) = \big \lfloor \frac{7+\sqrt{49-24\varepsilon}}{2} \big \rfl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25144"/>
            <a:ext cx="4127186" cy="648072"/>
          </a:xfrm>
          <a:prstGeom prst="rect">
            <a:avLst/>
          </a:prstGeom>
          <a:noFill/>
        </p:spPr>
      </p:pic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上限と下限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　　　　　　　　　　　　　　</a:t>
            </a:r>
            <a:r>
              <a:rPr kumimoji="1" lang="ja-JP" altLang="en-US" dirty="0" err="1" smtClean="0"/>
              <a:t>は簡</a:t>
            </a:r>
            <a:r>
              <a:rPr kumimoji="1" lang="ja-JP" altLang="en-US" dirty="0" smtClean="0"/>
              <a:t>単．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下限を示すのが難しい</a:t>
            </a:r>
            <a:r>
              <a:rPr kumimoji="1" lang="en-US" altLang="ja-JP" dirty="0" smtClean="0"/>
              <a:t>‥</a:t>
            </a:r>
          </a:p>
          <a:p>
            <a:pPr>
              <a:buNone/>
            </a:pPr>
            <a:r>
              <a:rPr kumimoji="1" lang="ja-JP" altLang="en-US" dirty="0" smtClean="0">
                <a:latin typeface="Plantagenet Cherokee" pitchFamily="18" charset="0"/>
              </a:rPr>
              <a:t>→</a:t>
            </a:r>
            <a:r>
              <a:rPr kumimoji="1" lang="ja-JP" altLang="en-US" dirty="0" smtClean="0"/>
              <a:t>閉曲面ごとに　　　　　　　　頂点の完全</a:t>
            </a:r>
            <a:r>
              <a:rPr lang="ja-JP" altLang="en-US" dirty="0" smtClean="0"/>
              <a:t>グラフが埋め込めることを示す．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7" name="Picture 6" descr="$\chi (G) \le\bigl \lfloor \frac{7+ \sqrt{49-24\varepsilon}}{2} \bigr \rfloor$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50" y="1621169"/>
            <a:ext cx="3600400" cy="5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$\bigl \lfloor \frac{7+ \sqrt{49-24\varepsilon}}{2} \bigr \rfloor$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952106"/>
            <a:ext cx="1990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07687"/>
            <a:ext cx="1440160" cy="138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79512" y="1556792"/>
            <a:ext cx="8784976" cy="40324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28604"/>
            <a:ext cx="8568952" cy="1143000"/>
          </a:xfrm>
        </p:spPr>
        <p:txBody>
          <a:bodyPr>
            <a:no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Plantagenet Cherokee" pitchFamily="18" charset="0"/>
              </a:rPr>
              <a:t>球面</a:t>
            </a:r>
            <a:r>
              <a:rPr kumimoji="1" lang="ja-JP" altLang="en-US" dirty="0" smtClean="0">
                <a:latin typeface="Plantagenet Cherokee" pitchFamily="18" charset="0"/>
              </a:rPr>
              <a:t>の場合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ja-JP" altLang="en-US" u="sng" dirty="0" smtClean="0">
                <a:latin typeface="Plantagenet Cherokee" pitchFamily="18" charset="0"/>
              </a:rPr>
              <a:t>定理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(Ringel, 1974)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をオイラー標数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ε=ε(S)</a:t>
            </a:r>
            <a:r>
              <a:rPr lang="ja-JP" altLang="en-US" dirty="0" smtClean="0">
                <a:latin typeface="Plantagenet Cherokee" pitchFamily="18" charset="0"/>
              </a:rPr>
              <a:t> を持つ，球面とクライン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の壺を除く閉曲面とする．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このとき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上のグラフ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で，以下を満たす</a:t>
            </a:r>
            <a:r>
              <a:rPr lang="ja-JP" altLang="en-US" dirty="0" smtClean="0">
                <a:latin typeface="Plantagenet Cherokee" pitchFamily="18" charset="0"/>
              </a:rPr>
              <a:t>ものが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存在する．また右辺の値は最良である．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endParaRPr kumimoji="1"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endParaRPr lang="en-US" altLang="ja-JP" dirty="0" smtClean="0">
              <a:latin typeface="Plantagenet Cherokee" pitchFamily="18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pic>
        <p:nvPicPr>
          <p:cNvPr id="4" name="Picture 2" descr="$\chi(G) = \big \lfloor \frac{7+\sqrt{49-24\varepsilon}}{2} \big \rfl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25144"/>
            <a:ext cx="4127186" cy="648072"/>
          </a:xfrm>
          <a:prstGeom prst="rect">
            <a:avLst/>
          </a:prstGeom>
          <a:noFill/>
        </p:spPr>
      </p:pic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1720" y="56420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より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$\textcolor[rgb]{1,0,0}{\varepsilon =2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757525"/>
            <a:ext cx="885825" cy="276225"/>
          </a:xfrm>
          <a:prstGeom prst="rect">
            <a:avLst/>
          </a:prstGeom>
          <a:noFill/>
        </p:spPr>
      </p:pic>
      <p:pic>
        <p:nvPicPr>
          <p:cNvPr id="2052" name="Picture 4" descr="$\textcolor[rgb]{1,0,0}{\chi (G) =4}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6359" y="5689709"/>
            <a:ext cx="157162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1556792"/>
            <a:ext cx="8784976" cy="40324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28604"/>
            <a:ext cx="8568952" cy="1143000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染色数が大きなグラフ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ja-JP" altLang="en-US" u="sng" dirty="0" smtClean="0">
                <a:latin typeface="Plantagenet Cherokee" pitchFamily="18" charset="0"/>
              </a:rPr>
              <a:t>定理</a:t>
            </a:r>
            <a:r>
              <a:rPr lang="ja-JP" altLang="en-US" dirty="0" smtClean="0">
                <a:latin typeface="Plantagenet Cherokee" pitchFamily="18" charset="0"/>
              </a:rPr>
              <a:t> </a:t>
            </a:r>
            <a:r>
              <a:rPr lang="en-US" altLang="ja-JP" sz="3000" dirty="0" smtClean="0">
                <a:solidFill>
                  <a:schemeClr val="tx1"/>
                </a:solidFill>
                <a:latin typeface="Plantagenet Cherokee" pitchFamily="18" charset="0"/>
              </a:rPr>
              <a:t>(Dirac, 1952,</a:t>
            </a:r>
            <a:r>
              <a:rPr lang="ja-JP" altLang="en-US" sz="3000" dirty="0" smtClean="0">
                <a:latin typeface="Plantagenet Cherokee" pitchFamily="18" charset="0"/>
              </a:rPr>
              <a:t> </a:t>
            </a:r>
            <a:r>
              <a:rPr lang="en-US" altLang="ja-JP" sz="3000" dirty="0" smtClean="0">
                <a:solidFill>
                  <a:schemeClr val="tx1"/>
                </a:solidFill>
                <a:latin typeface="Plantagenet Cherokee" pitchFamily="18" charset="0"/>
              </a:rPr>
              <a:t>Albertson, Hutchinson, 1979)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をオイラー標数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ε=ε(S)</a:t>
            </a:r>
            <a:r>
              <a:rPr lang="ja-JP" altLang="en-US" dirty="0" smtClean="0">
                <a:latin typeface="Plantagenet Cherokee" pitchFamily="18" charset="0"/>
              </a:rPr>
              <a:t> を持つ，球面とクライン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の壺を除く閉曲面とする．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このとき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上のグラフ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で以下を満たす</a:t>
            </a:r>
            <a:r>
              <a:rPr lang="ja-JP" altLang="en-US" dirty="0" smtClean="0">
                <a:latin typeface="Plantagenet Cherokee" pitchFamily="18" charset="0"/>
              </a:rPr>
              <a:t>ものは，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その頂点数の</a:t>
            </a:r>
            <a:r>
              <a:rPr lang="ja-JP" altLang="en-US" dirty="0" smtClean="0">
                <a:solidFill>
                  <a:srgbClr val="FF0000"/>
                </a:solidFill>
                <a:latin typeface="Plantagenet Cherokee" pitchFamily="18" charset="0"/>
              </a:rPr>
              <a:t>完全グラフ</a:t>
            </a:r>
            <a:r>
              <a:rPr lang="ja-JP" altLang="en-US" dirty="0" smtClean="0">
                <a:latin typeface="Plantagenet Cherokee" pitchFamily="18" charset="0"/>
              </a:rPr>
              <a:t>を部分グラフとして含む．</a:t>
            </a:r>
            <a:endParaRPr lang="en-US" altLang="ja-JP" dirty="0" smtClean="0">
              <a:latin typeface="Plantagenet Cherokee" pitchFamily="18" charset="0"/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pic>
        <p:nvPicPr>
          <p:cNvPr id="9" name="Picture 2" descr="$\chi(G) = \big \lfloor \frac{7+\sqrt{49-24\varepsilon}}{2} \big \rfl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25144"/>
            <a:ext cx="4127186" cy="648072"/>
          </a:xfrm>
          <a:prstGeom prst="rect">
            <a:avLst/>
          </a:prstGeom>
          <a:noFill/>
        </p:spPr>
      </p:pic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どうやって染色数を減らせるか？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染色数が小さいグラフの研究に流れが移る．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グラフの彩色問題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１．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四色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問題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２．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Plantagenet Cherokee" pitchFamily="18" charset="0"/>
              </a:rPr>
              <a:t>Map Color Theorem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３．面の形の制限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４．局所平面性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95536" y="1556792"/>
            <a:ext cx="7704856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Plantagenet Cherokee" pitchFamily="18" charset="0"/>
              </a:rPr>
              <a:t>Grötzsch</a:t>
            </a:r>
            <a:r>
              <a:rPr lang="ja-JP" altLang="en-US" dirty="0" smtClean="0"/>
              <a:t>の定理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u="sng" dirty="0" smtClean="0">
                <a:latin typeface="Plantagenet Cherokee" pitchFamily="18" charset="0"/>
              </a:rPr>
              <a:t>定理</a:t>
            </a:r>
            <a:r>
              <a:rPr lang="ja-JP" altLang="en-US" dirty="0" smtClean="0">
                <a:latin typeface="Plantagenet Cherokee" pitchFamily="18" charset="0"/>
              </a:rPr>
              <a:t> </a:t>
            </a:r>
            <a:r>
              <a:rPr lang="en-US" altLang="ja-JP" sz="3000" dirty="0" smtClean="0">
                <a:latin typeface="Plantagenet Cherokee" pitchFamily="18" charset="0"/>
              </a:rPr>
              <a:t>(</a:t>
            </a:r>
            <a:r>
              <a:rPr lang="en-US" altLang="ja-JP" sz="3000" dirty="0" err="1" smtClean="0">
                <a:latin typeface="Plantagenet Cherokee" pitchFamily="18" charset="0"/>
              </a:rPr>
              <a:t>Grötzsch</a:t>
            </a:r>
            <a:r>
              <a:rPr lang="en-US" altLang="ja-JP" sz="3000" dirty="0" smtClean="0">
                <a:latin typeface="Plantagenet Cherokee" pitchFamily="18" charset="0"/>
              </a:rPr>
              <a:t>, 1959)</a:t>
            </a:r>
          </a:p>
          <a:p>
            <a:pPr>
              <a:buNone/>
            </a:pPr>
            <a:r>
              <a:rPr lang="ja-JP" altLang="en-US" sz="3000" dirty="0" smtClean="0">
                <a:latin typeface="Plantagenet Cherokee" pitchFamily="18" charset="0"/>
              </a:rPr>
              <a:t>任意の三角形を含まない平面グラフ </a:t>
            </a:r>
            <a:r>
              <a:rPr lang="en-US" altLang="ja-JP" sz="3000" dirty="0" smtClean="0">
                <a:latin typeface="Plantagenet Cherokee" pitchFamily="18" charset="0"/>
              </a:rPr>
              <a:t>G </a:t>
            </a:r>
            <a:r>
              <a:rPr lang="ja-JP" altLang="en-US" sz="3000" dirty="0" smtClean="0">
                <a:latin typeface="Plantagenet Cherokee" pitchFamily="18" charset="0"/>
              </a:rPr>
              <a:t>に対し，</a:t>
            </a:r>
            <a:endParaRPr lang="en-US" altLang="ja-JP" sz="3000" dirty="0" smtClean="0">
              <a:latin typeface="Plantagenet Cherokee" pitchFamily="18" charset="0"/>
            </a:endParaRPr>
          </a:p>
          <a:p>
            <a:pPr>
              <a:buNone/>
            </a:pPr>
            <a:endParaRPr lang="en-US" altLang="ja-JP" dirty="0" smtClean="0">
              <a:latin typeface="Plantagenet Cherokee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33794" name="Picture 2" descr="$\chi(G) \l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1562100" cy="409575"/>
          </a:xfrm>
          <a:prstGeom prst="rect">
            <a:avLst/>
          </a:prstGeom>
          <a:noFill/>
        </p:spPr>
      </p:pic>
      <p:sp>
        <p:nvSpPr>
          <p:cNvPr id="9" name="円/楕円 8"/>
          <p:cNvSpPr/>
          <p:nvPr/>
        </p:nvSpPr>
        <p:spPr>
          <a:xfrm>
            <a:off x="3563888" y="37170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995936" y="436510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572000" y="46531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71800" y="5301208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644008" y="522920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148064" y="594928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5796136" y="38610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067944" y="60212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9" idx="4"/>
            <a:endCxn id="12" idx="0"/>
          </p:cNvCxnSpPr>
          <p:nvPr/>
        </p:nvCxnSpPr>
        <p:spPr>
          <a:xfrm flipH="1">
            <a:off x="2843808" y="3861048"/>
            <a:ext cx="792088" cy="1440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9" idx="5"/>
            <a:endCxn id="10" idx="1"/>
          </p:cNvCxnSpPr>
          <p:nvPr/>
        </p:nvCxnSpPr>
        <p:spPr>
          <a:xfrm>
            <a:off x="3686813" y="3839957"/>
            <a:ext cx="330214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0" idx="5"/>
            <a:endCxn id="11" idx="2"/>
          </p:cNvCxnSpPr>
          <p:nvPr/>
        </p:nvCxnSpPr>
        <p:spPr>
          <a:xfrm>
            <a:off x="4118861" y="4488029"/>
            <a:ext cx="453139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2" idx="5"/>
            <a:endCxn id="16" idx="2"/>
          </p:cNvCxnSpPr>
          <p:nvPr/>
        </p:nvCxnSpPr>
        <p:spPr>
          <a:xfrm>
            <a:off x="2894725" y="5424133"/>
            <a:ext cx="1173219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1" idx="4"/>
            <a:endCxn id="13" idx="0"/>
          </p:cNvCxnSpPr>
          <p:nvPr/>
        </p:nvCxnSpPr>
        <p:spPr>
          <a:xfrm>
            <a:off x="4644008" y="4797152"/>
            <a:ext cx="72008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4"/>
            <a:endCxn id="36" idx="0"/>
          </p:cNvCxnSpPr>
          <p:nvPr/>
        </p:nvCxnSpPr>
        <p:spPr>
          <a:xfrm>
            <a:off x="5868144" y="4005064"/>
            <a:ext cx="0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9" idx="4"/>
            <a:endCxn id="12" idx="0"/>
          </p:cNvCxnSpPr>
          <p:nvPr/>
        </p:nvCxnSpPr>
        <p:spPr>
          <a:xfrm flipH="1">
            <a:off x="2843808" y="3861048"/>
            <a:ext cx="792088" cy="1440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3" idx="2"/>
            <a:endCxn id="12" idx="6"/>
          </p:cNvCxnSpPr>
          <p:nvPr/>
        </p:nvCxnSpPr>
        <p:spPr>
          <a:xfrm flipH="1">
            <a:off x="2915816" y="5301208"/>
            <a:ext cx="172819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3" idx="5"/>
            <a:endCxn id="14" idx="1"/>
          </p:cNvCxnSpPr>
          <p:nvPr/>
        </p:nvCxnSpPr>
        <p:spPr>
          <a:xfrm>
            <a:off x="4766933" y="5352125"/>
            <a:ext cx="402222" cy="618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5" idx="3"/>
          </p:cNvCxnSpPr>
          <p:nvPr/>
        </p:nvCxnSpPr>
        <p:spPr>
          <a:xfrm flipV="1">
            <a:off x="4694925" y="3983973"/>
            <a:ext cx="1122302" cy="690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9" idx="6"/>
            <a:endCxn id="15" idx="2"/>
          </p:cNvCxnSpPr>
          <p:nvPr/>
        </p:nvCxnSpPr>
        <p:spPr>
          <a:xfrm>
            <a:off x="3707904" y="3789040"/>
            <a:ext cx="20882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6" idx="6"/>
            <a:endCxn id="14" idx="2"/>
          </p:cNvCxnSpPr>
          <p:nvPr/>
        </p:nvCxnSpPr>
        <p:spPr>
          <a:xfrm flipV="1">
            <a:off x="4211960" y="6021288"/>
            <a:ext cx="936104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/楕円 35"/>
          <p:cNvSpPr/>
          <p:nvPr/>
        </p:nvSpPr>
        <p:spPr>
          <a:xfrm>
            <a:off x="5796136" y="5373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>
            <a:stCxn id="14" idx="6"/>
            <a:endCxn id="36" idx="3"/>
          </p:cNvCxnSpPr>
          <p:nvPr/>
        </p:nvCxnSpPr>
        <p:spPr>
          <a:xfrm flipV="1">
            <a:off x="5292080" y="5496141"/>
            <a:ext cx="525147" cy="5251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球面以外での結果</a:t>
            </a:r>
            <a:endParaRPr kumimoji="1" lang="ja-JP" altLang="en-US" dirty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3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6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n-ea"/>
                          <a:ea typeface="+mn-ea"/>
                        </a:rPr>
                        <a:t>閉曲面</a:t>
                      </a:r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rgbClr val="FFC000"/>
                          </a:solidFill>
                        </a:rPr>
                        <a:t>内周 </a:t>
                      </a:r>
                      <a:r>
                        <a:rPr kumimoji="1" lang="en-US" altLang="ja-JP" dirty="0" smtClean="0">
                          <a:solidFill>
                            <a:srgbClr val="FFC000"/>
                          </a:solidFill>
                          <a:latin typeface="Plantagenet Cherokee" pitchFamily="18" charset="0"/>
                        </a:rPr>
                        <a:t>g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ja-JP" altLang="en-US" dirty="0" smtClean="0"/>
                        <a:t>と</a:t>
                      </a:r>
                      <a:r>
                        <a:rPr kumimoji="1" lang="ja-JP" altLang="en-US" dirty="0" smtClean="0">
                          <a:solidFill>
                            <a:srgbClr val="FFFF00"/>
                          </a:solidFill>
                        </a:rPr>
                        <a:t>染色数 </a:t>
                      </a:r>
                      <a:r>
                        <a:rPr kumimoji="1" lang="en-US" altLang="ja-JP" dirty="0" smtClean="0">
                          <a:solidFill>
                            <a:srgbClr val="FFFF00"/>
                          </a:solidFill>
                          <a:latin typeface="Plantagenet Cherokee" pitchFamily="18" charset="0"/>
                        </a:rPr>
                        <a:t>χ</a:t>
                      </a:r>
                      <a:r>
                        <a:rPr kumimoji="1" lang="en-US" altLang="ja-JP" dirty="0" smtClean="0"/>
                        <a:t> </a:t>
                      </a:r>
                      <a:r>
                        <a:rPr kumimoji="1" lang="ja-JP" altLang="en-US" dirty="0" smtClean="0"/>
                        <a:t>の関係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32">
                <a:tc rowSpan="3">
                  <a:txBody>
                    <a:bodyPr/>
                    <a:lstStyle/>
                    <a:p>
                      <a:pPr algn="ctr"/>
                      <a:endParaRPr kumimoji="1" lang="en-US" altLang="ja-JP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algn="ctr"/>
                      <a:endParaRPr kumimoji="1" lang="en-US" altLang="ja-JP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トーラス</a:t>
                      </a:r>
                      <a:endParaRPr kumimoji="1" lang="ja-JP" altLang="en-US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aseline="0" dirty="0" smtClean="0">
                          <a:latin typeface="Plantagenet Cherokee" pitchFamily="18" charset="0"/>
                        </a:rPr>
                        <a:t>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4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4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Plantagenet Cherokee" pitchFamily="18" charset="0"/>
                        </a:rPr>
                        <a:t>Kronk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&amp; White, 1972)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63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6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3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Plantagenet Cherokee" pitchFamily="18" charset="0"/>
                        </a:rPr>
                        <a:t>Kronk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&amp; White, 1972)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63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5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3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Plantagenet Cherokee" pitchFamily="18" charset="0"/>
                        </a:rPr>
                        <a:t>Thomassen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, 1994)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632">
                <a:tc rowSpan="2">
                  <a:txBody>
                    <a:bodyPr/>
                    <a:lstStyle/>
                    <a:p>
                      <a:pPr algn="ctr"/>
                      <a:endParaRPr kumimoji="1" lang="en-US" altLang="ja-JP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  <a:p>
                      <a:pPr algn="ctr"/>
                      <a:r>
                        <a:rPr kumimoji="1" lang="ja-JP" altLang="en-US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ダブルトーラス</a:t>
                      </a:r>
                      <a:endParaRPr kumimoji="1" lang="en-US" altLang="ja-JP" dirty="0" smtClean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4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4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(Kr</a:t>
                      </a:r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latin typeface="Plantagenet Cherokee" pitchFamily="18" charset="0"/>
                          <a:ea typeface="+mn-ea"/>
                          <a:cs typeface="+mn-cs"/>
                        </a:rPr>
                        <a:t>á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l &amp;</a:t>
                      </a:r>
                      <a:r>
                        <a:rPr kumimoji="1" lang="en-US" altLang="ja-JP" baseline="0" dirty="0" smtClean="0">
                          <a:latin typeface="Plantagenet Cherokee" pitchFamily="18" charset="0"/>
                        </a:rPr>
                        <a:t> </a:t>
                      </a:r>
                      <a:r>
                        <a:rPr kumimoji="1" lang="en-US" altLang="ja-JP" baseline="0" dirty="0" err="1" smtClean="0">
                          <a:latin typeface="Plantagenet Cherokee" pitchFamily="18" charset="0"/>
                        </a:rPr>
                        <a:t>Stehl</a:t>
                      </a:r>
                      <a:r>
                        <a:rPr kumimoji="1" lang="ja-JP" altLang="ja-JP" sz="1800" kern="1200" dirty="0" smtClean="0">
                          <a:solidFill>
                            <a:schemeClr val="dk1"/>
                          </a:solidFill>
                          <a:latin typeface="Plantagenet Cherokee" pitchFamily="18" charset="0"/>
                          <a:ea typeface="+mn-ea"/>
                          <a:cs typeface="+mn-cs"/>
                        </a:rPr>
                        <a:t>í</a:t>
                      </a:r>
                      <a:r>
                        <a:rPr kumimoji="1" lang="en-US" altLang="ja-JP" baseline="0" dirty="0" smtClean="0">
                          <a:latin typeface="Plantagenet Cherokee" pitchFamily="18" charset="0"/>
                        </a:rPr>
                        <a:t>k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, 2008)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63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6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3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Plantagenet Cherokee" pitchFamily="18" charset="0"/>
                        </a:rPr>
                        <a:t>Ginbel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&amp;</a:t>
                      </a:r>
                      <a:r>
                        <a:rPr kumimoji="1" lang="en-US" altLang="ja-JP" baseline="0" dirty="0" smtClean="0">
                          <a:latin typeface="Plantagenet Cherokee" pitchFamily="18" charset="0"/>
                        </a:rPr>
                        <a:t> </a:t>
                      </a:r>
                      <a:r>
                        <a:rPr kumimoji="1" lang="en-US" altLang="ja-JP" baseline="0" dirty="0" err="1" smtClean="0">
                          <a:latin typeface="Plantagenet Cherokee" pitchFamily="18" charset="0"/>
                        </a:rPr>
                        <a:t>Thomassen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, 1997)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射影平面</a:t>
                      </a:r>
                      <a:endParaRPr kumimoji="1" lang="ja-JP" altLang="en-US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5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3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Plantagenet Cherokee" pitchFamily="18" charset="0"/>
                        </a:rPr>
                        <a:t>Thomassen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, 1994)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6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クラインの壺</a:t>
                      </a:r>
                      <a:endParaRPr kumimoji="1" lang="ja-JP" altLang="en-US" dirty="0"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 g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≧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5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⇒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χ 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≦ 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3</a:t>
                      </a:r>
                      <a:r>
                        <a:rPr kumimoji="1" lang="ja-JP" altLang="en-US" dirty="0" smtClean="0">
                          <a:latin typeface="Plantagenet Cherokee" pitchFamily="18" charset="0"/>
                        </a:rPr>
                        <a:t>　</a:t>
                      </a:r>
                      <a:r>
                        <a:rPr kumimoji="1" lang="en-US" altLang="ja-JP" dirty="0" smtClean="0">
                          <a:latin typeface="Plantagenet Cherokee" pitchFamily="18" charset="0"/>
                        </a:rPr>
                        <a:t>(Thomas &amp; Walls, 2004)</a:t>
                      </a:r>
                      <a:endParaRPr kumimoji="1" lang="ja-JP" altLang="en-US" dirty="0">
                        <a:latin typeface="Plantagenet Cherokee" pitchFamily="18" charset="0"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67544" y="1619275"/>
            <a:ext cx="8208912" cy="2044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7544" y="3664074"/>
            <a:ext cx="820891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7544" y="4672186"/>
            <a:ext cx="82089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7544" y="5248250"/>
            <a:ext cx="82089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形吹き出し 12"/>
          <p:cNvSpPr/>
          <p:nvPr/>
        </p:nvSpPr>
        <p:spPr>
          <a:xfrm>
            <a:off x="1475656" y="5949280"/>
            <a:ext cx="2016224" cy="504056"/>
          </a:xfrm>
          <a:prstGeom prst="wedgeEllipseCallout">
            <a:avLst>
              <a:gd name="adj1" fmla="val 73651"/>
              <a:gd name="adj2" fmla="val -33792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9168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ここ以外ベスト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latin typeface="Plantagenet Cherokee" pitchFamily="18" charset="0"/>
              </a:rPr>
              <a:t>平面上で染色</a:t>
            </a:r>
            <a:r>
              <a:rPr lang="ja-JP" altLang="en-US" dirty="0">
                <a:latin typeface="Plantagenet Cherokee" pitchFamily="18" charset="0"/>
              </a:rPr>
              <a:t>数</a:t>
            </a:r>
            <a:r>
              <a:rPr lang="ja-JP" altLang="en-US" dirty="0" smtClean="0">
                <a:latin typeface="Plantagenet Cherokee" pitchFamily="18" charset="0"/>
              </a:rPr>
              <a:t>の小さい</a:t>
            </a:r>
            <a:r>
              <a:rPr kumimoji="1" lang="ja-JP" altLang="en-US" dirty="0" smtClean="0">
                <a:latin typeface="Plantagenet Cherokee" pitchFamily="18" charset="0"/>
              </a:rPr>
              <a:t>グラフの族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>
                <a:latin typeface="Plantagenet Cherokee" pitchFamily="18" charset="0"/>
              </a:rPr>
              <a:t>　　　四角形分割　　　　　　　　</a:t>
            </a:r>
            <a:r>
              <a:rPr kumimoji="1" lang="ja-JP" altLang="en-US" dirty="0" smtClean="0">
                <a:solidFill>
                  <a:srgbClr val="FF0000"/>
                </a:solidFill>
                <a:latin typeface="Plantagenet Cherokee" pitchFamily="18" charset="0"/>
              </a:rPr>
              <a:t>偶</a:t>
            </a:r>
            <a:r>
              <a:rPr kumimoji="1" lang="ja-JP" altLang="en-US" dirty="0" smtClean="0">
                <a:latin typeface="Plantagenet Cherokee" pitchFamily="18" charset="0"/>
              </a:rPr>
              <a:t>三角形分割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65" name="日付プレースホルダ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6" name="スライド番号プレースホルダ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403648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835696" y="335699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843808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771800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419872" y="53732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635896" y="285293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547664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4" idx="5"/>
            <a:endCxn id="5" idx="1"/>
          </p:cNvCxnSpPr>
          <p:nvPr/>
        </p:nvCxnSpPr>
        <p:spPr>
          <a:xfrm>
            <a:off x="1526573" y="2831845"/>
            <a:ext cx="330214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5"/>
            <a:endCxn id="8" idx="2"/>
          </p:cNvCxnSpPr>
          <p:nvPr/>
        </p:nvCxnSpPr>
        <p:spPr>
          <a:xfrm>
            <a:off x="1670589" y="4272005"/>
            <a:ext cx="1101211" cy="5251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6"/>
            <a:endCxn id="6" idx="2"/>
          </p:cNvCxnSpPr>
          <p:nvPr/>
        </p:nvCxnSpPr>
        <p:spPr>
          <a:xfrm>
            <a:off x="1979712" y="3429000"/>
            <a:ext cx="864096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3"/>
            <a:endCxn id="11" idx="0"/>
          </p:cNvCxnSpPr>
          <p:nvPr/>
        </p:nvCxnSpPr>
        <p:spPr>
          <a:xfrm flipH="1">
            <a:off x="1619672" y="3479917"/>
            <a:ext cx="237115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4"/>
            <a:endCxn id="8" idx="0"/>
          </p:cNvCxnSpPr>
          <p:nvPr/>
        </p:nvCxnSpPr>
        <p:spPr>
          <a:xfrm flipH="1">
            <a:off x="2843808" y="3789040"/>
            <a:ext cx="72008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4"/>
            <a:endCxn id="9" idx="0"/>
          </p:cNvCxnSpPr>
          <p:nvPr/>
        </p:nvCxnSpPr>
        <p:spPr>
          <a:xfrm flipH="1">
            <a:off x="3491880" y="2996952"/>
            <a:ext cx="216024" cy="23762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4" idx="3"/>
            <a:endCxn id="7" idx="0"/>
          </p:cNvCxnSpPr>
          <p:nvPr/>
        </p:nvCxnSpPr>
        <p:spPr>
          <a:xfrm flipH="1">
            <a:off x="683568" y="2831845"/>
            <a:ext cx="741171" cy="18932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3"/>
            <a:endCxn id="7" idx="7"/>
          </p:cNvCxnSpPr>
          <p:nvPr/>
        </p:nvCxnSpPr>
        <p:spPr>
          <a:xfrm flipH="1">
            <a:off x="734485" y="4272005"/>
            <a:ext cx="834270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8" idx="5"/>
            <a:endCxn id="9" idx="1"/>
          </p:cNvCxnSpPr>
          <p:nvPr/>
        </p:nvCxnSpPr>
        <p:spPr>
          <a:xfrm>
            <a:off x="2894725" y="4848069"/>
            <a:ext cx="546238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6" idx="7"/>
            <a:endCxn id="10" idx="3"/>
          </p:cNvCxnSpPr>
          <p:nvPr/>
        </p:nvCxnSpPr>
        <p:spPr>
          <a:xfrm flipV="1">
            <a:off x="2966733" y="2975861"/>
            <a:ext cx="690254" cy="690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4" idx="6"/>
            <a:endCxn id="10" idx="2"/>
          </p:cNvCxnSpPr>
          <p:nvPr/>
        </p:nvCxnSpPr>
        <p:spPr>
          <a:xfrm>
            <a:off x="1547664" y="2780928"/>
            <a:ext cx="20882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7" idx="6"/>
            <a:endCxn id="9" idx="2"/>
          </p:cNvCxnSpPr>
          <p:nvPr/>
        </p:nvCxnSpPr>
        <p:spPr>
          <a:xfrm>
            <a:off x="755576" y="4797152"/>
            <a:ext cx="266429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6804248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372200" y="407707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948264" y="45811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436096" y="5157192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8100392" y="48691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092280" y="378904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>
            <a:stCxn id="25" idx="3"/>
            <a:endCxn id="28" idx="0"/>
          </p:cNvCxnSpPr>
          <p:nvPr/>
        </p:nvCxnSpPr>
        <p:spPr>
          <a:xfrm flipH="1">
            <a:off x="5508104" y="2831845"/>
            <a:ext cx="1317235" cy="23253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5" idx="4"/>
            <a:endCxn id="26" idx="0"/>
          </p:cNvCxnSpPr>
          <p:nvPr/>
        </p:nvCxnSpPr>
        <p:spPr>
          <a:xfrm flipH="1">
            <a:off x="6444208" y="2852936"/>
            <a:ext cx="432048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6" idx="5"/>
            <a:endCxn id="27" idx="1"/>
          </p:cNvCxnSpPr>
          <p:nvPr/>
        </p:nvCxnSpPr>
        <p:spPr>
          <a:xfrm>
            <a:off x="6495125" y="4199997"/>
            <a:ext cx="474230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1" idx="5"/>
            <a:endCxn id="30" idx="1"/>
          </p:cNvCxnSpPr>
          <p:nvPr/>
        </p:nvCxnSpPr>
        <p:spPr>
          <a:xfrm>
            <a:off x="7215205" y="3911965"/>
            <a:ext cx="906278" cy="978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7" idx="3"/>
            <a:endCxn id="28" idx="7"/>
          </p:cNvCxnSpPr>
          <p:nvPr/>
        </p:nvCxnSpPr>
        <p:spPr>
          <a:xfrm flipH="1">
            <a:off x="5559021" y="4704053"/>
            <a:ext cx="1410334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7" idx="5"/>
            <a:endCxn id="30" idx="1"/>
          </p:cNvCxnSpPr>
          <p:nvPr/>
        </p:nvCxnSpPr>
        <p:spPr>
          <a:xfrm>
            <a:off x="7071189" y="4704053"/>
            <a:ext cx="1050294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7" idx="7"/>
            <a:endCxn id="31" idx="4"/>
          </p:cNvCxnSpPr>
          <p:nvPr/>
        </p:nvCxnSpPr>
        <p:spPr>
          <a:xfrm flipV="1">
            <a:off x="7071189" y="3933056"/>
            <a:ext cx="93099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25" idx="4"/>
            <a:endCxn id="31" idx="0"/>
          </p:cNvCxnSpPr>
          <p:nvPr/>
        </p:nvCxnSpPr>
        <p:spPr>
          <a:xfrm>
            <a:off x="6876256" y="2852936"/>
            <a:ext cx="2880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28" idx="6"/>
            <a:endCxn id="30" idx="2"/>
          </p:cNvCxnSpPr>
          <p:nvPr/>
        </p:nvCxnSpPr>
        <p:spPr>
          <a:xfrm flipV="1">
            <a:off x="5580112" y="4941168"/>
            <a:ext cx="252028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1" idx="3"/>
            <a:endCxn id="26" idx="6"/>
          </p:cNvCxnSpPr>
          <p:nvPr/>
        </p:nvCxnSpPr>
        <p:spPr>
          <a:xfrm flipH="1">
            <a:off x="6516216" y="3911965"/>
            <a:ext cx="597155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25" idx="5"/>
            <a:endCxn id="30" idx="0"/>
          </p:cNvCxnSpPr>
          <p:nvPr/>
        </p:nvCxnSpPr>
        <p:spPr>
          <a:xfrm>
            <a:off x="6927173" y="2831845"/>
            <a:ext cx="1245227" cy="20373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26" idx="3"/>
            <a:endCxn id="28" idx="7"/>
          </p:cNvCxnSpPr>
          <p:nvPr/>
        </p:nvCxnSpPr>
        <p:spPr>
          <a:xfrm flipH="1">
            <a:off x="5559021" y="4199997"/>
            <a:ext cx="834270" cy="978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$\chi(G)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805264"/>
            <a:ext cx="1562100" cy="390526"/>
          </a:xfrm>
          <a:prstGeom prst="rect">
            <a:avLst/>
          </a:prstGeom>
          <a:noFill/>
        </p:spPr>
      </p:pic>
      <p:pic>
        <p:nvPicPr>
          <p:cNvPr id="39940" name="Picture 4" descr="$\chi(G)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774778"/>
            <a:ext cx="1562100" cy="390526"/>
          </a:xfrm>
          <a:prstGeom prst="rect">
            <a:avLst/>
          </a:prstGeom>
          <a:noFill/>
        </p:spPr>
      </p:pic>
      <p:sp>
        <p:nvSpPr>
          <p:cNvPr id="48" name="円形吹き出し 47"/>
          <p:cNvSpPr/>
          <p:nvPr/>
        </p:nvSpPr>
        <p:spPr>
          <a:xfrm>
            <a:off x="4572000" y="2708920"/>
            <a:ext cx="1482351" cy="576064"/>
          </a:xfrm>
          <a:prstGeom prst="wedgeEllipseCallout">
            <a:avLst>
              <a:gd name="adj1" fmla="val 93552"/>
              <a:gd name="adj2" fmla="val -33296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4008" y="282905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次数が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偶</a:t>
            </a:r>
            <a:r>
              <a:rPr kumimoji="1" lang="ja-JP" altLang="en-US" b="1" dirty="0" smtClean="0"/>
              <a:t>数</a:t>
            </a:r>
            <a:endParaRPr kumimoji="1" lang="ja-JP" altLang="en-US" b="1" dirty="0"/>
          </a:p>
        </p:txBody>
      </p:sp>
      <p:sp>
        <p:nvSpPr>
          <p:cNvPr id="50" name="フッター プレースホルダ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>
            <a:stCxn id="25" idx="4"/>
            <a:endCxn id="31" idx="0"/>
          </p:cNvCxnSpPr>
          <p:nvPr/>
        </p:nvCxnSpPr>
        <p:spPr>
          <a:xfrm>
            <a:off x="4499992" y="2852936"/>
            <a:ext cx="288032" cy="936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25" idx="5"/>
            <a:endCxn id="30" idx="0"/>
          </p:cNvCxnSpPr>
          <p:nvPr/>
        </p:nvCxnSpPr>
        <p:spPr>
          <a:xfrm>
            <a:off x="4550909" y="2831845"/>
            <a:ext cx="1245227" cy="20373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形吹き出し 67"/>
          <p:cNvSpPr/>
          <p:nvPr/>
        </p:nvSpPr>
        <p:spPr>
          <a:xfrm>
            <a:off x="5033865" y="1916832"/>
            <a:ext cx="3528392" cy="1656184"/>
          </a:xfrm>
          <a:prstGeom prst="wedgeEllipseCallout">
            <a:avLst>
              <a:gd name="adj1" fmla="val -38910"/>
              <a:gd name="adj2" fmla="val 720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Plantagenet Cherokee" pitchFamily="18" charset="0"/>
              </a:rPr>
              <a:t>一般の閉曲面上では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dirty="0" smtClean="0">
              <a:latin typeface="Plantagenet Cherokee" pitchFamily="18" charset="0"/>
            </a:endParaRPr>
          </a:p>
        </p:txBody>
      </p:sp>
      <p:sp>
        <p:nvSpPr>
          <p:cNvPr id="65" name="日付プレースホルダ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6" name="スライド番号プレースホルダ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1403648" y="22048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835696" y="285293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627784" y="30689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1560" y="422108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411760" y="37170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627784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635896" y="234888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19672" y="33569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4" idx="4"/>
            <a:endCxn id="7" idx="0"/>
          </p:cNvCxnSpPr>
          <p:nvPr/>
        </p:nvCxnSpPr>
        <p:spPr>
          <a:xfrm flipH="1">
            <a:off x="683568" y="2348880"/>
            <a:ext cx="792088" cy="187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5"/>
            <a:endCxn id="5" idx="1"/>
          </p:cNvCxnSpPr>
          <p:nvPr/>
        </p:nvCxnSpPr>
        <p:spPr>
          <a:xfrm>
            <a:off x="1526573" y="2327789"/>
            <a:ext cx="330214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1" idx="5"/>
            <a:endCxn id="8" idx="1"/>
          </p:cNvCxnSpPr>
          <p:nvPr/>
        </p:nvCxnSpPr>
        <p:spPr>
          <a:xfrm>
            <a:off x="1742597" y="3479917"/>
            <a:ext cx="690254" cy="2582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" idx="6"/>
            <a:endCxn id="6" idx="2"/>
          </p:cNvCxnSpPr>
          <p:nvPr/>
        </p:nvCxnSpPr>
        <p:spPr>
          <a:xfrm>
            <a:off x="1979712" y="2924944"/>
            <a:ext cx="64807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5" idx="3"/>
            <a:endCxn id="11" idx="7"/>
          </p:cNvCxnSpPr>
          <p:nvPr/>
        </p:nvCxnSpPr>
        <p:spPr>
          <a:xfrm flipH="1">
            <a:off x="1742597" y="2975861"/>
            <a:ext cx="114190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4"/>
            <a:endCxn id="8" idx="0"/>
          </p:cNvCxnSpPr>
          <p:nvPr/>
        </p:nvCxnSpPr>
        <p:spPr>
          <a:xfrm flipH="1">
            <a:off x="2483768" y="3212976"/>
            <a:ext cx="216024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4"/>
            <a:endCxn id="9" idx="0"/>
          </p:cNvCxnSpPr>
          <p:nvPr/>
        </p:nvCxnSpPr>
        <p:spPr>
          <a:xfrm flipH="1">
            <a:off x="2699792" y="2492896"/>
            <a:ext cx="1008112" cy="18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4" idx="4"/>
            <a:endCxn id="7" idx="0"/>
          </p:cNvCxnSpPr>
          <p:nvPr/>
        </p:nvCxnSpPr>
        <p:spPr>
          <a:xfrm flipH="1">
            <a:off x="683568" y="2348880"/>
            <a:ext cx="792088" cy="1872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3"/>
            <a:endCxn id="7" idx="7"/>
          </p:cNvCxnSpPr>
          <p:nvPr/>
        </p:nvCxnSpPr>
        <p:spPr>
          <a:xfrm flipH="1">
            <a:off x="734485" y="3479917"/>
            <a:ext cx="906278" cy="762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8" idx="4"/>
            <a:endCxn id="9" idx="1"/>
          </p:cNvCxnSpPr>
          <p:nvPr/>
        </p:nvCxnSpPr>
        <p:spPr>
          <a:xfrm>
            <a:off x="2483768" y="3861048"/>
            <a:ext cx="165107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6" idx="7"/>
            <a:endCxn id="10" idx="3"/>
          </p:cNvCxnSpPr>
          <p:nvPr/>
        </p:nvCxnSpPr>
        <p:spPr>
          <a:xfrm flipV="1">
            <a:off x="2750709" y="2471805"/>
            <a:ext cx="906278" cy="618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4" idx="6"/>
            <a:endCxn id="10" idx="2"/>
          </p:cNvCxnSpPr>
          <p:nvPr/>
        </p:nvCxnSpPr>
        <p:spPr>
          <a:xfrm>
            <a:off x="1547664" y="2276872"/>
            <a:ext cx="2088232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7" idx="6"/>
            <a:endCxn id="9" idx="2"/>
          </p:cNvCxnSpPr>
          <p:nvPr/>
        </p:nvCxnSpPr>
        <p:spPr>
          <a:xfrm>
            <a:off x="755576" y="4293096"/>
            <a:ext cx="1872208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4427984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995936" y="407707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572000" y="45811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203848" y="486916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724128" y="48691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4716016" y="378904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>
            <a:stCxn id="25" idx="3"/>
            <a:endCxn id="28" idx="0"/>
          </p:cNvCxnSpPr>
          <p:nvPr/>
        </p:nvCxnSpPr>
        <p:spPr>
          <a:xfrm flipH="1">
            <a:off x="3275856" y="2831845"/>
            <a:ext cx="1173219" cy="20373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5" idx="4"/>
            <a:endCxn id="26" idx="0"/>
          </p:cNvCxnSpPr>
          <p:nvPr/>
        </p:nvCxnSpPr>
        <p:spPr>
          <a:xfrm flipH="1">
            <a:off x="4067944" y="2852936"/>
            <a:ext cx="432048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6" idx="5"/>
            <a:endCxn id="27" idx="1"/>
          </p:cNvCxnSpPr>
          <p:nvPr/>
        </p:nvCxnSpPr>
        <p:spPr>
          <a:xfrm>
            <a:off x="4118861" y="4199997"/>
            <a:ext cx="474230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1" idx="5"/>
            <a:endCxn id="30" idx="1"/>
          </p:cNvCxnSpPr>
          <p:nvPr/>
        </p:nvCxnSpPr>
        <p:spPr>
          <a:xfrm>
            <a:off x="4838941" y="3911965"/>
            <a:ext cx="906278" cy="978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7" idx="3"/>
            <a:endCxn id="28" idx="7"/>
          </p:cNvCxnSpPr>
          <p:nvPr/>
        </p:nvCxnSpPr>
        <p:spPr>
          <a:xfrm flipH="1">
            <a:off x="3326773" y="4704053"/>
            <a:ext cx="1266318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7" idx="5"/>
            <a:endCxn id="30" idx="1"/>
          </p:cNvCxnSpPr>
          <p:nvPr/>
        </p:nvCxnSpPr>
        <p:spPr>
          <a:xfrm>
            <a:off x="4694925" y="4704053"/>
            <a:ext cx="1050294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7" idx="7"/>
            <a:endCxn id="31" idx="4"/>
          </p:cNvCxnSpPr>
          <p:nvPr/>
        </p:nvCxnSpPr>
        <p:spPr>
          <a:xfrm flipV="1">
            <a:off x="4694925" y="3933056"/>
            <a:ext cx="93099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28" idx="6"/>
            <a:endCxn id="30" idx="2"/>
          </p:cNvCxnSpPr>
          <p:nvPr/>
        </p:nvCxnSpPr>
        <p:spPr>
          <a:xfrm>
            <a:off x="3347864" y="4941168"/>
            <a:ext cx="23762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1" idx="2"/>
            <a:endCxn id="26" idx="6"/>
          </p:cNvCxnSpPr>
          <p:nvPr/>
        </p:nvCxnSpPr>
        <p:spPr>
          <a:xfrm flipH="1">
            <a:off x="4139952" y="3861048"/>
            <a:ext cx="576064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26" idx="3"/>
            <a:endCxn id="28" idx="7"/>
          </p:cNvCxnSpPr>
          <p:nvPr/>
        </p:nvCxnSpPr>
        <p:spPr>
          <a:xfrm flipH="1">
            <a:off x="3326773" y="4199997"/>
            <a:ext cx="690254" cy="690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https://encrypted-tbn2.gstatic.com/images?q=tbn:ANd9GcQANbNuW4Kbu5_r4CO_8gWh7XnfUzUrOrMRE5d-QsPivrxhI8lh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181225" cy="2095501"/>
          </a:xfrm>
          <a:prstGeom prst="rect">
            <a:avLst/>
          </a:prstGeom>
          <a:noFill/>
        </p:spPr>
      </p:pic>
      <p:pic>
        <p:nvPicPr>
          <p:cNvPr id="69" name="Picture 16" descr="http://upload.wikimedia.org/wikipedia/commons/thumb/4/46/KleinBottle-01.png/220px-KleinBottle-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79532" y="1557616"/>
            <a:ext cx="1663452" cy="2079315"/>
          </a:xfrm>
          <a:prstGeom prst="rect">
            <a:avLst/>
          </a:prstGeom>
          <a:noFill/>
        </p:spPr>
      </p:pic>
      <p:sp>
        <p:nvSpPr>
          <p:cNvPr id="53" name="テキスト ボックス 52"/>
          <p:cNvSpPr txBox="1"/>
          <p:nvPr/>
        </p:nvSpPr>
        <p:spPr>
          <a:xfrm>
            <a:off x="5293850" y="2146676"/>
            <a:ext cx="3219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2400" b="1" dirty="0" smtClean="0">
                <a:latin typeface="Plantagenet Cherokee" pitchFamily="18" charset="0"/>
              </a:rPr>
              <a:t>非可縮方向のずれが生じてくるため，染色数は大きくなる．</a:t>
            </a:r>
            <a:endParaRPr lang="en-US" altLang="ja-JP" sz="2400" b="1" dirty="0" smtClean="0">
              <a:latin typeface="Plantagenet Cherokee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9" name="フッター プレースホルダ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専門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lang="ja-JP" altLang="en-US" dirty="0" smtClean="0"/>
              <a:t>グラフ</a:t>
            </a:r>
            <a:r>
              <a:rPr kumimoji="1" lang="ja-JP" altLang="en-US" dirty="0" smtClean="0"/>
              <a:t>理論</a:t>
            </a:r>
            <a:endParaRPr lang="en-US" altLang="ja-JP" dirty="0" smtClean="0"/>
          </a:p>
          <a:p>
            <a:r>
              <a:rPr lang="ja-JP" altLang="en-US" dirty="0" smtClean="0"/>
              <a:t>位相幾何学的グラフ理論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その中でもとくに彩色問題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おそらく最も有名なものは，</a:t>
            </a:r>
            <a:r>
              <a:rPr lang="ja-JP" altLang="en-US" dirty="0" smtClean="0">
                <a:solidFill>
                  <a:srgbClr val="FF0000"/>
                </a:solidFill>
              </a:rPr>
              <a:t>四</a:t>
            </a:r>
            <a:r>
              <a:rPr lang="ja-JP" altLang="en-US" dirty="0" smtClean="0">
                <a:solidFill>
                  <a:srgbClr val="0070C0"/>
                </a:solidFill>
              </a:rPr>
              <a:t>色</a:t>
            </a:r>
            <a:r>
              <a:rPr lang="ja-JP" altLang="en-US" dirty="0" smtClean="0">
                <a:solidFill>
                  <a:srgbClr val="00B050"/>
                </a:solidFill>
              </a:rPr>
              <a:t>問</a:t>
            </a:r>
            <a:r>
              <a:rPr lang="ja-JP" altLang="en-US" dirty="0" smtClean="0">
                <a:solidFill>
                  <a:srgbClr val="FFC000"/>
                </a:solidFill>
              </a:rPr>
              <a:t>題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グラフの彩色問題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１．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四色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問題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２．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Plantagenet Cherokee" pitchFamily="18" charset="0"/>
              </a:rPr>
              <a:t>Map Color Theorem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３．面の形の制限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４．局所平面性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染色数の小さなグラフ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頂点数だけ色の数を用意すれば必ず塗れるので，染色数の小さなグラフを考えたい．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完全グラフが染色数を大きくする原因である．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→頂点数の大きな</a:t>
            </a:r>
            <a:r>
              <a:rPr lang="ja-JP" altLang="en-US" dirty="0" smtClean="0"/>
              <a:t>完全グラフを禁止したい．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Plantagenet Cherokee" pitchFamily="18" charset="0"/>
              </a:rPr>
              <a:t>Edge width (</a:t>
            </a:r>
            <a:r>
              <a:rPr lang="ja-JP" altLang="en-US" dirty="0" smtClean="0">
                <a:latin typeface="Plantagenet Cherokee" pitchFamily="18" charset="0"/>
              </a:rPr>
              <a:t>辺幅</a:t>
            </a:r>
            <a:r>
              <a:rPr lang="en-US" altLang="ja-JP" dirty="0" smtClean="0">
                <a:latin typeface="Plantagenet Cherokee" pitchFamily="18" charset="0"/>
              </a:rPr>
              <a:t>)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66" name="日付プレースホルダ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3521-6526-4C49-AC96-B8379DD82849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240" y="2358405"/>
            <a:ext cx="5162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円/楕円 130"/>
          <p:cNvSpPr/>
          <p:nvPr/>
        </p:nvSpPr>
        <p:spPr>
          <a:xfrm>
            <a:off x="2798676" y="364518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3158716" y="306911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4310844" y="328514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4382852" y="422124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5102932" y="378919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6183052" y="386120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5534980" y="321313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3590764" y="393321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0" name="直線コネクタ 139"/>
          <p:cNvCxnSpPr>
            <a:stCxn id="139" idx="4"/>
          </p:cNvCxnSpPr>
          <p:nvPr/>
        </p:nvCxnSpPr>
        <p:spPr>
          <a:xfrm>
            <a:off x="3662772" y="4077229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131" idx="7"/>
            <a:endCxn id="132" idx="3"/>
          </p:cNvCxnSpPr>
          <p:nvPr/>
        </p:nvCxnSpPr>
        <p:spPr>
          <a:xfrm flipV="1">
            <a:off x="2921601" y="3192042"/>
            <a:ext cx="258206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>
            <a:stCxn id="133" idx="4"/>
            <a:endCxn id="134" idx="0"/>
          </p:cNvCxnSpPr>
          <p:nvPr/>
        </p:nvCxnSpPr>
        <p:spPr>
          <a:xfrm>
            <a:off x="4382852" y="3429157"/>
            <a:ext cx="72008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>
            <a:stCxn id="132" idx="6"/>
            <a:endCxn id="204" idx="2"/>
          </p:cNvCxnSpPr>
          <p:nvPr/>
        </p:nvCxnSpPr>
        <p:spPr>
          <a:xfrm>
            <a:off x="3302732" y="3141125"/>
            <a:ext cx="421538" cy="1229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>
            <a:stCxn id="132" idx="4"/>
            <a:endCxn id="205" idx="0"/>
          </p:cNvCxnSpPr>
          <p:nvPr/>
        </p:nvCxnSpPr>
        <p:spPr>
          <a:xfrm>
            <a:off x="3230724" y="3213133"/>
            <a:ext cx="205514" cy="328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>
            <a:stCxn id="133" idx="5"/>
            <a:endCxn id="135" idx="1"/>
          </p:cNvCxnSpPr>
          <p:nvPr/>
        </p:nvCxnSpPr>
        <p:spPr>
          <a:xfrm>
            <a:off x="4433769" y="3408066"/>
            <a:ext cx="690254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>
            <a:stCxn id="138" idx="5"/>
            <a:endCxn id="137" idx="0"/>
          </p:cNvCxnSpPr>
          <p:nvPr/>
        </p:nvCxnSpPr>
        <p:spPr>
          <a:xfrm>
            <a:off x="5657905" y="3336058"/>
            <a:ext cx="597155" cy="5251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>
            <a:stCxn id="139" idx="5"/>
            <a:endCxn id="134" idx="1"/>
          </p:cNvCxnSpPr>
          <p:nvPr/>
        </p:nvCxnSpPr>
        <p:spPr>
          <a:xfrm>
            <a:off x="3713689" y="4056138"/>
            <a:ext cx="690254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>
            <a:stCxn id="192" idx="6"/>
            <a:endCxn id="137" idx="2"/>
          </p:cNvCxnSpPr>
          <p:nvPr/>
        </p:nvCxnSpPr>
        <p:spPr>
          <a:xfrm>
            <a:off x="5751004" y="3861205"/>
            <a:ext cx="432048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stCxn id="133" idx="6"/>
            <a:endCxn id="196" idx="2"/>
          </p:cNvCxnSpPr>
          <p:nvPr/>
        </p:nvCxnSpPr>
        <p:spPr>
          <a:xfrm flipV="1">
            <a:off x="4454860" y="3285141"/>
            <a:ext cx="504056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>
            <a:endCxn id="133" idx="0"/>
          </p:cNvCxnSpPr>
          <p:nvPr/>
        </p:nvCxnSpPr>
        <p:spPr>
          <a:xfrm>
            <a:off x="4283968" y="3141125"/>
            <a:ext cx="98884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>
            <a:stCxn id="134" idx="6"/>
            <a:endCxn id="190" idx="3"/>
          </p:cNvCxnSpPr>
          <p:nvPr/>
        </p:nvCxnSpPr>
        <p:spPr>
          <a:xfrm flipV="1">
            <a:off x="4526868" y="4168624"/>
            <a:ext cx="237115" cy="1246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>
            <a:endCxn id="134" idx="5"/>
          </p:cNvCxnSpPr>
          <p:nvPr/>
        </p:nvCxnSpPr>
        <p:spPr>
          <a:xfrm flipH="1" flipV="1">
            <a:off x="4505777" y="4344170"/>
            <a:ext cx="210239" cy="2369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>
            <a:stCxn id="206" idx="6"/>
            <a:endCxn id="139" idx="2"/>
          </p:cNvCxnSpPr>
          <p:nvPr/>
        </p:nvCxnSpPr>
        <p:spPr>
          <a:xfrm>
            <a:off x="3302732" y="3882225"/>
            <a:ext cx="288032" cy="1229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>
            <a:stCxn id="135" idx="4"/>
          </p:cNvCxnSpPr>
          <p:nvPr/>
        </p:nvCxnSpPr>
        <p:spPr>
          <a:xfrm flipH="1">
            <a:off x="5102932" y="3933213"/>
            <a:ext cx="72008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>
            <a:stCxn id="138" idx="3"/>
            <a:endCxn id="135" idx="0"/>
          </p:cNvCxnSpPr>
          <p:nvPr/>
        </p:nvCxnSpPr>
        <p:spPr>
          <a:xfrm flipH="1">
            <a:off x="5174940" y="3336058"/>
            <a:ext cx="381131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>
            <a:stCxn id="133" idx="3"/>
            <a:endCxn id="139" idx="7"/>
          </p:cNvCxnSpPr>
          <p:nvPr/>
        </p:nvCxnSpPr>
        <p:spPr>
          <a:xfrm flipH="1">
            <a:off x="3713689" y="3408066"/>
            <a:ext cx="618246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>
            <a:endCxn id="137" idx="5"/>
          </p:cNvCxnSpPr>
          <p:nvPr/>
        </p:nvCxnSpPr>
        <p:spPr>
          <a:xfrm flipH="1" flipV="1">
            <a:off x="6305977" y="3984130"/>
            <a:ext cx="66223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>
            <a:endCxn id="131" idx="3"/>
          </p:cNvCxnSpPr>
          <p:nvPr/>
        </p:nvCxnSpPr>
        <p:spPr>
          <a:xfrm flipV="1">
            <a:off x="2582652" y="3768106"/>
            <a:ext cx="237115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>
            <a:endCxn id="132" idx="1"/>
          </p:cNvCxnSpPr>
          <p:nvPr/>
        </p:nvCxnSpPr>
        <p:spPr>
          <a:xfrm>
            <a:off x="2798676" y="2925101"/>
            <a:ext cx="381131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endCxn id="137" idx="7"/>
          </p:cNvCxnSpPr>
          <p:nvPr/>
        </p:nvCxnSpPr>
        <p:spPr>
          <a:xfrm flipH="1">
            <a:off x="6305977" y="3429157"/>
            <a:ext cx="453139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>
            <a:stCxn id="138" idx="7"/>
          </p:cNvCxnSpPr>
          <p:nvPr/>
        </p:nvCxnSpPr>
        <p:spPr>
          <a:xfrm flipV="1">
            <a:off x="5657905" y="2853093"/>
            <a:ext cx="570279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>
            <a:endCxn id="134" idx="3"/>
          </p:cNvCxnSpPr>
          <p:nvPr/>
        </p:nvCxnSpPr>
        <p:spPr>
          <a:xfrm flipV="1">
            <a:off x="4094820" y="4344170"/>
            <a:ext cx="309123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stCxn id="133" idx="7"/>
          </p:cNvCxnSpPr>
          <p:nvPr/>
        </p:nvCxnSpPr>
        <p:spPr>
          <a:xfrm flipV="1">
            <a:off x="4433769" y="3141125"/>
            <a:ext cx="237115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>
            <a:endCxn id="139" idx="3"/>
          </p:cNvCxnSpPr>
          <p:nvPr/>
        </p:nvCxnSpPr>
        <p:spPr>
          <a:xfrm flipV="1">
            <a:off x="3086708" y="4056138"/>
            <a:ext cx="525147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>
            <a:endCxn id="135" idx="5"/>
          </p:cNvCxnSpPr>
          <p:nvPr/>
        </p:nvCxnSpPr>
        <p:spPr>
          <a:xfrm flipH="1" flipV="1">
            <a:off x="5225857" y="3912122"/>
            <a:ext cx="525147" cy="5251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>
            <a:endCxn id="131" idx="1"/>
          </p:cNvCxnSpPr>
          <p:nvPr/>
        </p:nvCxnSpPr>
        <p:spPr>
          <a:xfrm>
            <a:off x="2438636" y="3285141"/>
            <a:ext cx="381131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>
            <a:stCxn id="132" idx="7"/>
          </p:cNvCxnSpPr>
          <p:nvPr/>
        </p:nvCxnSpPr>
        <p:spPr>
          <a:xfrm flipV="1">
            <a:off x="3281641" y="2709077"/>
            <a:ext cx="282247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円/楕円 185"/>
          <p:cNvSpPr/>
          <p:nvPr/>
        </p:nvSpPr>
        <p:spPr>
          <a:xfrm>
            <a:off x="4022812" y="407722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3929784" y="364518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/>
          <p:cNvSpPr/>
          <p:nvPr/>
        </p:nvSpPr>
        <p:spPr>
          <a:xfrm>
            <a:off x="4342374" y="377868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88"/>
          <p:cNvSpPr/>
          <p:nvPr/>
        </p:nvSpPr>
        <p:spPr>
          <a:xfrm>
            <a:off x="5041434" y="429325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円/楕円 189"/>
          <p:cNvSpPr/>
          <p:nvPr/>
        </p:nvSpPr>
        <p:spPr>
          <a:xfrm>
            <a:off x="4742892" y="404569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90"/>
          <p:cNvSpPr/>
          <p:nvPr/>
        </p:nvSpPr>
        <p:spPr>
          <a:xfrm>
            <a:off x="5854542" y="350116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91"/>
          <p:cNvSpPr/>
          <p:nvPr/>
        </p:nvSpPr>
        <p:spPr>
          <a:xfrm>
            <a:off x="5606988" y="378919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92"/>
          <p:cNvSpPr/>
          <p:nvPr/>
        </p:nvSpPr>
        <p:spPr>
          <a:xfrm>
            <a:off x="5462972" y="414923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93"/>
          <p:cNvSpPr/>
          <p:nvPr/>
        </p:nvSpPr>
        <p:spPr>
          <a:xfrm>
            <a:off x="4742892" y="357317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94"/>
          <p:cNvSpPr/>
          <p:nvPr/>
        </p:nvSpPr>
        <p:spPr>
          <a:xfrm>
            <a:off x="5318956" y="350116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>
            <a:off x="4958916" y="321313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96"/>
          <p:cNvSpPr/>
          <p:nvPr/>
        </p:nvSpPr>
        <p:spPr>
          <a:xfrm>
            <a:off x="2798676" y="292510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201"/>
          <p:cNvSpPr/>
          <p:nvPr/>
        </p:nvSpPr>
        <p:spPr>
          <a:xfrm>
            <a:off x="3590764" y="429325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202"/>
          <p:cNvSpPr/>
          <p:nvPr/>
        </p:nvSpPr>
        <p:spPr>
          <a:xfrm>
            <a:off x="5967028" y="292510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203"/>
          <p:cNvSpPr/>
          <p:nvPr/>
        </p:nvSpPr>
        <p:spPr>
          <a:xfrm>
            <a:off x="3724270" y="319211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>
            <a:off x="3364230" y="354164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>
          <a:xfrm>
            <a:off x="3158716" y="381021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>
            <a:off x="2983170" y="336765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207"/>
          <p:cNvSpPr/>
          <p:nvPr/>
        </p:nvSpPr>
        <p:spPr>
          <a:xfrm>
            <a:off x="6471084" y="357317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3374740" y="278108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/楕円 211"/>
          <p:cNvSpPr/>
          <p:nvPr/>
        </p:nvSpPr>
        <p:spPr>
          <a:xfrm>
            <a:off x="2510644" y="335714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/楕円 212"/>
          <p:cNvSpPr/>
          <p:nvPr/>
        </p:nvSpPr>
        <p:spPr>
          <a:xfrm>
            <a:off x="2582652" y="389273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213"/>
          <p:cNvSpPr/>
          <p:nvPr/>
        </p:nvSpPr>
        <p:spPr>
          <a:xfrm>
            <a:off x="3148206" y="421073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5" name="直線コネクタ 214"/>
          <p:cNvCxnSpPr>
            <a:stCxn id="194" idx="7"/>
            <a:endCxn id="196" idx="4"/>
          </p:cNvCxnSpPr>
          <p:nvPr/>
        </p:nvCxnSpPr>
        <p:spPr>
          <a:xfrm flipV="1">
            <a:off x="4865817" y="3357149"/>
            <a:ext cx="165107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>
            <a:stCxn id="194" idx="6"/>
            <a:endCxn id="195" idx="2"/>
          </p:cNvCxnSpPr>
          <p:nvPr/>
        </p:nvCxnSpPr>
        <p:spPr>
          <a:xfrm flipV="1">
            <a:off x="4886908" y="3573173"/>
            <a:ext cx="432048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>
            <a:stCxn id="194" idx="4"/>
            <a:endCxn id="190" idx="0"/>
          </p:cNvCxnSpPr>
          <p:nvPr/>
        </p:nvCxnSpPr>
        <p:spPr>
          <a:xfrm>
            <a:off x="4814900" y="3717189"/>
            <a:ext cx="0" cy="328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>
            <a:stCxn id="188" idx="6"/>
            <a:endCxn id="190" idx="1"/>
          </p:cNvCxnSpPr>
          <p:nvPr/>
        </p:nvCxnSpPr>
        <p:spPr>
          <a:xfrm>
            <a:off x="4486390" y="3850695"/>
            <a:ext cx="277593" cy="2160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>
            <a:stCxn id="193" idx="7"/>
            <a:endCxn id="192" idx="4"/>
          </p:cNvCxnSpPr>
          <p:nvPr/>
        </p:nvCxnSpPr>
        <p:spPr>
          <a:xfrm flipV="1">
            <a:off x="5585897" y="3933213"/>
            <a:ext cx="93099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>
            <a:stCxn id="190" idx="5"/>
            <a:endCxn id="189" idx="1"/>
          </p:cNvCxnSpPr>
          <p:nvPr/>
        </p:nvCxnSpPr>
        <p:spPr>
          <a:xfrm>
            <a:off x="4865817" y="4168624"/>
            <a:ext cx="196708" cy="1457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>
            <a:stCxn id="189" idx="6"/>
            <a:endCxn id="193" idx="3"/>
          </p:cNvCxnSpPr>
          <p:nvPr/>
        </p:nvCxnSpPr>
        <p:spPr>
          <a:xfrm flipV="1">
            <a:off x="5185450" y="4272162"/>
            <a:ext cx="298613" cy="930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>
            <a:stCxn id="192" idx="7"/>
            <a:endCxn id="191" idx="4"/>
          </p:cNvCxnSpPr>
          <p:nvPr/>
        </p:nvCxnSpPr>
        <p:spPr>
          <a:xfrm flipV="1">
            <a:off x="5729913" y="3645181"/>
            <a:ext cx="196637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>
            <a:stCxn id="195" idx="6"/>
            <a:endCxn id="191" idx="2"/>
          </p:cNvCxnSpPr>
          <p:nvPr/>
        </p:nvCxnSpPr>
        <p:spPr>
          <a:xfrm>
            <a:off x="5462972" y="3573173"/>
            <a:ext cx="39157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>
            <a:stCxn id="191" idx="6"/>
            <a:endCxn id="208" idx="2"/>
          </p:cNvCxnSpPr>
          <p:nvPr/>
        </p:nvCxnSpPr>
        <p:spPr>
          <a:xfrm>
            <a:off x="5998558" y="3573173"/>
            <a:ext cx="472526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>
            <a:stCxn id="203" idx="5"/>
            <a:endCxn id="208" idx="1"/>
          </p:cNvCxnSpPr>
          <p:nvPr/>
        </p:nvCxnSpPr>
        <p:spPr>
          <a:xfrm>
            <a:off x="6089953" y="3048026"/>
            <a:ext cx="402222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>
            <a:stCxn id="203" idx="4"/>
            <a:endCxn id="191" idx="7"/>
          </p:cNvCxnSpPr>
          <p:nvPr/>
        </p:nvCxnSpPr>
        <p:spPr>
          <a:xfrm flipH="1">
            <a:off x="5977467" y="3069117"/>
            <a:ext cx="61569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>
            <a:stCxn id="205" idx="7"/>
            <a:endCxn id="204" idx="3"/>
          </p:cNvCxnSpPr>
          <p:nvPr/>
        </p:nvCxnSpPr>
        <p:spPr>
          <a:xfrm flipV="1">
            <a:off x="3487155" y="3315038"/>
            <a:ext cx="258206" cy="2476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>
            <a:stCxn id="205" idx="6"/>
            <a:endCxn id="187" idx="2"/>
          </p:cNvCxnSpPr>
          <p:nvPr/>
        </p:nvCxnSpPr>
        <p:spPr>
          <a:xfrm>
            <a:off x="3508246" y="3613651"/>
            <a:ext cx="421538" cy="1035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>
            <a:stCxn id="188" idx="6"/>
            <a:endCxn id="194" idx="3"/>
          </p:cNvCxnSpPr>
          <p:nvPr/>
        </p:nvCxnSpPr>
        <p:spPr>
          <a:xfrm flipV="1">
            <a:off x="4486390" y="3696098"/>
            <a:ext cx="277593" cy="1545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>
            <a:stCxn id="187" idx="6"/>
            <a:endCxn id="188" idx="1"/>
          </p:cNvCxnSpPr>
          <p:nvPr/>
        </p:nvCxnSpPr>
        <p:spPr>
          <a:xfrm>
            <a:off x="4073800" y="3717189"/>
            <a:ext cx="289665" cy="825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>
            <a:stCxn id="186" idx="7"/>
            <a:endCxn id="188" idx="3"/>
          </p:cNvCxnSpPr>
          <p:nvPr/>
        </p:nvCxnSpPr>
        <p:spPr>
          <a:xfrm flipV="1">
            <a:off x="4145737" y="3901612"/>
            <a:ext cx="217728" cy="1967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>
            <a:stCxn id="202" idx="6"/>
            <a:endCxn id="186" idx="3"/>
          </p:cNvCxnSpPr>
          <p:nvPr/>
        </p:nvCxnSpPr>
        <p:spPr>
          <a:xfrm flipV="1">
            <a:off x="3734780" y="4200154"/>
            <a:ext cx="309123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>
            <a:stCxn id="214" idx="6"/>
            <a:endCxn id="202" idx="2"/>
          </p:cNvCxnSpPr>
          <p:nvPr/>
        </p:nvCxnSpPr>
        <p:spPr>
          <a:xfrm>
            <a:off x="3292222" y="4282743"/>
            <a:ext cx="298542" cy="82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>
            <a:stCxn id="196" idx="5"/>
            <a:endCxn id="195" idx="1"/>
          </p:cNvCxnSpPr>
          <p:nvPr/>
        </p:nvCxnSpPr>
        <p:spPr>
          <a:xfrm>
            <a:off x="5081841" y="3336058"/>
            <a:ext cx="258206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>
            <a:stCxn id="204" idx="5"/>
            <a:endCxn id="187" idx="1"/>
          </p:cNvCxnSpPr>
          <p:nvPr/>
        </p:nvCxnSpPr>
        <p:spPr>
          <a:xfrm>
            <a:off x="3847195" y="3315038"/>
            <a:ext cx="103680" cy="351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>
            <a:stCxn id="207" idx="5"/>
            <a:endCxn id="206" idx="0"/>
          </p:cNvCxnSpPr>
          <p:nvPr/>
        </p:nvCxnSpPr>
        <p:spPr>
          <a:xfrm>
            <a:off x="3106095" y="3490584"/>
            <a:ext cx="124629" cy="3196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>
            <a:stCxn id="206" idx="7"/>
            <a:endCxn id="205" idx="3"/>
          </p:cNvCxnSpPr>
          <p:nvPr/>
        </p:nvCxnSpPr>
        <p:spPr>
          <a:xfrm flipV="1">
            <a:off x="3281641" y="3664568"/>
            <a:ext cx="103680" cy="166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>
            <a:stCxn id="207" idx="6"/>
            <a:endCxn id="205" idx="1"/>
          </p:cNvCxnSpPr>
          <p:nvPr/>
        </p:nvCxnSpPr>
        <p:spPr>
          <a:xfrm>
            <a:off x="3127186" y="3439667"/>
            <a:ext cx="258135" cy="1230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/>
          <p:cNvCxnSpPr>
            <a:stCxn id="213" idx="6"/>
            <a:endCxn id="206" idx="3"/>
          </p:cNvCxnSpPr>
          <p:nvPr/>
        </p:nvCxnSpPr>
        <p:spPr>
          <a:xfrm flipV="1">
            <a:off x="2726668" y="3933142"/>
            <a:ext cx="453139" cy="316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>
            <a:stCxn id="206" idx="4"/>
            <a:endCxn id="214" idx="0"/>
          </p:cNvCxnSpPr>
          <p:nvPr/>
        </p:nvCxnSpPr>
        <p:spPr>
          <a:xfrm flipH="1">
            <a:off x="3220214" y="3954233"/>
            <a:ext cx="10510" cy="256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>
            <a:stCxn id="197" idx="7"/>
            <a:endCxn id="209" idx="2"/>
          </p:cNvCxnSpPr>
          <p:nvPr/>
        </p:nvCxnSpPr>
        <p:spPr>
          <a:xfrm flipV="1">
            <a:off x="2921601" y="2853093"/>
            <a:ext cx="453139" cy="930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>
            <a:stCxn id="197" idx="4"/>
            <a:endCxn id="207" idx="1"/>
          </p:cNvCxnSpPr>
          <p:nvPr/>
        </p:nvCxnSpPr>
        <p:spPr>
          <a:xfrm>
            <a:off x="2870684" y="3069117"/>
            <a:ext cx="133577" cy="3196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>
            <a:stCxn id="212" idx="6"/>
            <a:endCxn id="207" idx="2"/>
          </p:cNvCxnSpPr>
          <p:nvPr/>
        </p:nvCxnSpPr>
        <p:spPr>
          <a:xfrm>
            <a:off x="2654660" y="3429157"/>
            <a:ext cx="328510" cy="10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>
            <a:stCxn id="187" idx="4"/>
            <a:endCxn id="186" idx="0"/>
          </p:cNvCxnSpPr>
          <p:nvPr/>
        </p:nvCxnSpPr>
        <p:spPr>
          <a:xfrm>
            <a:off x="4001792" y="3789197"/>
            <a:ext cx="9302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>
            <a:stCxn id="212" idx="4"/>
            <a:endCxn id="213" idx="0"/>
          </p:cNvCxnSpPr>
          <p:nvPr/>
        </p:nvCxnSpPr>
        <p:spPr>
          <a:xfrm>
            <a:off x="2582652" y="3501165"/>
            <a:ext cx="72008" cy="391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>
            <a:stCxn id="197" idx="3"/>
            <a:endCxn id="212" idx="7"/>
          </p:cNvCxnSpPr>
          <p:nvPr/>
        </p:nvCxnSpPr>
        <p:spPr>
          <a:xfrm flipH="1">
            <a:off x="2633569" y="3048026"/>
            <a:ext cx="186198" cy="330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>
            <a:stCxn id="196" idx="7"/>
            <a:endCxn id="203" idx="2"/>
          </p:cNvCxnSpPr>
          <p:nvPr/>
        </p:nvCxnSpPr>
        <p:spPr>
          <a:xfrm flipV="1">
            <a:off x="5081841" y="2997109"/>
            <a:ext cx="885187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>
            <a:stCxn id="204" idx="7"/>
          </p:cNvCxnSpPr>
          <p:nvPr/>
        </p:nvCxnSpPr>
        <p:spPr>
          <a:xfrm flipV="1">
            <a:off x="3847195" y="3141125"/>
            <a:ext cx="76733" cy="720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>
            <a:stCxn id="213" idx="5"/>
            <a:endCxn id="214" idx="1"/>
          </p:cNvCxnSpPr>
          <p:nvPr/>
        </p:nvCxnSpPr>
        <p:spPr>
          <a:xfrm>
            <a:off x="2705577" y="4015660"/>
            <a:ext cx="463720" cy="2161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>
            <a:stCxn id="195" idx="5"/>
            <a:endCxn id="192" idx="1"/>
          </p:cNvCxnSpPr>
          <p:nvPr/>
        </p:nvCxnSpPr>
        <p:spPr>
          <a:xfrm>
            <a:off x="5441881" y="3624090"/>
            <a:ext cx="186198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>
            <a:stCxn id="192" idx="5"/>
          </p:cNvCxnSpPr>
          <p:nvPr/>
        </p:nvCxnSpPr>
        <p:spPr>
          <a:xfrm>
            <a:off x="5729913" y="3912122"/>
            <a:ext cx="354255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>
            <a:stCxn id="208" idx="5"/>
          </p:cNvCxnSpPr>
          <p:nvPr/>
        </p:nvCxnSpPr>
        <p:spPr>
          <a:xfrm>
            <a:off x="6594009" y="3696098"/>
            <a:ext cx="93099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>
            <a:stCxn id="196" idx="0"/>
          </p:cNvCxnSpPr>
          <p:nvPr/>
        </p:nvCxnSpPr>
        <p:spPr>
          <a:xfrm flipV="1">
            <a:off x="5030924" y="3141125"/>
            <a:ext cx="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>
            <a:stCxn id="188" idx="4"/>
            <a:endCxn id="134" idx="0"/>
          </p:cNvCxnSpPr>
          <p:nvPr/>
        </p:nvCxnSpPr>
        <p:spPr>
          <a:xfrm>
            <a:off x="4414382" y="3922703"/>
            <a:ext cx="40478" cy="298542"/>
          </a:xfrm>
          <a:prstGeom prst="line">
            <a:avLst/>
          </a:prstGeom>
          <a:ln w="635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>
            <a:stCxn id="134" idx="5"/>
          </p:cNvCxnSpPr>
          <p:nvPr/>
        </p:nvCxnSpPr>
        <p:spPr>
          <a:xfrm>
            <a:off x="4505777" y="4344170"/>
            <a:ext cx="210239" cy="258049"/>
          </a:xfrm>
          <a:prstGeom prst="line">
            <a:avLst/>
          </a:prstGeom>
          <a:ln w="635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>
            <a:stCxn id="133" idx="4"/>
            <a:endCxn id="188" idx="0"/>
          </p:cNvCxnSpPr>
          <p:nvPr/>
        </p:nvCxnSpPr>
        <p:spPr>
          <a:xfrm>
            <a:off x="4382852" y="3429157"/>
            <a:ext cx="31530" cy="349530"/>
          </a:xfrm>
          <a:prstGeom prst="line">
            <a:avLst/>
          </a:prstGeom>
          <a:ln w="635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>
            <a:stCxn id="133" idx="7"/>
          </p:cNvCxnSpPr>
          <p:nvPr/>
        </p:nvCxnSpPr>
        <p:spPr>
          <a:xfrm flipV="1">
            <a:off x="4433769" y="3150493"/>
            <a:ext cx="210239" cy="155739"/>
          </a:xfrm>
          <a:prstGeom prst="line">
            <a:avLst/>
          </a:prstGeom>
          <a:ln w="635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196" idx="6"/>
            <a:endCxn id="138" idx="2"/>
          </p:cNvCxnSpPr>
          <p:nvPr/>
        </p:nvCxnSpPr>
        <p:spPr>
          <a:xfrm>
            <a:off x="5102932" y="3285141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204" idx="6"/>
            <a:endCxn id="133" idx="2"/>
          </p:cNvCxnSpPr>
          <p:nvPr/>
        </p:nvCxnSpPr>
        <p:spPr>
          <a:xfrm>
            <a:off x="3868286" y="3264121"/>
            <a:ext cx="442558" cy="930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131" idx="5"/>
            <a:endCxn id="206" idx="2"/>
          </p:cNvCxnSpPr>
          <p:nvPr/>
        </p:nvCxnSpPr>
        <p:spPr>
          <a:xfrm>
            <a:off x="2921601" y="3768106"/>
            <a:ext cx="237115" cy="1141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135" idx="6"/>
            <a:endCxn id="192" idx="2"/>
          </p:cNvCxnSpPr>
          <p:nvPr/>
        </p:nvCxnSpPr>
        <p:spPr>
          <a:xfrm>
            <a:off x="5246948" y="3861205"/>
            <a:ext cx="3600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>
            <a:stCxn id="190" idx="7"/>
            <a:endCxn id="135" idx="3"/>
          </p:cNvCxnSpPr>
          <p:nvPr/>
        </p:nvCxnSpPr>
        <p:spPr>
          <a:xfrm flipV="1">
            <a:off x="4865817" y="3912122"/>
            <a:ext cx="258206" cy="154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>
            <a:stCxn id="205" idx="5"/>
            <a:endCxn id="139" idx="0"/>
          </p:cNvCxnSpPr>
          <p:nvPr/>
        </p:nvCxnSpPr>
        <p:spPr>
          <a:xfrm>
            <a:off x="3487155" y="3664568"/>
            <a:ext cx="175617" cy="2686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円弧 116"/>
          <p:cNvSpPr/>
          <p:nvPr/>
        </p:nvSpPr>
        <p:spPr>
          <a:xfrm>
            <a:off x="4384551" y="3150493"/>
            <a:ext cx="648072" cy="1440160"/>
          </a:xfrm>
          <a:prstGeom prst="arc">
            <a:avLst>
              <a:gd name="adj1" fmla="val 16200000"/>
              <a:gd name="adj2" fmla="val 5084076"/>
            </a:avLst>
          </a:prstGeom>
          <a:ln w="635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kumimoji="1" lang="en-US" altLang="ja-JP" dirty="0" smtClean="0">
                <a:latin typeface="Plantagenet Cherokee" pitchFamily="18" charset="0"/>
              </a:rPr>
              <a:t> ew(G) := min{|C|: C </a:t>
            </a:r>
            <a:r>
              <a:rPr kumimoji="1" lang="ja-JP" altLang="en-US" dirty="0" smtClean="0">
                <a:latin typeface="Plantagenet Cherokee" pitchFamily="18" charset="0"/>
              </a:rPr>
              <a:t>は </a:t>
            </a:r>
            <a:r>
              <a:rPr kumimoji="1" lang="en-US" altLang="ja-JP" dirty="0" smtClean="0">
                <a:latin typeface="Plantagenet Cherokee" pitchFamily="18" charset="0"/>
              </a:rPr>
              <a:t>G </a:t>
            </a:r>
            <a:r>
              <a:rPr lang="ja-JP" altLang="en-US" dirty="0" smtClean="0">
                <a:latin typeface="Plantagenet Cherokee" pitchFamily="18" charset="0"/>
              </a:rPr>
              <a:t>の</a:t>
            </a:r>
            <a:r>
              <a:rPr kumimoji="1" lang="ja-JP" altLang="en-US" dirty="0" smtClean="0">
                <a:latin typeface="Plantagenet Cherokee" pitchFamily="18" charset="0"/>
              </a:rPr>
              <a:t>非可縮</a:t>
            </a:r>
            <a:r>
              <a:rPr lang="ja-JP" altLang="en-US" dirty="0" smtClean="0">
                <a:latin typeface="Plantagenet Cherokee" pitchFamily="18" charset="0"/>
              </a:rPr>
              <a:t>閉路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}</a:t>
            </a:r>
            <a:endParaRPr kumimoji="1" lang="ja-JP" altLang="en-US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121" name="四角形吹き出し 120"/>
          <p:cNvSpPr/>
          <p:nvPr/>
        </p:nvSpPr>
        <p:spPr>
          <a:xfrm>
            <a:off x="2699792" y="5507940"/>
            <a:ext cx="4392488" cy="864096"/>
          </a:xfrm>
          <a:prstGeom prst="wedgeRectCallout">
            <a:avLst>
              <a:gd name="adj1" fmla="val 78"/>
              <a:gd name="adj2" fmla="val -139191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771800" y="555033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Plantagenet Cherokee" pitchFamily="18" charset="0"/>
                <a:ea typeface="HGPｺﾞｼｯｸE" pitchFamily="50" charset="-128"/>
              </a:rPr>
              <a:t>ew</a:t>
            </a:r>
            <a:r>
              <a:rPr kumimoji="1" lang="en-US" altLang="ja-JP" sz="2400" dirty="0" smtClean="0">
                <a:latin typeface="Plantagenet Cherokee" pitchFamily="18" charset="0"/>
                <a:ea typeface="HGPｺﾞｼｯｸE" pitchFamily="50" charset="-128"/>
              </a:rPr>
              <a:t>(G) </a:t>
            </a:r>
            <a:r>
              <a:rPr kumimoji="1" lang="ja-JP" altLang="en-US" sz="2400" dirty="0" smtClean="0">
                <a:latin typeface="Plantagenet Cherokee" pitchFamily="18" charset="0"/>
                <a:ea typeface="HGPｺﾞｼｯｸE" pitchFamily="50" charset="-128"/>
              </a:rPr>
              <a:t>が十分に大きいグラフを，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Plantagenet Cherokee" pitchFamily="18" charset="0"/>
                <a:ea typeface="HGPｺﾞｼｯｸE" pitchFamily="50" charset="-128"/>
              </a:rPr>
              <a:t>局所平面グラフ</a:t>
            </a:r>
            <a:r>
              <a:rPr kumimoji="1" lang="ja-JP" altLang="en-US" sz="2400" dirty="0" smtClean="0">
                <a:latin typeface="Plantagenet Cherokee" pitchFamily="18" charset="0"/>
                <a:ea typeface="HGPｺﾞｼｯｸE" pitchFamily="50" charset="-128"/>
              </a:rPr>
              <a:t>と呼ぶ．</a:t>
            </a:r>
            <a:endParaRPr kumimoji="1" lang="ja-JP" altLang="en-US" sz="2400" dirty="0">
              <a:latin typeface="Plantagenet Cherokee" pitchFamily="18" charset="0"/>
              <a:ea typeface="HGPｺﾞｼｯｸE" pitchFamily="50" charset="-128"/>
            </a:endParaRPr>
          </a:p>
        </p:txBody>
      </p:sp>
      <p:sp>
        <p:nvSpPr>
          <p:cNvPr id="118" name="フッター プレースホルダ 1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1" grpId="0" animBg="1"/>
      <p:bldP spid="1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23528" y="1556792"/>
            <a:ext cx="8496944" cy="3096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局所平面グラフ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>
            <a:normAutofit/>
          </a:bodyPr>
          <a:lstStyle/>
          <a:p>
            <a:r>
              <a:rPr lang="ja-JP" altLang="en-US" u="sng" dirty="0" smtClean="0">
                <a:latin typeface="Plantagenet Cherokee" pitchFamily="18" charset="0"/>
              </a:rPr>
              <a:t>定理</a:t>
            </a:r>
            <a:r>
              <a:rPr lang="en-US" altLang="ja-JP" dirty="0" smtClean="0">
                <a:latin typeface="Plantagenet Cherokee" pitchFamily="18" charset="0"/>
              </a:rPr>
              <a:t> (Thomassen, 1993)</a:t>
            </a: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任意の閉曲面 </a:t>
            </a:r>
            <a:r>
              <a:rPr lang="en-US" altLang="ja-JP" dirty="0" smtClean="0">
                <a:latin typeface="Plantagenet Cherokee" pitchFamily="18" charset="0"/>
              </a:rPr>
              <a:t>S </a:t>
            </a:r>
            <a:r>
              <a:rPr lang="ja-JP" altLang="en-US" dirty="0" smtClean="0">
                <a:latin typeface="Plantagenet Cherokee" pitchFamily="18" charset="0"/>
              </a:rPr>
              <a:t>に対して，ある定数 </a:t>
            </a:r>
            <a:r>
              <a:rPr lang="en-US" altLang="ja-JP" dirty="0" smtClean="0">
                <a:latin typeface="Plantagenet Cherokee" pitchFamily="18" charset="0"/>
              </a:rPr>
              <a:t>N = N(S) </a:t>
            </a:r>
          </a:p>
          <a:p>
            <a:pPr>
              <a:buNone/>
            </a:pPr>
            <a:r>
              <a:rPr lang="ja-JP" altLang="en-US" dirty="0" err="1" smtClean="0">
                <a:latin typeface="Plantagenet Cherokee" pitchFamily="18" charset="0"/>
              </a:rPr>
              <a:t>が存</a:t>
            </a:r>
            <a:r>
              <a:rPr lang="ja-JP" altLang="en-US" dirty="0" smtClean="0">
                <a:latin typeface="Plantagenet Cherokee" pitchFamily="18" charset="0"/>
              </a:rPr>
              <a:t>在して，以下を満たす；</a:t>
            </a:r>
          </a:p>
          <a:p>
            <a:pPr>
              <a:buNone/>
            </a:pPr>
            <a:r>
              <a:rPr lang="en-US" altLang="ja-JP" dirty="0" smtClean="0">
                <a:latin typeface="Plantagenet Cherokee" pitchFamily="18" charset="0"/>
              </a:rPr>
              <a:t>e</a:t>
            </a:r>
            <a:r>
              <a:rPr kumimoji="1" lang="en-US" altLang="ja-JP" dirty="0" smtClean="0">
                <a:latin typeface="Plantagenet Cherokee" pitchFamily="18" charset="0"/>
              </a:rPr>
              <a:t>w(G) </a:t>
            </a:r>
            <a:r>
              <a:rPr kumimoji="1" lang="ja-JP" altLang="en-US" dirty="0" smtClean="0">
                <a:latin typeface="Plantagenet Cherokee" pitchFamily="18" charset="0"/>
              </a:rPr>
              <a:t>≥</a:t>
            </a:r>
            <a:r>
              <a:rPr kumimoji="1" lang="en-US" altLang="ja-JP" dirty="0" smtClean="0">
                <a:latin typeface="Plantagenet Cherokee" pitchFamily="18" charset="0"/>
              </a:rPr>
              <a:t> N </a:t>
            </a:r>
            <a:r>
              <a:rPr lang="ja-JP" altLang="en-US" dirty="0" smtClean="0">
                <a:latin typeface="Plantagenet Cherokee" pitchFamily="18" charset="0"/>
              </a:rPr>
              <a:t>を満たす </a:t>
            </a:r>
            <a:r>
              <a:rPr lang="en-US" altLang="ja-JP" dirty="0" smtClean="0">
                <a:latin typeface="Plantagenet Cherokee" pitchFamily="18" charset="0"/>
              </a:rPr>
              <a:t>S </a:t>
            </a:r>
            <a:r>
              <a:rPr lang="ja-JP" altLang="en-US" dirty="0" smtClean="0">
                <a:latin typeface="Plantagenet Cherokee" pitchFamily="18" charset="0"/>
              </a:rPr>
              <a:t>上の</a:t>
            </a:r>
            <a:r>
              <a:rPr kumimoji="1" lang="ja-JP" altLang="en-US" dirty="0" smtClean="0">
                <a:latin typeface="Plantagenet Cherokee" pitchFamily="18" charset="0"/>
              </a:rPr>
              <a:t>任意のグラフ </a:t>
            </a:r>
            <a:r>
              <a:rPr kumimoji="1" lang="en-US" altLang="ja-JP" dirty="0" smtClean="0">
                <a:latin typeface="Plantagenet Cherokee" pitchFamily="18" charset="0"/>
              </a:rPr>
              <a:t>G </a:t>
            </a:r>
            <a:r>
              <a:rPr kumimoji="1" lang="ja-JP" altLang="en-US" dirty="0" smtClean="0">
                <a:latin typeface="Plantagenet Cherokee" pitchFamily="18" charset="0"/>
              </a:rPr>
              <a:t>に</a:t>
            </a:r>
            <a:endParaRPr kumimoji="1"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kumimoji="1" lang="ja-JP" altLang="en-US" dirty="0" smtClean="0">
                <a:latin typeface="Plantagenet Cherokee" pitchFamily="18" charset="0"/>
              </a:rPr>
              <a:t>対して，　　　　　　．</a:t>
            </a:r>
            <a:endParaRPr kumimoji="1"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kumimoji="1" lang="en-US" altLang="ja-JP" dirty="0" smtClean="0">
                <a:latin typeface="Plantagenet Cherokee" pitchFamily="18" charset="0"/>
              </a:rPr>
              <a:t>S</a:t>
            </a:r>
            <a:r>
              <a:rPr lang="ja-JP" altLang="en-US" dirty="0" smtClean="0">
                <a:latin typeface="Plantagenet Cherokee" pitchFamily="18" charset="0"/>
              </a:rPr>
              <a:t> 上の任意の</a:t>
            </a:r>
            <a:r>
              <a:rPr lang="ja-JP" altLang="en-US" dirty="0" smtClean="0">
                <a:solidFill>
                  <a:srgbClr val="FF0000"/>
                </a:solidFill>
                <a:latin typeface="Plantagenet Cherokee" pitchFamily="18" charset="0"/>
              </a:rPr>
              <a:t>局所平面グラフ </a:t>
            </a:r>
            <a:r>
              <a:rPr lang="en-US" altLang="ja-JP" dirty="0" smtClean="0">
                <a:solidFill>
                  <a:srgbClr val="FF0000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latin typeface="Plantagenet Cherokee" pitchFamily="18" charset="0"/>
              </a:rPr>
              <a:t>に対し，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pic>
        <p:nvPicPr>
          <p:cNvPr id="45058" name="Picture 2" descr="$\chi(G)\l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38972"/>
            <a:ext cx="1562100" cy="390526"/>
          </a:xfrm>
          <a:prstGeom prst="rect">
            <a:avLst/>
          </a:prstGeom>
          <a:noFill/>
        </p:spPr>
      </p:pic>
      <p:pic>
        <p:nvPicPr>
          <p:cNvPr id="45060" name="Picture 4" descr="$\chi(G)\l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200625"/>
            <a:ext cx="1562100" cy="390526"/>
          </a:xfrm>
          <a:prstGeom prst="rect">
            <a:avLst/>
          </a:prstGeom>
          <a:noFill/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228184" y="5877272"/>
            <a:ext cx="1728192" cy="504056"/>
          </a:xfrm>
          <a:prstGeom prst="wedgeRoundRectCallout">
            <a:avLst>
              <a:gd name="adj1" fmla="val 85761"/>
              <a:gd name="adj2" fmla="val -124157"/>
              <a:gd name="adj3" fmla="val 16667"/>
            </a:avLst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0192" y="5877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Plantagenet Cherokee" pitchFamily="18" charset="0"/>
              </a:rPr>
              <a:t>5</a:t>
            </a:r>
            <a:r>
              <a:rPr kumimoji="1" lang="ja-JP" altLang="en-US" sz="2800" dirty="0" smtClean="0"/>
              <a:t>はベスト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時間があれば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私の最新の研究について．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基本群を利用したグラフの分類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閉曲面 </a:t>
            </a:r>
            <a:r>
              <a:rPr kumimoji="1" lang="en-US" altLang="ja-JP" dirty="0" smtClean="0">
                <a:latin typeface="Plantagenet Cherokee" pitchFamily="18" charset="0"/>
              </a:rPr>
              <a:t>S </a:t>
            </a:r>
            <a:r>
              <a:rPr kumimoji="1" lang="ja-JP" altLang="en-US" dirty="0" smtClean="0"/>
              <a:t>の基本群を利用して，</a:t>
            </a:r>
            <a:r>
              <a:rPr kumimoji="1" lang="en-US" altLang="ja-JP" dirty="0" smtClean="0">
                <a:latin typeface="Plantagenet Cherokee" pitchFamily="18" charset="0"/>
              </a:rPr>
              <a:t>S </a:t>
            </a:r>
            <a:r>
              <a:rPr kumimoji="1" lang="ja-JP" altLang="en-US" dirty="0" smtClean="0"/>
              <a:t>上の四角形分割や偶三角形分割グラフを分類したい．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とく</a:t>
            </a:r>
            <a:r>
              <a:rPr kumimoji="1" lang="ja-JP" altLang="en-US" dirty="0" smtClean="0"/>
              <a:t>に私は最近，偶三角形分割グラフ</a:t>
            </a:r>
            <a:r>
              <a:rPr lang="ja-JP" altLang="en-US" dirty="0" smtClean="0"/>
              <a:t>における「</a:t>
            </a:r>
            <a:r>
              <a:rPr lang="ja-JP" altLang="en-US" dirty="0" smtClean="0">
                <a:solidFill>
                  <a:srgbClr val="FF0000"/>
                </a:solidFill>
              </a:rPr>
              <a:t>モノドロミー</a:t>
            </a:r>
            <a:r>
              <a:rPr lang="ja-JP" altLang="en-US" dirty="0" smtClean="0"/>
              <a:t>」を研究している</a:t>
            </a:r>
            <a:r>
              <a:rPr kumimoji="1" lang="ja-JP" altLang="en-US" dirty="0" smtClean="0"/>
              <a:t>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Plantagenet Cherokee" pitchFamily="18" charset="0"/>
              </a:rPr>
              <a:t>モノドロミー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99" y="2276872"/>
            <a:ext cx="75914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円弧 17"/>
          <p:cNvSpPr/>
          <p:nvPr/>
        </p:nvSpPr>
        <p:spPr>
          <a:xfrm>
            <a:off x="3529080" y="3284984"/>
            <a:ext cx="1907016" cy="1800200"/>
          </a:xfrm>
          <a:prstGeom prst="arc">
            <a:avLst>
              <a:gd name="adj1" fmla="val 7906471"/>
              <a:gd name="adj2" fmla="val 3031019"/>
            </a:avLst>
          </a:prstGeom>
          <a:ln w="190500">
            <a:solidFill>
              <a:srgbClr val="FFFF00">
                <a:alpha val="75000"/>
              </a:srgbClr>
            </a:solidFill>
            <a:head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/>
          <p:cNvSpPr/>
          <p:nvPr/>
        </p:nvSpPr>
        <p:spPr>
          <a:xfrm>
            <a:off x="2294248" y="4594380"/>
            <a:ext cx="4334196" cy="936104"/>
          </a:xfrm>
          <a:prstGeom prst="triangle">
            <a:avLst/>
          </a:prstGeom>
          <a:solidFill>
            <a:schemeClr val="accent1">
              <a:tint val="10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Plantagenet Cherokee" pitchFamily="18" charset="0"/>
              </a:rPr>
              <a:t>平面上のモノドロミー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1" name="日付プレースホルダ 1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172" name="スライド番号プレースホルダ 1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3521-6526-4C49-AC96-B8379DD82849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cxnSp>
        <p:nvCxnSpPr>
          <p:cNvPr id="156" name="直線コネクタ 155"/>
          <p:cNvCxnSpPr>
            <a:stCxn id="49" idx="3"/>
            <a:endCxn id="73" idx="0"/>
          </p:cNvCxnSpPr>
          <p:nvPr/>
        </p:nvCxnSpPr>
        <p:spPr>
          <a:xfrm flipH="1">
            <a:off x="2123728" y="1679717"/>
            <a:ext cx="2253339" cy="3837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>
            <a:stCxn id="54" idx="0"/>
            <a:endCxn id="49" idx="5"/>
          </p:cNvCxnSpPr>
          <p:nvPr/>
        </p:nvCxnSpPr>
        <p:spPr>
          <a:xfrm flipH="1" flipV="1">
            <a:off x="4478901" y="1679717"/>
            <a:ext cx="2325347" cy="3837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stCxn id="49" idx="4"/>
            <a:endCxn id="61" idx="0"/>
          </p:cNvCxnSpPr>
          <p:nvPr/>
        </p:nvCxnSpPr>
        <p:spPr>
          <a:xfrm>
            <a:off x="4427984" y="1700808"/>
            <a:ext cx="360040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>
            <a:stCxn id="73" idx="6"/>
            <a:endCxn id="54" idx="2"/>
          </p:cNvCxnSpPr>
          <p:nvPr/>
        </p:nvCxnSpPr>
        <p:spPr>
          <a:xfrm>
            <a:off x="2195736" y="5589240"/>
            <a:ext cx="4536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>
            <a:stCxn id="60" idx="3"/>
            <a:endCxn id="73" idx="7"/>
          </p:cNvCxnSpPr>
          <p:nvPr/>
        </p:nvCxnSpPr>
        <p:spPr>
          <a:xfrm flipH="1">
            <a:off x="2174645" y="3983973"/>
            <a:ext cx="1914390" cy="1554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stCxn id="59" idx="2"/>
            <a:endCxn id="73" idx="7"/>
          </p:cNvCxnSpPr>
          <p:nvPr/>
        </p:nvCxnSpPr>
        <p:spPr>
          <a:xfrm flipH="1">
            <a:off x="2174645" y="4556745"/>
            <a:ext cx="2228956" cy="981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>
            <a:stCxn id="59" idx="6"/>
            <a:endCxn id="54" idx="1"/>
          </p:cNvCxnSpPr>
          <p:nvPr/>
        </p:nvCxnSpPr>
        <p:spPr>
          <a:xfrm>
            <a:off x="4547617" y="4556745"/>
            <a:ext cx="2205714" cy="981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>
            <a:stCxn id="49" idx="4"/>
            <a:endCxn id="60" idx="0"/>
          </p:cNvCxnSpPr>
          <p:nvPr/>
        </p:nvCxnSpPr>
        <p:spPr>
          <a:xfrm flipH="1">
            <a:off x="4139952" y="1700808"/>
            <a:ext cx="288032" cy="21602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>
            <a:stCxn id="60" idx="6"/>
            <a:endCxn id="61" idx="2"/>
          </p:cNvCxnSpPr>
          <p:nvPr/>
        </p:nvCxnSpPr>
        <p:spPr>
          <a:xfrm>
            <a:off x="4211960" y="3933056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>
            <a:stCxn id="60" idx="4"/>
            <a:endCxn id="59" idx="1"/>
          </p:cNvCxnSpPr>
          <p:nvPr/>
        </p:nvCxnSpPr>
        <p:spPr>
          <a:xfrm>
            <a:off x="4139952" y="4005064"/>
            <a:ext cx="284740" cy="500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>
            <a:stCxn id="61" idx="4"/>
            <a:endCxn id="59" idx="7"/>
          </p:cNvCxnSpPr>
          <p:nvPr/>
        </p:nvCxnSpPr>
        <p:spPr>
          <a:xfrm flipH="1">
            <a:off x="4526526" y="4005064"/>
            <a:ext cx="261498" cy="500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>
            <a:stCxn id="61" idx="5"/>
            <a:endCxn id="54" idx="1"/>
          </p:cNvCxnSpPr>
          <p:nvPr/>
        </p:nvCxnSpPr>
        <p:spPr>
          <a:xfrm>
            <a:off x="4838941" y="3983973"/>
            <a:ext cx="1914390" cy="1554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\textcolor[rgb]{1,0,0}{1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180" y="4345943"/>
            <a:ext cx="142875" cy="266700"/>
          </a:xfrm>
          <a:prstGeom prst="rect">
            <a:avLst/>
          </a:prstGeom>
          <a:noFill/>
        </p:spPr>
      </p:pic>
      <p:pic>
        <p:nvPicPr>
          <p:cNvPr id="81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754588"/>
            <a:ext cx="171450" cy="266700"/>
          </a:xfrm>
          <a:prstGeom prst="rect">
            <a:avLst/>
          </a:prstGeom>
          <a:noFill/>
        </p:spPr>
      </p:pic>
      <p:pic>
        <p:nvPicPr>
          <p:cNvPr id="82" name="Picture 8" descr="\textcolor[rgb]{0.2,0.2,1}{2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7219" y="5814108"/>
            <a:ext cx="161925" cy="266700"/>
          </a:xfrm>
          <a:prstGeom prst="rect">
            <a:avLst/>
          </a:prstGeom>
          <a:noFill/>
        </p:spPr>
      </p:pic>
      <p:pic>
        <p:nvPicPr>
          <p:cNvPr id="83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89040"/>
            <a:ext cx="171450" cy="266700"/>
          </a:xfrm>
          <a:prstGeom prst="rect">
            <a:avLst/>
          </a:prstGeom>
          <a:noFill/>
        </p:spPr>
      </p:pic>
      <p:pic>
        <p:nvPicPr>
          <p:cNvPr id="84" name="Picture 2" descr="\textcolor[rgb]{1,0,0}{1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310" y="1445349"/>
            <a:ext cx="142875" cy="266700"/>
          </a:xfrm>
          <a:prstGeom prst="rect">
            <a:avLst/>
          </a:prstGeom>
          <a:noFill/>
        </p:spPr>
      </p:pic>
      <p:pic>
        <p:nvPicPr>
          <p:cNvPr id="86" name="Picture 8" descr="\textcolor[rgb]{0.2,0.2,1}{2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1830" y="3623933"/>
            <a:ext cx="161925" cy="266700"/>
          </a:xfrm>
          <a:prstGeom prst="rect">
            <a:avLst/>
          </a:prstGeom>
          <a:noFill/>
        </p:spPr>
      </p:pic>
      <p:pic>
        <p:nvPicPr>
          <p:cNvPr id="88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661248"/>
            <a:ext cx="171450" cy="266700"/>
          </a:xfrm>
          <a:prstGeom prst="rect">
            <a:avLst/>
          </a:prstGeom>
          <a:noFill/>
        </p:spPr>
      </p:pic>
      <p:pic>
        <p:nvPicPr>
          <p:cNvPr id="90" name="Picture 10" descr="$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1975" y="5016983"/>
            <a:ext cx="200025" cy="352426"/>
          </a:xfrm>
          <a:prstGeom prst="rect">
            <a:avLst/>
          </a:prstGeom>
          <a:noFill/>
        </p:spPr>
      </p:pic>
      <p:pic>
        <p:nvPicPr>
          <p:cNvPr id="94" name="Picture 2" descr="\textcolor[rgb]{1,0,0}{1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742" y="4239445"/>
            <a:ext cx="142875" cy="266700"/>
          </a:xfrm>
          <a:prstGeom prst="rect">
            <a:avLst/>
          </a:prstGeom>
          <a:noFill/>
        </p:spPr>
      </p:pic>
      <p:pic>
        <p:nvPicPr>
          <p:cNvPr id="95" name="Picture 8" descr="\textcolor[rgb]{0.2,0.2,1}{2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733256"/>
            <a:ext cx="161925" cy="266700"/>
          </a:xfrm>
          <a:prstGeom prst="rect">
            <a:avLst/>
          </a:prstGeom>
          <a:noFill/>
        </p:spPr>
      </p:pic>
      <p:pic>
        <p:nvPicPr>
          <p:cNvPr id="96" name="Picture 2" descr="$\begin{pmatrix}&#10;1 &amp; 2 &amp; 3\\&#10;1 &amp; 2 &amp; 3&#10;\end{pmatrix}&#10;=id&#10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752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円/楕円 48"/>
          <p:cNvSpPr/>
          <p:nvPr/>
        </p:nvSpPr>
        <p:spPr>
          <a:xfrm>
            <a:off x="4355976" y="15567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6732240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4403601" y="448473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4067944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4716016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2051720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7" name="フッター プレースホル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959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Plantagenet Cherokee" pitchFamily="18" charset="0"/>
              </a:rPr>
              <a:t>一般の閉曲面上のモノドロミー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S</a:t>
            </a:r>
          </a:p>
          <a:p>
            <a:pPr>
              <a:buNone/>
            </a:pPr>
            <a:endParaRPr kumimoji="1" lang="en-US" altLang="ja-JP" dirty="0">
              <a:latin typeface="Plantagenet Cherokee" pitchFamily="18" charset="0"/>
            </a:endParaRPr>
          </a:p>
          <a:p>
            <a:pPr>
              <a:buNone/>
            </a:pP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endParaRPr kumimoji="1" lang="en-US" altLang="ja-JP" dirty="0">
              <a:latin typeface="Plantagenet Cherokee" pitchFamily="18" charset="0"/>
            </a:endParaRPr>
          </a:p>
          <a:p>
            <a:pPr>
              <a:buNone/>
            </a:pP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endParaRPr kumimoji="1" lang="en-US" altLang="ja-JP" dirty="0">
              <a:latin typeface="Plantagenet Cherokee" pitchFamily="18" charset="0"/>
            </a:endParaRPr>
          </a:p>
          <a:p>
            <a:pPr>
              <a:buNone/>
            </a:pPr>
            <a:endParaRPr kumimoji="1"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　　　と　　　</a:t>
            </a:r>
            <a:r>
              <a:rPr lang="ja-JP" altLang="en-US" dirty="0" smtClean="0">
                <a:latin typeface="Plantagenet Cherokee" pitchFamily="18" charset="0"/>
              </a:rPr>
              <a:t>がホモトピック　　　色の変化は同じ．</a:t>
            </a:r>
            <a:endParaRPr kumimoji="1" lang="ja-JP" altLang="en-US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971600" y="306896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411760" y="19168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051720" y="3284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283968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918572" y="3284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131840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5" idx="6"/>
            <a:endCxn id="27" idx="2"/>
          </p:cNvCxnSpPr>
          <p:nvPr/>
        </p:nvCxnSpPr>
        <p:spPr>
          <a:xfrm>
            <a:off x="1115616" y="3140968"/>
            <a:ext cx="936104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35" idx="7"/>
            <a:endCxn id="30" idx="3"/>
          </p:cNvCxnSpPr>
          <p:nvPr/>
        </p:nvCxnSpPr>
        <p:spPr>
          <a:xfrm flipV="1">
            <a:off x="2966733" y="3695941"/>
            <a:ext cx="186198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9" idx="3"/>
            <a:endCxn id="30" idx="7"/>
          </p:cNvCxnSpPr>
          <p:nvPr/>
        </p:nvCxnSpPr>
        <p:spPr>
          <a:xfrm flipH="1">
            <a:off x="3254765" y="3407909"/>
            <a:ext cx="1684898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59" idx="3"/>
            <a:endCxn id="30" idx="7"/>
          </p:cNvCxnSpPr>
          <p:nvPr/>
        </p:nvCxnSpPr>
        <p:spPr>
          <a:xfrm flipH="1">
            <a:off x="3254765" y="2471805"/>
            <a:ext cx="1108834" cy="11223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9" idx="4"/>
            <a:endCxn id="28" idx="0"/>
          </p:cNvCxnSpPr>
          <p:nvPr/>
        </p:nvCxnSpPr>
        <p:spPr>
          <a:xfrm flipH="1">
            <a:off x="4355976" y="3429000"/>
            <a:ext cx="634604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71" idx="2"/>
            <a:endCxn id="27" idx="6"/>
          </p:cNvCxnSpPr>
          <p:nvPr/>
        </p:nvCxnSpPr>
        <p:spPr>
          <a:xfrm flipH="1">
            <a:off x="2195736" y="2924944"/>
            <a:ext cx="850628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0" idx="4"/>
            <a:endCxn id="92" idx="0"/>
          </p:cNvCxnSpPr>
          <p:nvPr/>
        </p:nvCxnSpPr>
        <p:spPr>
          <a:xfrm>
            <a:off x="3203848" y="3717032"/>
            <a:ext cx="288032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92" idx="7"/>
            <a:endCxn id="28" idx="3"/>
          </p:cNvCxnSpPr>
          <p:nvPr/>
        </p:nvCxnSpPr>
        <p:spPr>
          <a:xfrm flipV="1">
            <a:off x="3542797" y="4272005"/>
            <a:ext cx="762262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29" idx="2"/>
            <a:endCxn id="59" idx="5"/>
          </p:cNvCxnSpPr>
          <p:nvPr/>
        </p:nvCxnSpPr>
        <p:spPr>
          <a:xfrm flipH="1" flipV="1">
            <a:off x="4465433" y="2471805"/>
            <a:ext cx="453139" cy="885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5" idx="7"/>
            <a:endCxn id="26" idx="2"/>
          </p:cNvCxnSpPr>
          <p:nvPr/>
        </p:nvCxnSpPr>
        <p:spPr>
          <a:xfrm flipV="1">
            <a:off x="1094525" y="1988840"/>
            <a:ext cx="1317235" cy="1101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3"/>
            <a:endCxn id="27" idx="0"/>
          </p:cNvCxnSpPr>
          <p:nvPr/>
        </p:nvCxnSpPr>
        <p:spPr>
          <a:xfrm flipH="1">
            <a:off x="2123728" y="2039757"/>
            <a:ext cx="309123" cy="12452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30" idx="5"/>
            <a:endCxn id="28" idx="1"/>
          </p:cNvCxnSpPr>
          <p:nvPr/>
        </p:nvCxnSpPr>
        <p:spPr>
          <a:xfrm>
            <a:off x="3254765" y="3695941"/>
            <a:ext cx="1050294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91"/>
          <p:cNvSpPr/>
          <p:nvPr/>
        </p:nvSpPr>
        <p:spPr>
          <a:xfrm>
            <a:off x="3419872" y="47971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2195736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1403648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108" name="直線コネクタ 107"/>
          <p:cNvCxnSpPr>
            <a:stCxn id="103" idx="5"/>
            <a:endCxn id="92" idx="2"/>
          </p:cNvCxnSpPr>
          <p:nvPr/>
        </p:nvCxnSpPr>
        <p:spPr>
          <a:xfrm>
            <a:off x="2318661" y="4199997"/>
            <a:ext cx="1101211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107" idx="7"/>
            <a:endCxn id="103" idx="3"/>
          </p:cNvCxnSpPr>
          <p:nvPr/>
        </p:nvCxnSpPr>
        <p:spPr>
          <a:xfrm flipV="1">
            <a:off x="1526573" y="4199997"/>
            <a:ext cx="690254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107" idx="6"/>
            <a:endCxn id="92" idx="2"/>
          </p:cNvCxnSpPr>
          <p:nvPr/>
        </p:nvCxnSpPr>
        <p:spPr>
          <a:xfrm>
            <a:off x="1547664" y="4725144"/>
            <a:ext cx="18722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stCxn id="107" idx="0"/>
            <a:endCxn id="25" idx="4"/>
          </p:cNvCxnSpPr>
          <p:nvPr/>
        </p:nvCxnSpPr>
        <p:spPr>
          <a:xfrm flipH="1" flipV="1">
            <a:off x="1043608" y="3212976"/>
            <a:ext cx="432048" cy="14401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25" idx="5"/>
            <a:endCxn id="103" idx="1"/>
          </p:cNvCxnSpPr>
          <p:nvPr/>
        </p:nvCxnSpPr>
        <p:spPr>
          <a:xfrm>
            <a:off x="1094525" y="3191885"/>
            <a:ext cx="1122302" cy="9062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03" idx="0"/>
            <a:endCxn id="27" idx="4"/>
          </p:cNvCxnSpPr>
          <p:nvPr/>
        </p:nvCxnSpPr>
        <p:spPr>
          <a:xfrm flipH="1" flipV="1">
            <a:off x="2123728" y="3429000"/>
            <a:ext cx="144016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円/楕円 134"/>
          <p:cNvSpPr/>
          <p:nvPr/>
        </p:nvSpPr>
        <p:spPr>
          <a:xfrm>
            <a:off x="2843808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138" name="直線コネクタ 137"/>
          <p:cNvCxnSpPr>
            <a:stCxn id="103" idx="6"/>
            <a:endCxn id="135" idx="2"/>
          </p:cNvCxnSpPr>
          <p:nvPr/>
        </p:nvCxnSpPr>
        <p:spPr>
          <a:xfrm>
            <a:off x="2339752" y="4149080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135" idx="5"/>
            <a:endCxn id="92" idx="1"/>
          </p:cNvCxnSpPr>
          <p:nvPr/>
        </p:nvCxnSpPr>
        <p:spPr>
          <a:xfrm>
            <a:off x="2966733" y="4199997"/>
            <a:ext cx="474230" cy="618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円弧 152"/>
          <p:cNvSpPr/>
          <p:nvPr/>
        </p:nvSpPr>
        <p:spPr>
          <a:xfrm>
            <a:off x="1547664" y="2708920"/>
            <a:ext cx="2650828" cy="1800200"/>
          </a:xfrm>
          <a:prstGeom prst="arc">
            <a:avLst>
              <a:gd name="adj1" fmla="val 20662516"/>
              <a:gd name="adj2" fmla="val 12273495"/>
            </a:avLst>
          </a:prstGeom>
          <a:ln w="190500">
            <a:solidFill>
              <a:srgbClr val="FFCC00">
                <a:alpha val="75000"/>
              </a:srgbClr>
            </a:solidFill>
            <a:head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3" name="Picture 10" descr="$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16534"/>
            <a:ext cx="200025" cy="352426"/>
          </a:xfrm>
          <a:prstGeom prst="rect">
            <a:avLst/>
          </a:prstGeom>
          <a:noFill/>
        </p:spPr>
      </p:pic>
      <p:sp>
        <p:nvSpPr>
          <p:cNvPr id="59" name="円/楕円 58"/>
          <p:cNvSpPr/>
          <p:nvPr/>
        </p:nvSpPr>
        <p:spPr>
          <a:xfrm>
            <a:off x="4342508" y="23488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046364" y="28529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>
            <a:stCxn id="26" idx="5"/>
            <a:endCxn id="71" idx="1"/>
          </p:cNvCxnSpPr>
          <p:nvPr/>
        </p:nvCxnSpPr>
        <p:spPr>
          <a:xfrm>
            <a:off x="2534685" y="2039757"/>
            <a:ext cx="532770" cy="834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円/楕円 75"/>
          <p:cNvSpPr/>
          <p:nvPr/>
        </p:nvSpPr>
        <p:spPr>
          <a:xfrm>
            <a:off x="3550420" y="21328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>
            <a:stCxn id="26" idx="6"/>
            <a:endCxn id="76" idx="1"/>
          </p:cNvCxnSpPr>
          <p:nvPr/>
        </p:nvCxnSpPr>
        <p:spPr>
          <a:xfrm>
            <a:off x="2555776" y="1988840"/>
            <a:ext cx="1015735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71" idx="7"/>
            <a:endCxn id="76" idx="4"/>
          </p:cNvCxnSpPr>
          <p:nvPr/>
        </p:nvCxnSpPr>
        <p:spPr>
          <a:xfrm flipV="1">
            <a:off x="3169289" y="2276872"/>
            <a:ext cx="453139" cy="5971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>
            <a:stCxn id="71" idx="6"/>
            <a:endCxn id="59" idx="2"/>
          </p:cNvCxnSpPr>
          <p:nvPr/>
        </p:nvCxnSpPr>
        <p:spPr>
          <a:xfrm flipV="1">
            <a:off x="3190380" y="2420888"/>
            <a:ext cx="115212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76" idx="6"/>
            <a:endCxn id="59" idx="2"/>
          </p:cNvCxnSpPr>
          <p:nvPr/>
        </p:nvCxnSpPr>
        <p:spPr>
          <a:xfrm>
            <a:off x="3694436" y="2204864"/>
            <a:ext cx="64807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71" idx="4"/>
            <a:endCxn id="30" idx="0"/>
          </p:cNvCxnSpPr>
          <p:nvPr/>
        </p:nvCxnSpPr>
        <p:spPr>
          <a:xfrm>
            <a:off x="3118372" y="2996952"/>
            <a:ext cx="85476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円弧 92"/>
          <p:cNvSpPr/>
          <p:nvPr/>
        </p:nvSpPr>
        <p:spPr>
          <a:xfrm>
            <a:off x="1678212" y="2492896"/>
            <a:ext cx="2434804" cy="1800200"/>
          </a:xfrm>
          <a:prstGeom prst="arc">
            <a:avLst>
              <a:gd name="adj1" fmla="val 13445548"/>
              <a:gd name="adj2" fmla="val 20912919"/>
            </a:avLst>
          </a:prstGeom>
          <a:ln w="190500">
            <a:solidFill>
              <a:srgbClr val="FFCC00">
                <a:alpha val="75000"/>
              </a:srgbClr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4" name="Picture 10" descr="$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491" y="2924944"/>
            <a:ext cx="200025" cy="352426"/>
          </a:xfrm>
          <a:prstGeom prst="rect">
            <a:avLst/>
          </a:prstGeom>
          <a:noFill/>
        </p:spPr>
      </p:pic>
      <p:pic>
        <p:nvPicPr>
          <p:cNvPr id="4" name="Picture 4" descr="$W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2348" y="1988840"/>
            <a:ext cx="485775" cy="323850"/>
          </a:xfrm>
          <a:prstGeom prst="rect">
            <a:avLst/>
          </a:prstGeom>
          <a:noFill/>
        </p:spPr>
      </p:pic>
      <p:pic>
        <p:nvPicPr>
          <p:cNvPr id="1030" name="Picture 6" descr="$W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4276" y="4725144"/>
            <a:ext cx="495300" cy="323850"/>
          </a:xfrm>
          <a:prstGeom prst="rect">
            <a:avLst/>
          </a:prstGeom>
          <a:noFill/>
        </p:spPr>
      </p:pic>
      <p:pic>
        <p:nvPicPr>
          <p:cNvPr id="52" name="Picture 4" descr="$W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45224"/>
            <a:ext cx="485775" cy="323850"/>
          </a:xfrm>
          <a:prstGeom prst="rect">
            <a:avLst/>
          </a:prstGeom>
          <a:noFill/>
        </p:spPr>
      </p:pic>
      <p:pic>
        <p:nvPicPr>
          <p:cNvPr id="53" name="Picture 6" descr="$W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445224"/>
            <a:ext cx="495300" cy="323850"/>
          </a:xfrm>
          <a:prstGeom prst="rect">
            <a:avLst/>
          </a:prstGeom>
          <a:noFill/>
        </p:spPr>
      </p:pic>
      <p:pic>
        <p:nvPicPr>
          <p:cNvPr id="54" name="Picture 10" descr="$\Rightarr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8606" y="5517232"/>
            <a:ext cx="361950" cy="228600"/>
          </a:xfrm>
          <a:prstGeom prst="rect">
            <a:avLst/>
          </a:prstGeom>
          <a:noFill/>
        </p:spPr>
      </p:pic>
      <p:sp>
        <p:nvSpPr>
          <p:cNvPr id="55" name="日付プレースホルダ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6" name="スライド番号プレースホルダ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7" name="フッター プレースホルダ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考える利点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一般の閉曲面上のグラフの彩色問題では，三角形分割グラフの族に対して解決すれば</a:t>
            </a:r>
            <a:r>
              <a:rPr lang="ja-JP" altLang="en-US" dirty="0" smtClean="0"/>
              <a:t>良い</a:t>
            </a:r>
            <a:r>
              <a:rPr kumimoji="1" lang="ja-JP" altLang="en-US" dirty="0" smtClean="0"/>
              <a:t>ことが多い．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→</a:t>
            </a:r>
            <a:r>
              <a:rPr lang="ja-JP" altLang="en-US" dirty="0" smtClean="0"/>
              <a:t>三角形分割グラフの構造の解析が進めば，閉曲面上のグラフの彩色問題を解決する新たな手法となりえる．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グラフの彩色問題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１．</a:t>
            </a:r>
            <a:r>
              <a:rPr lang="ja-JP" altLang="en-US" dirty="0" smtClean="0"/>
              <a:t>四色</a:t>
            </a:r>
            <a:r>
              <a:rPr kumimoji="1" lang="ja-JP" altLang="en-US" dirty="0" smtClean="0"/>
              <a:t>問題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２．</a:t>
            </a:r>
            <a:r>
              <a:rPr lang="en-US" altLang="ja-JP" dirty="0" smtClean="0">
                <a:latin typeface="Plantagenet Cherokee" pitchFamily="18" charset="0"/>
              </a:rPr>
              <a:t>Map Color Theorem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３．面の形の制限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４．局所平面性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5536" y="1556792"/>
            <a:ext cx="8352928" cy="1800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Plantagenet Cherokee" pitchFamily="18" charset="0"/>
              </a:rPr>
              <a:t>未解決問題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614477"/>
            <a:ext cx="8352928" cy="468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u="sng" dirty="0" smtClean="0">
                <a:solidFill>
                  <a:schemeClr val="tx1"/>
                </a:solidFill>
                <a:latin typeface="Plantagenet Cherokee" pitchFamily="18" charset="0"/>
              </a:rPr>
              <a:t>予想</a:t>
            </a:r>
            <a:r>
              <a:rPr lang="en-US" altLang="ja-JP" u="sng" dirty="0" smtClean="0">
                <a:solidFill>
                  <a:schemeClr val="tx1"/>
                </a:solidFill>
                <a:latin typeface="Plantagenet Cherokee" pitchFamily="18" charset="0"/>
              </a:rPr>
              <a:t>A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(Robertson, 2001)</a:t>
            </a:r>
            <a:endParaRPr lang="en-US" altLang="ja-JP" dirty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kumimoji="1" lang="ja-JP" altLang="en-US" sz="3000" dirty="0" smtClean="0">
                <a:solidFill>
                  <a:schemeClr val="tx1"/>
                </a:solidFill>
                <a:latin typeface="Plantagenet Cherokee" pitchFamily="18" charset="0"/>
              </a:rPr>
              <a:t>任意の局所平面的三角形分割グラフは，</a:t>
            </a:r>
            <a:endParaRPr kumimoji="1" lang="en-US" altLang="ja-JP" sz="3000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en-US" altLang="ja-JP" sz="3000" dirty="0" err="1">
                <a:latin typeface="Plantagenet Cherokee" pitchFamily="18" charset="0"/>
              </a:rPr>
              <a:t>Gr</a:t>
            </a:r>
            <a:r>
              <a:rPr lang="en-US" altLang="ja-JP" sz="2800" dirty="0" err="1" smtClean="0">
                <a:solidFill>
                  <a:schemeClr val="tx1"/>
                </a:solidFill>
                <a:latin typeface="Plantagenet Cherokee" pitchFamily="18" charset="0"/>
              </a:rPr>
              <a:t>ü</a:t>
            </a:r>
            <a:r>
              <a:rPr kumimoji="1" lang="en-US" altLang="ja-JP" sz="3000" dirty="0" err="1" smtClean="0">
                <a:solidFill>
                  <a:schemeClr val="tx1"/>
                </a:solidFill>
                <a:latin typeface="Plantagenet Cherokee" pitchFamily="18" charset="0"/>
              </a:rPr>
              <a:t>nbaum</a:t>
            </a:r>
            <a:r>
              <a:rPr kumimoji="1" lang="en-US" altLang="ja-JP" sz="3000" dirty="0" smtClean="0">
                <a:solidFill>
                  <a:schemeClr val="tx1"/>
                </a:solidFill>
                <a:latin typeface="Plantagenet Cherokee" pitchFamily="18" charset="0"/>
              </a:rPr>
              <a:t> coloring </a:t>
            </a:r>
            <a:r>
              <a:rPr kumimoji="1" lang="ja-JP" altLang="en-US" sz="3000" dirty="0" smtClean="0">
                <a:solidFill>
                  <a:schemeClr val="tx1"/>
                </a:solidFill>
                <a:latin typeface="Plantagenet Cherokee" pitchFamily="18" charset="0"/>
              </a:rPr>
              <a:t>を持つ．</a:t>
            </a:r>
            <a:endParaRPr kumimoji="1" lang="en-US" altLang="ja-JP" sz="3000" dirty="0" smtClean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127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err="1" smtClean="0">
                <a:latin typeface="Plantagenet Cherokee" pitchFamily="18" charset="0"/>
              </a:rPr>
              <a:t>Grünbaum</a:t>
            </a:r>
            <a:r>
              <a:rPr lang="en-US" altLang="ja-JP" dirty="0" smtClean="0">
                <a:latin typeface="Plantagenet Cherokee" pitchFamily="18" charset="0"/>
              </a:rPr>
              <a:t> coloring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平面三角形分割</a:t>
            </a:r>
            <a:r>
              <a:rPr lang="ja-JP" altLang="en-US" dirty="0" smtClean="0"/>
              <a:t>グラフにおいて，</a:t>
            </a:r>
            <a:r>
              <a:rPr lang="en-US" altLang="ja-JP" dirty="0" err="1" smtClean="0">
                <a:latin typeface="Plantagenet Cherokee" pitchFamily="18" charset="0"/>
              </a:rPr>
              <a:t>Grünbaum</a:t>
            </a:r>
            <a:r>
              <a:rPr lang="en-US" altLang="ja-JP" dirty="0" smtClean="0">
                <a:latin typeface="Plantagenet Cherokee" pitchFamily="18" charset="0"/>
              </a:rPr>
              <a:t> coloring </a:t>
            </a:r>
            <a:r>
              <a:rPr lang="ja-JP" altLang="en-US" dirty="0" smtClean="0">
                <a:latin typeface="Plantagenet Cherokee" pitchFamily="18" charset="0"/>
              </a:rPr>
              <a:t>を持つことと </a:t>
            </a:r>
            <a:r>
              <a:rPr lang="en-US" altLang="ja-JP" dirty="0" smtClean="0">
                <a:latin typeface="Plantagenet Cherokee" pitchFamily="18" charset="0"/>
              </a:rPr>
              <a:t>4-</a:t>
            </a:r>
            <a:r>
              <a:rPr lang="ja-JP" altLang="en-US" dirty="0" smtClean="0">
                <a:latin typeface="Plantagenet Cherokee" pitchFamily="18" charset="0"/>
              </a:rPr>
              <a:t>頂点彩色を持つことは同値．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cxnSp>
        <p:nvCxnSpPr>
          <p:cNvPr id="13" name="直線コネクタ 12"/>
          <p:cNvCxnSpPr>
            <a:stCxn id="7" idx="3"/>
            <a:endCxn id="9" idx="0"/>
          </p:cNvCxnSpPr>
          <p:nvPr/>
        </p:nvCxnSpPr>
        <p:spPr>
          <a:xfrm flipH="1">
            <a:off x="2987824" y="1751725"/>
            <a:ext cx="1605267" cy="297341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7" idx="4"/>
            <a:endCxn id="8" idx="0"/>
          </p:cNvCxnSpPr>
          <p:nvPr/>
        </p:nvCxnSpPr>
        <p:spPr>
          <a:xfrm flipH="1">
            <a:off x="4283968" y="1772816"/>
            <a:ext cx="360040" cy="15841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1" idx="3"/>
            <a:endCxn id="12" idx="7"/>
          </p:cNvCxnSpPr>
          <p:nvPr/>
        </p:nvCxnSpPr>
        <p:spPr>
          <a:xfrm flipH="1">
            <a:off x="4766933" y="3479917"/>
            <a:ext cx="330214" cy="690254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8" idx="5"/>
            <a:endCxn id="12" idx="1"/>
          </p:cNvCxnSpPr>
          <p:nvPr/>
        </p:nvCxnSpPr>
        <p:spPr>
          <a:xfrm>
            <a:off x="4334885" y="3479917"/>
            <a:ext cx="330214" cy="69025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5"/>
            <a:endCxn id="10" idx="1"/>
          </p:cNvCxnSpPr>
          <p:nvPr/>
        </p:nvCxnSpPr>
        <p:spPr>
          <a:xfrm>
            <a:off x="5198981" y="3479917"/>
            <a:ext cx="1194310" cy="126631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7" idx="4"/>
            <a:endCxn id="11" idx="0"/>
          </p:cNvCxnSpPr>
          <p:nvPr/>
        </p:nvCxnSpPr>
        <p:spPr>
          <a:xfrm>
            <a:off x="4644008" y="1772816"/>
            <a:ext cx="504056" cy="158417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6"/>
            <a:endCxn id="10" idx="2"/>
          </p:cNvCxnSpPr>
          <p:nvPr/>
        </p:nvCxnSpPr>
        <p:spPr>
          <a:xfrm>
            <a:off x="3059832" y="4797152"/>
            <a:ext cx="3312368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2"/>
            <a:endCxn id="8" idx="6"/>
          </p:cNvCxnSpPr>
          <p:nvPr/>
        </p:nvCxnSpPr>
        <p:spPr>
          <a:xfrm flipH="1">
            <a:off x="4355976" y="3429000"/>
            <a:ext cx="72008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7" idx="5"/>
            <a:endCxn id="10" idx="0"/>
          </p:cNvCxnSpPr>
          <p:nvPr/>
        </p:nvCxnSpPr>
        <p:spPr>
          <a:xfrm>
            <a:off x="4694925" y="1751725"/>
            <a:ext cx="1749283" cy="297341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8" idx="3"/>
            <a:endCxn id="9" idx="7"/>
          </p:cNvCxnSpPr>
          <p:nvPr/>
        </p:nvCxnSpPr>
        <p:spPr>
          <a:xfrm flipH="1">
            <a:off x="3038741" y="3479917"/>
            <a:ext cx="1194310" cy="126631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2" idx="5"/>
            <a:endCxn id="10" idx="1"/>
          </p:cNvCxnSpPr>
          <p:nvPr/>
        </p:nvCxnSpPr>
        <p:spPr>
          <a:xfrm>
            <a:off x="4766933" y="4272005"/>
            <a:ext cx="1626358" cy="47423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2" idx="3"/>
            <a:endCxn id="9" idx="7"/>
          </p:cNvCxnSpPr>
          <p:nvPr/>
        </p:nvCxnSpPr>
        <p:spPr>
          <a:xfrm flipH="1">
            <a:off x="3038741" y="4272005"/>
            <a:ext cx="1626358" cy="47423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吹き出し 31"/>
          <p:cNvSpPr/>
          <p:nvPr/>
        </p:nvSpPr>
        <p:spPr>
          <a:xfrm>
            <a:off x="395536" y="1988840"/>
            <a:ext cx="3312368" cy="504056"/>
          </a:xfrm>
          <a:prstGeom prst="wedgeRectCallout">
            <a:avLst>
              <a:gd name="adj1" fmla="val 50020"/>
              <a:gd name="adj2" fmla="val 153867"/>
            </a:avLst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7544" y="20398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全ての面に</a:t>
            </a:r>
            <a:r>
              <a:rPr kumimoji="1" lang="ja-JP" altLang="en-US" dirty="0" smtClean="0">
                <a:latin typeface="Plantagenet Cherokee" pitchFamily="18" charset="0"/>
                <a:ea typeface="HGPｺﾞｼｯｸE" pitchFamily="50" charset="-128"/>
              </a:rPr>
              <a:t>３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色が現れる辺着色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572000" y="16288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211960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372200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076056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644008" y="414908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ッター プレースホル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539552" y="1628800"/>
            <a:ext cx="8064896" cy="432048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Plantagenet Cherokee" pitchFamily="18" charset="0"/>
              </a:rPr>
              <a:t>三角形分割の</a:t>
            </a:r>
            <a:r>
              <a:rPr kumimoji="1" lang="ja-JP" altLang="en-US" dirty="0" smtClean="0">
                <a:latin typeface="Plantagenet Cherokee" pitchFamily="18" charset="0"/>
              </a:rPr>
              <a:t>染色数による分類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755576" y="2780928"/>
            <a:ext cx="5400600" cy="3024336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289532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Plantagenet Cherokee" pitchFamily="18" charset="0"/>
              </a:rPr>
              <a:t>局所平面グラフ</a:t>
            </a:r>
            <a:endParaRPr kumimoji="1" lang="ja-JP" altLang="en-US" sz="2400" b="1" dirty="0">
              <a:latin typeface="Plantagenet Cherokee" pitchFamily="18" charset="0"/>
            </a:endParaRPr>
          </a:p>
        </p:txBody>
      </p:sp>
      <p:pic>
        <p:nvPicPr>
          <p:cNvPr id="27656" name="Picture 8" descr="$\l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17318"/>
            <a:ext cx="561975" cy="323850"/>
          </a:xfrm>
          <a:prstGeom prst="rect">
            <a:avLst/>
          </a:prstGeom>
          <a:noFill/>
        </p:spPr>
      </p:pic>
      <p:sp>
        <p:nvSpPr>
          <p:cNvPr id="21" name="テキスト ボックス 20"/>
          <p:cNvSpPr txBox="1"/>
          <p:nvPr/>
        </p:nvSpPr>
        <p:spPr>
          <a:xfrm>
            <a:off x="683568" y="17728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atin typeface="Plantagenet Cherokee" pitchFamily="18" charset="0"/>
              </a:rPr>
              <a:t>三角形分割</a:t>
            </a:r>
            <a:endParaRPr kumimoji="1" lang="ja-JP" altLang="en-US" sz="2800" b="1" dirty="0">
              <a:latin typeface="Plantagenet Cherokee" pitchFamily="18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177114" y="3284984"/>
            <a:ext cx="4248472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292080" y="357301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36096" y="314096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Segoe UI Symbol" pitchFamily="34" charset="0"/>
              </a:rPr>
              <a:t>？</a:t>
            </a:r>
            <a:endParaRPr kumimoji="1" lang="ja-JP" altLang="en-US" sz="4800" dirty="0">
              <a:latin typeface="Segoe UI Symbol" pitchFamily="34" charset="0"/>
            </a:endParaRPr>
          </a:p>
        </p:txBody>
      </p:sp>
      <p:pic>
        <p:nvPicPr>
          <p:cNvPr id="1026" name="Picture 2" descr="$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626" y="3985606"/>
            <a:ext cx="571500" cy="266700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1331640" y="3573016"/>
            <a:ext cx="3240360" cy="201622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3728" y="375942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Plantagenet Cherokee" pitchFamily="18" charset="0"/>
              </a:rPr>
              <a:t>平面グラフ</a:t>
            </a:r>
            <a:endParaRPr kumimoji="1" lang="ja-JP" altLang="en-US" sz="2400" b="1" dirty="0">
              <a:latin typeface="Plantagenet Cherokee" pitchFamily="18" charset="0"/>
            </a:endParaRPr>
          </a:p>
        </p:txBody>
      </p:sp>
      <p:pic>
        <p:nvPicPr>
          <p:cNvPr id="27650" name="Picture 2" descr="$\chi(G) \l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622650"/>
            <a:ext cx="1571625" cy="390526"/>
          </a:xfrm>
          <a:prstGeom prst="rect">
            <a:avLst/>
          </a:prstGeom>
          <a:noFill/>
        </p:spPr>
      </p:pic>
      <p:sp>
        <p:nvSpPr>
          <p:cNvPr id="19" name="円/楕円 18"/>
          <p:cNvSpPr/>
          <p:nvPr/>
        </p:nvSpPr>
        <p:spPr>
          <a:xfrm>
            <a:off x="5508104" y="4653136"/>
            <a:ext cx="28803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52120" y="422108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Segoe UI Symbol" pitchFamily="34" charset="0"/>
              </a:rPr>
              <a:t>？</a:t>
            </a:r>
            <a:endParaRPr kumimoji="1" lang="ja-JP" altLang="en-US" sz="4800" dirty="0">
              <a:latin typeface="Segoe UI Symbo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51720" y="48598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Plantagenet Cherokee" pitchFamily="18" charset="0"/>
              </a:rPr>
              <a:t>Grünbaum</a:t>
            </a:r>
            <a:r>
              <a:rPr lang="en-US" altLang="ja-JP" dirty="0" smtClean="0">
                <a:latin typeface="Plantagenet Cherokee" pitchFamily="18" charset="0"/>
              </a:rPr>
              <a:t> coloring 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が存在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27" name="Picture 6" descr="$\chi (G) \le\bigl \lfloor \frac{7+ \sqrt{49-24\varepsilon}}{2} \bigr \rfloor$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844824"/>
            <a:ext cx="32140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4451E-6 L 0.15816 -0.086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4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181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D7D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/>
      <p:bldP spid="19" grpId="0" animBg="1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1938" y="2246904"/>
            <a:ext cx="5162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56016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Plantagenet Cherokee" pitchFamily="18" charset="0"/>
              </a:rPr>
              <a:t>偶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三角形分割　　　　　フィスク三角形分割</a:t>
            </a:r>
          </a:p>
          <a:p>
            <a:pPr>
              <a:buNone/>
            </a:pPr>
            <a:endParaRPr kumimoji="1" lang="ja-JP" altLang="en-US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Plantagenet Cherokee" pitchFamily="18" charset="0"/>
              </a:rPr>
              <a:t>特殊な三角形分割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66" name="日付プレースホルダ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3521-6526-4C49-AC96-B8379DD82849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sp>
        <p:nvSpPr>
          <p:cNvPr id="44" name="円/楕円 43"/>
          <p:cNvSpPr/>
          <p:nvPr/>
        </p:nvSpPr>
        <p:spPr>
          <a:xfrm>
            <a:off x="2051720" y="2308402"/>
            <a:ext cx="144016" cy="14401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691680" y="4036594"/>
            <a:ext cx="144016" cy="14401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395536" y="5404746"/>
            <a:ext cx="144016" cy="14401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851920" y="5404746"/>
            <a:ext cx="144016" cy="14401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555776" y="4036594"/>
            <a:ext cx="144016" cy="14401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2123728" y="4828682"/>
            <a:ext cx="144016" cy="14401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>
            <a:stCxn id="44" idx="3"/>
            <a:endCxn id="46" idx="0"/>
          </p:cNvCxnSpPr>
          <p:nvPr/>
        </p:nvCxnSpPr>
        <p:spPr>
          <a:xfrm flipH="1">
            <a:off x="467544" y="2431327"/>
            <a:ext cx="1605267" cy="2973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44" idx="4"/>
            <a:endCxn id="45" idx="0"/>
          </p:cNvCxnSpPr>
          <p:nvPr/>
        </p:nvCxnSpPr>
        <p:spPr>
          <a:xfrm flipH="1">
            <a:off x="1763688" y="2452418"/>
            <a:ext cx="360040" cy="1584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48" idx="3"/>
            <a:endCxn id="49" idx="7"/>
          </p:cNvCxnSpPr>
          <p:nvPr/>
        </p:nvCxnSpPr>
        <p:spPr>
          <a:xfrm flipH="1">
            <a:off x="2246653" y="4159519"/>
            <a:ext cx="330214" cy="690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5" idx="5"/>
            <a:endCxn id="49" idx="1"/>
          </p:cNvCxnSpPr>
          <p:nvPr/>
        </p:nvCxnSpPr>
        <p:spPr>
          <a:xfrm>
            <a:off x="1814605" y="4159519"/>
            <a:ext cx="330214" cy="690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8" idx="5"/>
            <a:endCxn id="47" idx="1"/>
          </p:cNvCxnSpPr>
          <p:nvPr/>
        </p:nvCxnSpPr>
        <p:spPr>
          <a:xfrm>
            <a:off x="2678701" y="4159519"/>
            <a:ext cx="1194310" cy="12663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49" idx="3"/>
            <a:endCxn id="46" idx="7"/>
          </p:cNvCxnSpPr>
          <p:nvPr/>
        </p:nvCxnSpPr>
        <p:spPr>
          <a:xfrm flipH="1">
            <a:off x="518461" y="4951607"/>
            <a:ext cx="1626358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44" idx="4"/>
            <a:endCxn id="48" idx="0"/>
          </p:cNvCxnSpPr>
          <p:nvPr/>
        </p:nvCxnSpPr>
        <p:spPr>
          <a:xfrm>
            <a:off x="2123728" y="2452418"/>
            <a:ext cx="504056" cy="1584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46" idx="6"/>
            <a:endCxn id="47" idx="2"/>
          </p:cNvCxnSpPr>
          <p:nvPr/>
        </p:nvCxnSpPr>
        <p:spPr>
          <a:xfrm>
            <a:off x="539552" y="5476754"/>
            <a:ext cx="33123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48" idx="2"/>
            <a:endCxn id="45" idx="6"/>
          </p:cNvCxnSpPr>
          <p:nvPr/>
        </p:nvCxnSpPr>
        <p:spPr>
          <a:xfrm flipH="1">
            <a:off x="1835696" y="410860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44" idx="5"/>
            <a:endCxn id="47" idx="0"/>
          </p:cNvCxnSpPr>
          <p:nvPr/>
        </p:nvCxnSpPr>
        <p:spPr>
          <a:xfrm>
            <a:off x="2174645" y="2431327"/>
            <a:ext cx="1749283" cy="29734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45" idx="3"/>
            <a:endCxn id="46" idx="7"/>
          </p:cNvCxnSpPr>
          <p:nvPr/>
        </p:nvCxnSpPr>
        <p:spPr>
          <a:xfrm flipH="1">
            <a:off x="518461" y="4159519"/>
            <a:ext cx="1194310" cy="12663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49" idx="5"/>
            <a:endCxn id="47" idx="1"/>
          </p:cNvCxnSpPr>
          <p:nvPr/>
        </p:nvCxnSpPr>
        <p:spPr>
          <a:xfrm>
            <a:off x="2246653" y="4951607"/>
            <a:ext cx="1626358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円/楕円 24"/>
          <p:cNvSpPr/>
          <p:nvPr/>
        </p:nvSpPr>
        <p:spPr>
          <a:xfrm>
            <a:off x="4644008" y="353253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5004048" y="295647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156176" y="317249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228184" y="410860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812360" y="389257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380312" y="310049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>
            <a:stCxn id="32" idx="4"/>
          </p:cNvCxnSpPr>
          <p:nvPr/>
        </p:nvCxnSpPr>
        <p:spPr>
          <a:xfrm flipH="1">
            <a:off x="5292081" y="3892578"/>
            <a:ext cx="216023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5" idx="7"/>
            <a:endCxn id="26" idx="3"/>
          </p:cNvCxnSpPr>
          <p:nvPr/>
        </p:nvCxnSpPr>
        <p:spPr>
          <a:xfrm flipV="1">
            <a:off x="4766933" y="3079399"/>
            <a:ext cx="258206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32" idx="6"/>
            <a:endCxn id="29" idx="2"/>
          </p:cNvCxnSpPr>
          <p:nvPr/>
        </p:nvCxnSpPr>
        <p:spPr>
          <a:xfrm flipV="1">
            <a:off x="5580112" y="3748562"/>
            <a:ext cx="1368152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6" idx="6"/>
            <a:endCxn id="27" idx="2"/>
          </p:cNvCxnSpPr>
          <p:nvPr/>
        </p:nvCxnSpPr>
        <p:spPr>
          <a:xfrm>
            <a:off x="5148064" y="3028482"/>
            <a:ext cx="100811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6" idx="5"/>
            <a:endCxn id="32" idx="0"/>
          </p:cNvCxnSpPr>
          <p:nvPr/>
        </p:nvCxnSpPr>
        <p:spPr>
          <a:xfrm>
            <a:off x="5126973" y="3079399"/>
            <a:ext cx="381131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27" idx="5"/>
            <a:endCxn id="29" idx="1"/>
          </p:cNvCxnSpPr>
          <p:nvPr/>
        </p:nvCxnSpPr>
        <p:spPr>
          <a:xfrm>
            <a:off x="6279101" y="3295423"/>
            <a:ext cx="690254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1" idx="5"/>
            <a:endCxn id="30" idx="1"/>
          </p:cNvCxnSpPr>
          <p:nvPr/>
        </p:nvCxnSpPr>
        <p:spPr>
          <a:xfrm>
            <a:off x="7503237" y="3223415"/>
            <a:ext cx="330214" cy="690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2" idx="5"/>
            <a:endCxn id="28" idx="2"/>
          </p:cNvCxnSpPr>
          <p:nvPr/>
        </p:nvCxnSpPr>
        <p:spPr>
          <a:xfrm>
            <a:off x="5559021" y="3871487"/>
            <a:ext cx="669163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9" idx="6"/>
            <a:endCxn id="30" idx="2"/>
          </p:cNvCxnSpPr>
          <p:nvPr/>
        </p:nvCxnSpPr>
        <p:spPr>
          <a:xfrm>
            <a:off x="7092280" y="3748562"/>
            <a:ext cx="72008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7" idx="6"/>
            <a:endCxn id="31" idx="2"/>
          </p:cNvCxnSpPr>
          <p:nvPr/>
        </p:nvCxnSpPr>
        <p:spPr>
          <a:xfrm flipV="1">
            <a:off x="6300192" y="3172498"/>
            <a:ext cx="108012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27" idx="0"/>
          </p:cNvCxnSpPr>
          <p:nvPr/>
        </p:nvCxnSpPr>
        <p:spPr>
          <a:xfrm>
            <a:off x="6156176" y="3028482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28" idx="6"/>
            <a:endCxn id="29" idx="3"/>
          </p:cNvCxnSpPr>
          <p:nvPr/>
        </p:nvCxnSpPr>
        <p:spPr>
          <a:xfrm flipV="1">
            <a:off x="6372200" y="3799479"/>
            <a:ext cx="597155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endCxn id="28" idx="4"/>
          </p:cNvCxnSpPr>
          <p:nvPr/>
        </p:nvCxnSpPr>
        <p:spPr>
          <a:xfrm flipH="1" flipV="1">
            <a:off x="6300192" y="4252618"/>
            <a:ext cx="72009" cy="1844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25" idx="5"/>
            <a:endCxn id="32" idx="2"/>
          </p:cNvCxnSpPr>
          <p:nvPr/>
        </p:nvCxnSpPr>
        <p:spPr>
          <a:xfrm>
            <a:off x="4766933" y="3655463"/>
            <a:ext cx="669163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29" idx="4"/>
          </p:cNvCxnSpPr>
          <p:nvPr/>
        </p:nvCxnSpPr>
        <p:spPr>
          <a:xfrm>
            <a:off x="7020272" y="3820570"/>
            <a:ext cx="72008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31" idx="3"/>
            <a:endCxn id="29" idx="0"/>
          </p:cNvCxnSpPr>
          <p:nvPr/>
        </p:nvCxnSpPr>
        <p:spPr>
          <a:xfrm flipH="1">
            <a:off x="7020272" y="3223415"/>
            <a:ext cx="381131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27" idx="3"/>
            <a:endCxn id="32" idx="7"/>
          </p:cNvCxnSpPr>
          <p:nvPr/>
        </p:nvCxnSpPr>
        <p:spPr>
          <a:xfrm flipH="1">
            <a:off x="5559021" y="3295423"/>
            <a:ext cx="618246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30" idx="5"/>
          </p:cNvCxnSpPr>
          <p:nvPr/>
        </p:nvCxnSpPr>
        <p:spPr>
          <a:xfrm flipH="1" flipV="1">
            <a:off x="7935285" y="4015503"/>
            <a:ext cx="93099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endCxn id="25" idx="3"/>
          </p:cNvCxnSpPr>
          <p:nvPr/>
        </p:nvCxnSpPr>
        <p:spPr>
          <a:xfrm flipV="1">
            <a:off x="4427984" y="3655463"/>
            <a:ext cx="237115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endCxn id="26" idx="1"/>
          </p:cNvCxnSpPr>
          <p:nvPr/>
        </p:nvCxnSpPr>
        <p:spPr>
          <a:xfrm>
            <a:off x="4644008" y="2812458"/>
            <a:ext cx="381131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endCxn id="30" idx="7"/>
          </p:cNvCxnSpPr>
          <p:nvPr/>
        </p:nvCxnSpPr>
        <p:spPr>
          <a:xfrm flipH="1">
            <a:off x="7935285" y="2884466"/>
            <a:ext cx="381131" cy="10292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stCxn id="31" idx="7"/>
          </p:cNvCxnSpPr>
          <p:nvPr/>
        </p:nvCxnSpPr>
        <p:spPr>
          <a:xfrm flipV="1">
            <a:off x="7503237" y="2740450"/>
            <a:ext cx="597155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>
            <a:endCxn id="28" idx="3"/>
          </p:cNvCxnSpPr>
          <p:nvPr/>
        </p:nvCxnSpPr>
        <p:spPr>
          <a:xfrm flipV="1">
            <a:off x="5724128" y="4231527"/>
            <a:ext cx="525147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27" idx="7"/>
          </p:cNvCxnSpPr>
          <p:nvPr/>
        </p:nvCxnSpPr>
        <p:spPr>
          <a:xfrm flipV="1">
            <a:off x="6279101" y="3028482"/>
            <a:ext cx="237115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endCxn id="32" idx="3"/>
          </p:cNvCxnSpPr>
          <p:nvPr/>
        </p:nvCxnSpPr>
        <p:spPr>
          <a:xfrm flipV="1">
            <a:off x="4860032" y="3871487"/>
            <a:ext cx="597155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>
            <a:endCxn id="29" idx="5"/>
          </p:cNvCxnSpPr>
          <p:nvPr/>
        </p:nvCxnSpPr>
        <p:spPr>
          <a:xfrm flipH="1" flipV="1">
            <a:off x="7071189" y="3799479"/>
            <a:ext cx="525147" cy="5251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>
            <a:endCxn id="25" idx="1"/>
          </p:cNvCxnSpPr>
          <p:nvPr/>
        </p:nvCxnSpPr>
        <p:spPr>
          <a:xfrm>
            <a:off x="4283968" y="3172498"/>
            <a:ext cx="381131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円形吹き出し 169"/>
          <p:cNvSpPr/>
          <p:nvPr/>
        </p:nvSpPr>
        <p:spPr>
          <a:xfrm>
            <a:off x="806564" y="5805264"/>
            <a:ext cx="2520280" cy="576064"/>
          </a:xfrm>
          <a:prstGeom prst="wedgeEllipseCallout">
            <a:avLst>
              <a:gd name="adj1" fmla="val 66945"/>
              <a:gd name="adj2" fmla="val -907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形吹き出し 170"/>
          <p:cNvSpPr/>
          <p:nvPr/>
        </p:nvSpPr>
        <p:spPr>
          <a:xfrm>
            <a:off x="806564" y="5805264"/>
            <a:ext cx="2520280" cy="576064"/>
          </a:xfrm>
          <a:prstGeom prst="wedgeEllipseCallout">
            <a:avLst>
              <a:gd name="adj1" fmla="val -56496"/>
              <a:gd name="adj2" fmla="val -8163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1043608" y="5897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全ての次数が</a:t>
            </a:r>
            <a:r>
              <a:rPr kumimoji="1" lang="ja-JP" altLang="en-US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偶数</a:t>
            </a:r>
            <a:endParaRPr kumimoji="1" lang="ja-JP" altLang="en-US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012160" y="127050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accent2">
                    <a:lumMod val="75000"/>
                  </a:schemeClr>
                </a:solidFill>
                <a:latin typeface="Plantagenet Cherokee" pitchFamily="18" charset="0"/>
              </a:rPr>
              <a:t>4-</a:t>
            </a: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彩色不可能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9512" y="12495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75000"/>
                  </a:schemeClr>
                </a:solidFill>
                <a:latin typeface="Plantagenet Cherokee" pitchFamily="18" charset="0"/>
              </a:rPr>
              <a:t>4-</a:t>
            </a:r>
            <a:r>
              <a:rPr kumimoji="1" lang="ja-JP" altLang="en-US" sz="2800" dirty="0" smtClean="0">
                <a:solidFill>
                  <a:schemeClr val="accent2">
                    <a:lumMod val="75000"/>
                  </a:schemeClr>
                </a:solidFill>
              </a:rPr>
              <a:t>彩色不可能</a:t>
            </a:r>
            <a:r>
              <a:rPr lang="ja-JP" altLang="en-US" sz="2800" dirty="0" smtClean="0">
                <a:solidFill>
                  <a:schemeClr val="accent2">
                    <a:lumMod val="75000"/>
                  </a:schemeClr>
                </a:solidFill>
              </a:rPr>
              <a:t>な族が存在</a:t>
            </a:r>
            <a:endParaRPr kumimoji="1" lang="ja-JP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円形吹き出し 72"/>
          <p:cNvSpPr/>
          <p:nvPr/>
        </p:nvSpPr>
        <p:spPr>
          <a:xfrm>
            <a:off x="5004048" y="5043144"/>
            <a:ext cx="2808312" cy="576064"/>
          </a:xfrm>
          <a:prstGeom prst="wedgeEllipseCallout">
            <a:avLst>
              <a:gd name="adj1" fmla="val 20495"/>
              <a:gd name="adj2" fmla="val -24401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形吹き出し 173"/>
          <p:cNvSpPr/>
          <p:nvPr/>
        </p:nvSpPr>
        <p:spPr>
          <a:xfrm>
            <a:off x="5004048" y="5044706"/>
            <a:ext cx="2808312" cy="576064"/>
          </a:xfrm>
          <a:prstGeom prst="wedgeEllipseCallout">
            <a:avLst>
              <a:gd name="adj1" fmla="val -30404"/>
              <a:gd name="adj2" fmla="val -24219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5199052" y="5147900"/>
            <a:ext cx="257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隣接２頂点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だけ</a:t>
            </a:r>
            <a:r>
              <a:rPr kumimoji="1" lang="ja-JP" altLang="en-US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奇次数</a:t>
            </a:r>
            <a:endParaRPr kumimoji="1" lang="ja-JP" altLang="en-US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948264" y="367655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5436096" y="374856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7762"/>
            <a:ext cx="2219875" cy="12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フッター プレースホルダ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100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100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9100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72" grpId="0"/>
      <p:bldP spid="71" grpId="0"/>
      <p:bldP spid="72" grpId="0"/>
      <p:bldP spid="73" grpId="0" animBg="1"/>
      <p:bldP spid="174" grpId="0" animBg="1"/>
      <p:bldP spid="1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未解決問題へのアプローチ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モノドロミー</a:t>
            </a:r>
            <a:r>
              <a:rPr lang="ja-JP" altLang="en-US" dirty="0" smtClean="0"/>
              <a:t>を利用して</a:t>
            </a:r>
            <a:r>
              <a:rPr kumimoji="1" lang="ja-JP" altLang="en-US" dirty="0" smtClean="0"/>
              <a:t>，予想</a:t>
            </a:r>
            <a:r>
              <a:rPr kumimoji="1" lang="en-US" altLang="ja-JP" dirty="0" smtClean="0">
                <a:latin typeface="Plantagenet Cherokee" pitchFamily="18" charset="0"/>
              </a:rPr>
              <a:t>A</a:t>
            </a:r>
            <a:r>
              <a:rPr kumimoji="1" lang="ja-JP" altLang="en-US" dirty="0" smtClean="0">
                <a:latin typeface="Plantagenet Cherokee" pitchFamily="18" charset="0"/>
              </a:rPr>
              <a:t>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偶三角形分割グラフに対しては正しい</a:t>
            </a:r>
            <a:r>
              <a:rPr kumimoji="1" lang="ja-JP" altLang="en-US" dirty="0" smtClean="0"/>
              <a:t>ことが判明している．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この結果を，奇次数頂点を持つ三角形分割グラフにも拡張することにより，予想</a:t>
            </a:r>
            <a:r>
              <a:rPr lang="en-US" altLang="ja-JP" dirty="0" smtClean="0">
                <a:latin typeface="Plantagenet Cherokee" pitchFamily="18" charset="0"/>
              </a:rPr>
              <a:t>A</a:t>
            </a:r>
            <a:r>
              <a:rPr lang="ja-JP" altLang="en-US" dirty="0" smtClean="0"/>
              <a:t>の完全解決を目指す．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762"/>
            <a:ext cx="2219875" cy="12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3528" y="1412776"/>
            <a:ext cx="8496944" cy="1944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最近判明したこと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389120"/>
          </a:xfrm>
        </p:spPr>
        <p:txBody>
          <a:bodyPr/>
          <a:lstStyle/>
          <a:p>
            <a:r>
              <a:rPr kumimoji="1" lang="ja-JP" altLang="en-US" u="sng" dirty="0" smtClean="0">
                <a:latin typeface="Plantagenet Cherokee" pitchFamily="18" charset="0"/>
              </a:rPr>
              <a:t>定理</a:t>
            </a:r>
            <a:r>
              <a:rPr kumimoji="1" lang="ja-JP" altLang="en-US" dirty="0" smtClean="0">
                <a:latin typeface="Plantagenet Cherokee" pitchFamily="18" charset="0"/>
              </a:rPr>
              <a:t> </a:t>
            </a:r>
            <a:r>
              <a:rPr kumimoji="1" lang="en-US" altLang="ja-JP" dirty="0" smtClean="0">
                <a:latin typeface="Plantagenet Cherokee" pitchFamily="18" charset="0"/>
              </a:rPr>
              <a:t>(</a:t>
            </a:r>
            <a:r>
              <a:rPr kumimoji="1" lang="ja-JP" altLang="en-US" dirty="0" smtClean="0">
                <a:latin typeface="Plantagenet Cherokee" pitchFamily="18" charset="0"/>
              </a:rPr>
              <a:t>野口</a:t>
            </a:r>
            <a:r>
              <a:rPr kumimoji="1" lang="en-US" altLang="ja-JP" dirty="0" smtClean="0">
                <a:latin typeface="Plantagenet Cherokee" pitchFamily="18" charset="0"/>
              </a:rPr>
              <a:t>, preprint)</a:t>
            </a:r>
          </a:p>
          <a:p>
            <a:pPr>
              <a:buNone/>
            </a:pPr>
            <a:r>
              <a:rPr lang="ja-JP" altLang="en-US" dirty="0" smtClean="0"/>
              <a:t>任意の局所平面的フィスク三角形分割は，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err="1" smtClean="0">
                <a:latin typeface="Plantagenet Cherokee" pitchFamily="18" charset="0"/>
              </a:rPr>
              <a:t>Grünbaum</a:t>
            </a:r>
            <a:r>
              <a:rPr lang="en-US" altLang="ja-JP" dirty="0" smtClean="0">
                <a:latin typeface="Plantagenet Cherokee" pitchFamily="18" charset="0"/>
              </a:rPr>
              <a:t> coloring </a:t>
            </a:r>
            <a:r>
              <a:rPr lang="ja-JP" altLang="en-US" dirty="0" smtClean="0"/>
              <a:t>を持つ．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762"/>
            <a:ext cx="2219875" cy="121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95536" y="1340768"/>
            <a:ext cx="8352928" cy="24887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Plantagenet Cherokee" pitchFamily="18" charset="0"/>
              </a:rPr>
              <a:t>5-</a:t>
            </a:r>
            <a:r>
              <a:rPr kumimoji="1" lang="ja-JP" altLang="en-US" dirty="0" smtClean="0">
                <a:latin typeface="Plantagenet Cherokee" pitchFamily="18" charset="0"/>
              </a:rPr>
              <a:t>染色的偶三角形分割の特徴付け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412776"/>
            <a:ext cx="8229600" cy="4687200"/>
          </a:xfrm>
        </p:spPr>
        <p:txBody>
          <a:bodyPr>
            <a:normAutofit/>
          </a:bodyPr>
          <a:lstStyle/>
          <a:p>
            <a:r>
              <a:rPr kumimoji="1" lang="ja-JP" altLang="en-US" u="sng" dirty="0" smtClean="0">
                <a:solidFill>
                  <a:schemeClr val="tx1"/>
                </a:solidFill>
                <a:latin typeface="Plantagenet Cherokee" pitchFamily="18" charset="0"/>
              </a:rPr>
              <a:t>定理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(</a:t>
            </a:r>
            <a:r>
              <a:rPr kumimoji="1" lang="en-US" altLang="ja-JP" dirty="0" err="1" smtClean="0">
                <a:solidFill>
                  <a:schemeClr val="tx1"/>
                </a:solidFill>
                <a:latin typeface="Plantagenet Cherokee" pitchFamily="18" charset="0"/>
              </a:rPr>
              <a:t>Nakamoto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, 2008)</a:t>
            </a:r>
          </a:p>
          <a:p>
            <a:pPr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を局所平面的偶三角形分割とする．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が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5-</a:t>
            </a:r>
          </a:p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染色的である必要十分条件は，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が </a:t>
            </a:r>
            <a:r>
              <a:rPr lang="en-US" altLang="ja-JP" dirty="0" smtClean="0">
                <a:latin typeface="Plantagenet Cherokee" pitchFamily="18" charset="0"/>
              </a:rPr>
              <a:t>4-</a:t>
            </a:r>
            <a:r>
              <a:rPr lang="ja-JP" altLang="en-US" dirty="0" smtClean="0">
                <a:latin typeface="Plantagenet Cherokee" pitchFamily="18" charset="0"/>
              </a:rPr>
              <a:t>染色的</a:t>
            </a:r>
            <a:endParaRPr lang="en-US" altLang="ja-JP" dirty="0" smtClean="0"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latin typeface="Plantagenet Cherokee" pitchFamily="18" charset="0"/>
              </a:rPr>
              <a:t>な偶角形分割</a:t>
            </a:r>
            <a:r>
              <a:rPr lang="en-US" altLang="ja-JP" dirty="0" smtClean="0">
                <a:latin typeface="Plantagenet Cherokee" pitchFamily="18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H </a:t>
            </a:r>
            <a:r>
              <a:rPr lang="ja-JP" altLang="en-US" dirty="0" smtClean="0">
                <a:latin typeface="Plantagenet Cherokee" pitchFamily="18" charset="0"/>
              </a:rPr>
              <a:t>の面細分であることである．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en-US" altLang="ja-JP" dirty="0" smtClean="0"/>
              <a:t>                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</a:t>
            </a:r>
            <a:endParaRPr kumimoji="1" lang="ja-JP" altLang="en-US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Plantagenet Cherokee" pitchFamily="18" charset="0"/>
              </a:rPr>
              <a:t>面細分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cxnSp>
        <p:nvCxnSpPr>
          <p:cNvPr id="16" name="直線コネクタ 15"/>
          <p:cNvCxnSpPr>
            <a:stCxn id="59" idx="2"/>
            <a:endCxn id="44" idx="5"/>
          </p:cNvCxnSpPr>
          <p:nvPr/>
        </p:nvCxnSpPr>
        <p:spPr>
          <a:xfrm flipH="1" flipV="1">
            <a:off x="3182757" y="5280117"/>
            <a:ext cx="525147" cy="9309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7"/>
            <a:endCxn id="9" idx="3"/>
          </p:cNvCxnSpPr>
          <p:nvPr/>
        </p:nvCxnSpPr>
        <p:spPr>
          <a:xfrm flipV="1">
            <a:off x="2966733" y="4127989"/>
            <a:ext cx="258206" cy="47423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4"/>
            <a:endCxn id="11" idx="0"/>
          </p:cNvCxnSpPr>
          <p:nvPr/>
        </p:nvCxnSpPr>
        <p:spPr>
          <a:xfrm>
            <a:off x="4427984" y="4365104"/>
            <a:ext cx="144016" cy="7920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9" idx="6"/>
            <a:endCxn id="10" idx="1"/>
          </p:cNvCxnSpPr>
          <p:nvPr/>
        </p:nvCxnSpPr>
        <p:spPr>
          <a:xfrm>
            <a:off x="3347864" y="4077072"/>
            <a:ext cx="1029203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4"/>
            <a:endCxn id="15" idx="1"/>
          </p:cNvCxnSpPr>
          <p:nvPr/>
        </p:nvCxnSpPr>
        <p:spPr>
          <a:xfrm>
            <a:off x="3275856" y="4149080"/>
            <a:ext cx="381131" cy="669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5"/>
            <a:endCxn id="12" idx="1"/>
          </p:cNvCxnSpPr>
          <p:nvPr/>
        </p:nvCxnSpPr>
        <p:spPr>
          <a:xfrm>
            <a:off x="4478901" y="4344013"/>
            <a:ext cx="690254" cy="402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4" idx="5"/>
            <a:endCxn id="13" idx="1"/>
          </p:cNvCxnSpPr>
          <p:nvPr/>
        </p:nvCxnSpPr>
        <p:spPr>
          <a:xfrm>
            <a:off x="5703037" y="4272005"/>
            <a:ext cx="330214" cy="69025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5"/>
            <a:endCxn id="11" idx="1"/>
          </p:cNvCxnSpPr>
          <p:nvPr/>
        </p:nvCxnSpPr>
        <p:spPr>
          <a:xfrm>
            <a:off x="3758821" y="4920077"/>
            <a:ext cx="762262" cy="2582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2" idx="6"/>
            <a:endCxn id="13" idx="2"/>
          </p:cNvCxnSpPr>
          <p:nvPr/>
        </p:nvCxnSpPr>
        <p:spPr>
          <a:xfrm>
            <a:off x="5292080" y="4797152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0" idx="6"/>
            <a:endCxn id="14" idx="2"/>
          </p:cNvCxnSpPr>
          <p:nvPr/>
        </p:nvCxnSpPr>
        <p:spPr>
          <a:xfrm flipV="1">
            <a:off x="4499992" y="4221088"/>
            <a:ext cx="1080120" cy="7200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2" idx="3"/>
          </p:cNvCxnSpPr>
          <p:nvPr/>
        </p:nvCxnSpPr>
        <p:spPr>
          <a:xfrm flipV="1">
            <a:off x="4622917" y="4848069"/>
            <a:ext cx="546238" cy="3302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11" idx="5"/>
          </p:cNvCxnSpPr>
          <p:nvPr/>
        </p:nvCxnSpPr>
        <p:spPr>
          <a:xfrm flipH="1" flipV="1">
            <a:off x="4622917" y="5280117"/>
            <a:ext cx="453139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8" idx="5"/>
            <a:endCxn id="15" idx="2"/>
          </p:cNvCxnSpPr>
          <p:nvPr/>
        </p:nvCxnSpPr>
        <p:spPr>
          <a:xfrm>
            <a:off x="2966733" y="4704053"/>
            <a:ext cx="669163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1" idx="6"/>
            <a:endCxn id="13" idx="3"/>
          </p:cNvCxnSpPr>
          <p:nvPr/>
        </p:nvCxnSpPr>
        <p:spPr>
          <a:xfrm flipV="1">
            <a:off x="4644008" y="5064093"/>
            <a:ext cx="1389243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4" idx="3"/>
            <a:endCxn id="12" idx="7"/>
          </p:cNvCxnSpPr>
          <p:nvPr/>
        </p:nvCxnSpPr>
        <p:spPr>
          <a:xfrm flipH="1">
            <a:off x="5270989" y="4272005"/>
            <a:ext cx="330214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0" idx="3"/>
            <a:endCxn id="15" idx="7"/>
          </p:cNvCxnSpPr>
          <p:nvPr/>
        </p:nvCxnSpPr>
        <p:spPr>
          <a:xfrm flipH="1">
            <a:off x="3758821" y="4344013"/>
            <a:ext cx="618246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13" idx="4"/>
          </p:cNvCxnSpPr>
          <p:nvPr/>
        </p:nvCxnSpPr>
        <p:spPr>
          <a:xfrm flipV="1">
            <a:off x="5940152" y="5085184"/>
            <a:ext cx="144016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8" idx="3"/>
          </p:cNvCxnSpPr>
          <p:nvPr/>
        </p:nvCxnSpPr>
        <p:spPr>
          <a:xfrm flipV="1">
            <a:off x="2627784" y="4704053"/>
            <a:ext cx="237115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9" idx="2"/>
          </p:cNvCxnSpPr>
          <p:nvPr/>
        </p:nvCxnSpPr>
        <p:spPr>
          <a:xfrm>
            <a:off x="2483768" y="3789040"/>
            <a:ext cx="72008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58" idx="3"/>
            <a:endCxn id="13" idx="7"/>
          </p:cNvCxnSpPr>
          <p:nvPr/>
        </p:nvCxnSpPr>
        <p:spPr>
          <a:xfrm flipH="1">
            <a:off x="6135085" y="4127989"/>
            <a:ext cx="690254" cy="834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4" idx="7"/>
            <a:endCxn id="160" idx="4"/>
          </p:cNvCxnSpPr>
          <p:nvPr/>
        </p:nvCxnSpPr>
        <p:spPr>
          <a:xfrm flipV="1">
            <a:off x="5703037" y="3140968"/>
            <a:ext cx="525147" cy="1029203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44" idx="6"/>
            <a:endCxn id="15" idx="3"/>
          </p:cNvCxnSpPr>
          <p:nvPr/>
        </p:nvCxnSpPr>
        <p:spPr>
          <a:xfrm flipV="1">
            <a:off x="3203848" y="4920077"/>
            <a:ext cx="453139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58" idx="2"/>
            <a:endCxn id="14" idx="6"/>
          </p:cNvCxnSpPr>
          <p:nvPr/>
        </p:nvCxnSpPr>
        <p:spPr>
          <a:xfrm flipH="1">
            <a:off x="5724128" y="4077072"/>
            <a:ext cx="108012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8" idx="1"/>
          </p:cNvCxnSpPr>
          <p:nvPr/>
        </p:nvCxnSpPr>
        <p:spPr>
          <a:xfrm>
            <a:off x="2483768" y="4221088"/>
            <a:ext cx="381131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8" idx="4"/>
            <a:endCxn id="44" idx="1"/>
          </p:cNvCxnSpPr>
          <p:nvPr/>
        </p:nvCxnSpPr>
        <p:spPr>
          <a:xfrm>
            <a:off x="2915816" y="4725144"/>
            <a:ext cx="165107" cy="45313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44" idx="3"/>
          </p:cNvCxnSpPr>
          <p:nvPr/>
        </p:nvCxnSpPr>
        <p:spPr>
          <a:xfrm flipV="1">
            <a:off x="2915816" y="5280117"/>
            <a:ext cx="165107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11" idx="2"/>
            <a:endCxn id="59" idx="6"/>
          </p:cNvCxnSpPr>
          <p:nvPr/>
        </p:nvCxnSpPr>
        <p:spPr>
          <a:xfrm flipH="1">
            <a:off x="3851920" y="5229200"/>
            <a:ext cx="648072" cy="1440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160" idx="5"/>
            <a:endCxn id="58" idx="0"/>
          </p:cNvCxnSpPr>
          <p:nvPr/>
        </p:nvCxnSpPr>
        <p:spPr>
          <a:xfrm>
            <a:off x="6279101" y="3119877"/>
            <a:ext cx="597155" cy="8851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58" idx="6"/>
          </p:cNvCxnSpPr>
          <p:nvPr/>
        </p:nvCxnSpPr>
        <p:spPr>
          <a:xfrm>
            <a:off x="6948264" y="4077072"/>
            <a:ext cx="504056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9" idx="7"/>
            <a:endCxn id="72" idx="3"/>
          </p:cNvCxnSpPr>
          <p:nvPr/>
        </p:nvCxnSpPr>
        <p:spPr>
          <a:xfrm flipV="1">
            <a:off x="3326773" y="3479917"/>
            <a:ext cx="330214" cy="5462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8" idx="2"/>
          </p:cNvCxnSpPr>
          <p:nvPr/>
        </p:nvCxnSpPr>
        <p:spPr>
          <a:xfrm>
            <a:off x="2411760" y="4653136"/>
            <a:ext cx="432048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0"/>
            <a:endCxn id="108" idx="4"/>
          </p:cNvCxnSpPr>
          <p:nvPr/>
        </p:nvCxnSpPr>
        <p:spPr>
          <a:xfrm flipH="1" flipV="1">
            <a:off x="2987824" y="3212976"/>
            <a:ext cx="288032" cy="79208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15" idx="4"/>
            <a:endCxn id="59" idx="0"/>
          </p:cNvCxnSpPr>
          <p:nvPr/>
        </p:nvCxnSpPr>
        <p:spPr>
          <a:xfrm>
            <a:off x="3707904" y="4941168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endCxn id="13" idx="6"/>
          </p:cNvCxnSpPr>
          <p:nvPr/>
        </p:nvCxnSpPr>
        <p:spPr>
          <a:xfrm flipH="1" flipV="1">
            <a:off x="6156176" y="5013176"/>
            <a:ext cx="288032" cy="1440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74" idx="5"/>
            <a:endCxn id="73" idx="1"/>
          </p:cNvCxnSpPr>
          <p:nvPr/>
        </p:nvCxnSpPr>
        <p:spPr>
          <a:xfrm>
            <a:off x="4190869" y="2903853"/>
            <a:ext cx="330214" cy="69025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74" idx="3"/>
            <a:endCxn id="72" idx="7"/>
          </p:cNvCxnSpPr>
          <p:nvPr/>
        </p:nvCxnSpPr>
        <p:spPr>
          <a:xfrm flipH="1">
            <a:off x="3758821" y="2903853"/>
            <a:ext cx="330214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74" idx="7"/>
            <a:endCxn id="157" idx="3"/>
          </p:cNvCxnSpPr>
          <p:nvPr/>
        </p:nvCxnSpPr>
        <p:spPr>
          <a:xfrm flipV="1">
            <a:off x="4190869" y="2399797"/>
            <a:ext cx="1338326" cy="40222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83" idx="1"/>
            <a:endCxn id="74" idx="6"/>
          </p:cNvCxnSpPr>
          <p:nvPr/>
        </p:nvCxnSpPr>
        <p:spPr>
          <a:xfrm flipH="1" flipV="1">
            <a:off x="4211960" y="2852936"/>
            <a:ext cx="1029203" cy="5251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83" idx="3"/>
            <a:endCxn id="10" idx="7"/>
          </p:cNvCxnSpPr>
          <p:nvPr/>
        </p:nvCxnSpPr>
        <p:spPr>
          <a:xfrm flipH="1">
            <a:off x="4478901" y="3479917"/>
            <a:ext cx="762262" cy="762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endCxn id="73" idx="4"/>
          </p:cNvCxnSpPr>
          <p:nvPr/>
        </p:nvCxnSpPr>
        <p:spPr>
          <a:xfrm flipV="1">
            <a:off x="4427984" y="3717032"/>
            <a:ext cx="144016" cy="50405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72" idx="6"/>
            <a:endCxn id="73" idx="2"/>
          </p:cNvCxnSpPr>
          <p:nvPr/>
        </p:nvCxnSpPr>
        <p:spPr>
          <a:xfrm>
            <a:off x="3779912" y="3429000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107" idx="6"/>
            <a:endCxn id="74" idx="1"/>
          </p:cNvCxnSpPr>
          <p:nvPr/>
        </p:nvCxnSpPr>
        <p:spPr>
          <a:xfrm>
            <a:off x="3419872" y="2564904"/>
            <a:ext cx="669163" cy="23711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108" idx="7"/>
            <a:endCxn id="107" idx="3"/>
          </p:cNvCxnSpPr>
          <p:nvPr/>
        </p:nvCxnSpPr>
        <p:spPr>
          <a:xfrm flipV="1">
            <a:off x="3038741" y="2615821"/>
            <a:ext cx="258206" cy="47423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72" idx="0"/>
            <a:endCxn id="107" idx="5"/>
          </p:cNvCxnSpPr>
          <p:nvPr/>
        </p:nvCxnSpPr>
        <p:spPr>
          <a:xfrm flipH="1" flipV="1">
            <a:off x="3398781" y="2615821"/>
            <a:ext cx="309123" cy="7411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72" idx="2"/>
            <a:endCxn id="108" idx="6"/>
          </p:cNvCxnSpPr>
          <p:nvPr/>
        </p:nvCxnSpPr>
        <p:spPr>
          <a:xfrm flipH="1" flipV="1">
            <a:off x="3059832" y="3140968"/>
            <a:ext cx="576064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10" idx="1"/>
            <a:endCxn id="72" idx="5"/>
          </p:cNvCxnSpPr>
          <p:nvPr/>
        </p:nvCxnSpPr>
        <p:spPr>
          <a:xfrm flipH="1" flipV="1">
            <a:off x="3758821" y="3479917"/>
            <a:ext cx="618246" cy="762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73" idx="6"/>
            <a:endCxn id="83" idx="2"/>
          </p:cNvCxnSpPr>
          <p:nvPr/>
        </p:nvCxnSpPr>
        <p:spPr>
          <a:xfrm flipV="1">
            <a:off x="4644008" y="3429000"/>
            <a:ext cx="576064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83" idx="5"/>
            <a:endCxn id="14" idx="0"/>
          </p:cNvCxnSpPr>
          <p:nvPr/>
        </p:nvCxnSpPr>
        <p:spPr>
          <a:xfrm>
            <a:off x="5342997" y="3479917"/>
            <a:ext cx="309123" cy="669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57" idx="4"/>
            <a:endCxn id="83" idx="0"/>
          </p:cNvCxnSpPr>
          <p:nvPr/>
        </p:nvCxnSpPr>
        <p:spPr>
          <a:xfrm flipH="1">
            <a:off x="5292080" y="2420888"/>
            <a:ext cx="288032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>
            <a:stCxn id="160" idx="3"/>
            <a:endCxn id="83" idx="6"/>
          </p:cNvCxnSpPr>
          <p:nvPr/>
        </p:nvCxnSpPr>
        <p:spPr>
          <a:xfrm flipH="1">
            <a:off x="5364088" y="3119877"/>
            <a:ext cx="813179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107" idx="2"/>
          </p:cNvCxnSpPr>
          <p:nvPr/>
        </p:nvCxnSpPr>
        <p:spPr>
          <a:xfrm flipH="1" flipV="1">
            <a:off x="2843808" y="2420888"/>
            <a:ext cx="43204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>
            <a:stCxn id="108" idx="2"/>
          </p:cNvCxnSpPr>
          <p:nvPr/>
        </p:nvCxnSpPr>
        <p:spPr>
          <a:xfrm flipH="1" flipV="1">
            <a:off x="2411760" y="3068960"/>
            <a:ext cx="504056" cy="7200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>
            <a:stCxn id="107" idx="0"/>
          </p:cNvCxnSpPr>
          <p:nvPr/>
        </p:nvCxnSpPr>
        <p:spPr>
          <a:xfrm flipV="1">
            <a:off x="3347864" y="1988840"/>
            <a:ext cx="0" cy="50405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>
            <a:endCxn id="107" idx="7"/>
          </p:cNvCxnSpPr>
          <p:nvPr/>
        </p:nvCxnSpPr>
        <p:spPr>
          <a:xfrm flipH="1">
            <a:off x="3398781" y="1988840"/>
            <a:ext cx="546239" cy="5251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>
            <a:stCxn id="74" idx="0"/>
          </p:cNvCxnSpPr>
          <p:nvPr/>
        </p:nvCxnSpPr>
        <p:spPr>
          <a:xfrm flipV="1">
            <a:off x="4139952" y="2060848"/>
            <a:ext cx="360040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/楕円 72"/>
          <p:cNvSpPr/>
          <p:nvPr/>
        </p:nvSpPr>
        <p:spPr>
          <a:xfrm>
            <a:off x="4499992" y="3573016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203848" y="40050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843808" y="45811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499992" y="515719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012160" y="494116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580112" y="414908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3059832" y="515719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067944" y="27809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3275856" y="2492896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2915816" y="306896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355976" y="422108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3" name="直線コネクタ 162"/>
          <p:cNvCxnSpPr>
            <a:stCxn id="160" idx="0"/>
            <a:endCxn id="157" idx="5"/>
          </p:cNvCxnSpPr>
          <p:nvPr/>
        </p:nvCxnSpPr>
        <p:spPr>
          <a:xfrm flipH="1" flipV="1">
            <a:off x="5631029" y="2399797"/>
            <a:ext cx="597155" cy="59715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>
            <a:stCxn id="157" idx="0"/>
          </p:cNvCxnSpPr>
          <p:nvPr/>
        </p:nvCxnSpPr>
        <p:spPr>
          <a:xfrm flipV="1">
            <a:off x="5580112" y="1988840"/>
            <a:ext cx="144016" cy="28803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>
            <a:stCxn id="160" idx="7"/>
          </p:cNvCxnSpPr>
          <p:nvPr/>
        </p:nvCxnSpPr>
        <p:spPr>
          <a:xfrm flipV="1">
            <a:off x="6279101" y="2780928"/>
            <a:ext cx="453139" cy="23711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円/楕円 156"/>
          <p:cNvSpPr/>
          <p:nvPr/>
        </p:nvSpPr>
        <p:spPr>
          <a:xfrm>
            <a:off x="5508104" y="227687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6156176" y="299695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5148064" y="47251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635896" y="479715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6804248" y="400506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3635896" y="33569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5220072" y="335699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4" name="直線コネクタ 183"/>
          <p:cNvCxnSpPr>
            <a:endCxn id="108" idx="1"/>
          </p:cNvCxnSpPr>
          <p:nvPr/>
        </p:nvCxnSpPr>
        <p:spPr>
          <a:xfrm>
            <a:off x="2627784" y="2708920"/>
            <a:ext cx="309123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>
            <a:endCxn id="59" idx="4"/>
          </p:cNvCxnSpPr>
          <p:nvPr/>
        </p:nvCxnSpPr>
        <p:spPr>
          <a:xfrm flipV="1">
            <a:off x="3779912" y="5445224"/>
            <a:ext cx="0" cy="57606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>
            <a:endCxn id="157" idx="1"/>
          </p:cNvCxnSpPr>
          <p:nvPr/>
        </p:nvCxnSpPr>
        <p:spPr>
          <a:xfrm>
            <a:off x="5220072" y="2060848"/>
            <a:ext cx="309123" cy="237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>
            <a:stCxn id="157" idx="6"/>
          </p:cNvCxnSpPr>
          <p:nvPr/>
        </p:nvCxnSpPr>
        <p:spPr>
          <a:xfrm flipV="1">
            <a:off x="5652120" y="2204864"/>
            <a:ext cx="43204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>
            <a:stCxn id="160" idx="7"/>
          </p:cNvCxnSpPr>
          <p:nvPr/>
        </p:nvCxnSpPr>
        <p:spPr>
          <a:xfrm flipV="1">
            <a:off x="6279101" y="2564904"/>
            <a:ext cx="165107" cy="4531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>
            <a:endCxn id="59" idx="3"/>
          </p:cNvCxnSpPr>
          <p:nvPr/>
        </p:nvCxnSpPr>
        <p:spPr>
          <a:xfrm flipV="1">
            <a:off x="3347864" y="5424133"/>
            <a:ext cx="381131" cy="237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>
            <a:endCxn id="59" idx="5"/>
          </p:cNvCxnSpPr>
          <p:nvPr/>
        </p:nvCxnSpPr>
        <p:spPr>
          <a:xfrm flipH="1" flipV="1">
            <a:off x="3830829" y="5424133"/>
            <a:ext cx="813179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3707904" y="530120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四角形吹き出し 221"/>
          <p:cNvSpPr/>
          <p:nvPr/>
        </p:nvSpPr>
        <p:spPr>
          <a:xfrm>
            <a:off x="6876256" y="1844824"/>
            <a:ext cx="1656184" cy="432048"/>
          </a:xfrm>
          <a:prstGeom prst="wedgeRectCallout">
            <a:avLst>
              <a:gd name="adj1" fmla="val -133853"/>
              <a:gd name="adj2" fmla="val 2841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6948264" y="1855334"/>
            <a:ext cx="172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Plantagenet Cherokee" panose="02020602070100000000" pitchFamily="18" charset="0"/>
              </a:rPr>
              <a:t>color factor</a:t>
            </a:r>
            <a:endParaRPr kumimoji="1" lang="ja-JP" altLang="en-US" sz="2000" b="1" dirty="0">
              <a:latin typeface="Plantagenet Cherokee" panose="02020602070100000000" pitchFamily="18" charset="0"/>
            </a:endParaRPr>
          </a:p>
        </p:txBody>
      </p:sp>
      <p:pic>
        <p:nvPicPr>
          <p:cNvPr id="224" name="Picture 2" descr="\textcolor[rgb]{1,0,0}{1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142875" cy="266700"/>
          </a:xfrm>
          <a:prstGeom prst="rect">
            <a:avLst/>
          </a:prstGeom>
          <a:noFill/>
        </p:spPr>
      </p:pic>
      <p:pic>
        <p:nvPicPr>
          <p:cNvPr id="225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171450" cy="266700"/>
          </a:xfrm>
          <a:prstGeom prst="rect">
            <a:avLst/>
          </a:prstGeom>
          <a:noFill/>
        </p:spPr>
      </p:pic>
      <p:pic>
        <p:nvPicPr>
          <p:cNvPr id="226" name="Picture 8" descr="\textcolor[rgb]{0.2,0.2,1}{2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05064"/>
            <a:ext cx="161925" cy="266700"/>
          </a:xfrm>
          <a:prstGeom prst="rect">
            <a:avLst/>
          </a:prstGeom>
          <a:noFill/>
        </p:spPr>
      </p:pic>
      <p:pic>
        <p:nvPicPr>
          <p:cNvPr id="227" name="Picture 2" descr="\textcolor[rgb]{1,0,0}{1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142875" cy="266700"/>
          </a:xfrm>
          <a:prstGeom prst="rect">
            <a:avLst/>
          </a:prstGeom>
          <a:noFill/>
        </p:spPr>
      </p:pic>
      <p:pic>
        <p:nvPicPr>
          <p:cNvPr id="228" name="Picture 8" descr="\textcolor[rgb]{0.2,0.2,1}{2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8107" y="4869160"/>
            <a:ext cx="161925" cy="266700"/>
          </a:xfrm>
          <a:prstGeom prst="rect">
            <a:avLst/>
          </a:prstGeom>
          <a:noFill/>
        </p:spPr>
      </p:pic>
      <p:pic>
        <p:nvPicPr>
          <p:cNvPr id="229" name="Picture 2" descr="\textcolor[rgb]{1,0,0}{1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81128"/>
            <a:ext cx="142875" cy="266700"/>
          </a:xfrm>
          <a:prstGeom prst="rect">
            <a:avLst/>
          </a:prstGeom>
          <a:noFill/>
        </p:spPr>
      </p:pic>
      <p:pic>
        <p:nvPicPr>
          <p:cNvPr id="17414" name="Picture 6" descr="$\textcolor[rgb]{1,0.6,0}{H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628800"/>
            <a:ext cx="342900" cy="266700"/>
          </a:xfrm>
          <a:prstGeom prst="rect">
            <a:avLst/>
          </a:prstGeom>
          <a:noFill/>
        </p:spPr>
      </p:pic>
      <p:sp>
        <p:nvSpPr>
          <p:cNvPr id="99" name="フッター プレースホルダ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9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18" y="2912872"/>
            <a:ext cx="5162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証明のアイデア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27784" y="422108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987824" y="364502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139952" y="386104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211960" y="479715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932040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96136" y="45811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364088" y="378904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19872" y="44371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59" idx="2"/>
            <a:endCxn id="44" idx="5"/>
          </p:cNvCxnSpPr>
          <p:nvPr/>
        </p:nvCxnSpPr>
        <p:spPr>
          <a:xfrm flipH="1" flipV="1">
            <a:off x="3038741" y="4848069"/>
            <a:ext cx="45313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7"/>
            <a:endCxn id="9" idx="3"/>
          </p:cNvCxnSpPr>
          <p:nvPr/>
        </p:nvCxnSpPr>
        <p:spPr>
          <a:xfrm flipV="1">
            <a:off x="2750709" y="3767949"/>
            <a:ext cx="258206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5" idx="6"/>
            <a:endCxn id="12" idx="2"/>
          </p:cNvCxnSpPr>
          <p:nvPr/>
        </p:nvCxnSpPr>
        <p:spPr>
          <a:xfrm flipV="1">
            <a:off x="3563888" y="4437112"/>
            <a:ext cx="1368152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9" idx="6"/>
            <a:endCxn id="10" idx="1"/>
          </p:cNvCxnSpPr>
          <p:nvPr/>
        </p:nvCxnSpPr>
        <p:spPr>
          <a:xfrm>
            <a:off x="3131840" y="3717032"/>
            <a:ext cx="1029203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4"/>
            <a:endCxn id="15" idx="1"/>
          </p:cNvCxnSpPr>
          <p:nvPr/>
        </p:nvCxnSpPr>
        <p:spPr>
          <a:xfrm>
            <a:off x="3059832" y="3789040"/>
            <a:ext cx="381131" cy="669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5"/>
            <a:endCxn id="12" idx="1"/>
          </p:cNvCxnSpPr>
          <p:nvPr/>
        </p:nvCxnSpPr>
        <p:spPr>
          <a:xfrm>
            <a:off x="4262877" y="3983973"/>
            <a:ext cx="690254" cy="402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4" idx="5"/>
            <a:endCxn id="13" idx="1"/>
          </p:cNvCxnSpPr>
          <p:nvPr/>
        </p:nvCxnSpPr>
        <p:spPr>
          <a:xfrm>
            <a:off x="5487013" y="3911965"/>
            <a:ext cx="330214" cy="6902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5"/>
            <a:endCxn id="11" idx="1"/>
          </p:cNvCxnSpPr>
          <p:nvPr/>
        </p:nvCxnSpPr>
        <p:spPr>
          <a:xfrm>
            <a:off x="3542797" y="4560037"/>
            <a:ext cx="690254" cy="2582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2" idx="6"/>
            <a:endCxn id="13" idx="2"/>
          </p:cNvCxnSpPr>
          <p:nvPr/>
        </p:nvCxnSpPr>
        <p:spPr>
          <a:xfrm>
            <a:off x="5076056" y="4437112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0" idx="6"/>
            <a:endCxn id="14" idx="2"/>
          </p:cNvCxnSpPr>
          <p:nvPr/>
        </p:nvCxnSpPr>
        <p:spPr>
          <a:xfrm flipV="1">
            <a:off x="4283968" y="3861048"/>
            <a:ext cx="1080120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10" idx="0"/>
          </p:cNvCxnSpPr>
          <p:nvPr/>
        </p:nvCxnSpPr>
        <p:spPr>
          <a:xfrm>
            <a:off x="4139952" y="3717032"/>
            <a:ext cx="7200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2" idx="3"/>
          </p:cNvCxnSpPr>
          <p:nvPr/>
        </p:nvCxnSpPr>
        <p:spPr>
          <a:xfrm flipV="1">
            <a:off x="4334885" y="4488029"/>
            <a:ext cx="618246" cy="3302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11" idx="5"/>
          </p:cNvCxnSpPr>
          <p:nvPr/>
        </p:nvCxnSpPr>
        <p:spPr>
          <a:xfrm flipH="1" flipV="1">
            <a:off x="4334885" y="4920077"/>
            <a:ext cx="885187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8" idx="5"/>
            <a:endCxn id="15" idx="2"/>
          </p:cNvCxnSpPr>
          <p:nvPr/>
        </p:nvCxnSpPr>
        <p:spPr>
          <a:xfrm>
            <a:off x="2750709" y="4344013"/>
            <a:ext cx="669163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1" idx="6"/>
            <a:endCxn id="13" idx="3"/>
          </p:cNvCxnSpPr>
          <p:nvPr/>
        </p:nvCxnSpPr>
        <p:spPr>
          <a:xfrm flipV="1">
            <a:off x="4355976" y="4704053"/>
            <a:ext cx="1461251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4" idx="3"/>
            <a:endCxn id="12" idx="0"/>
          </p:cNvCxnSpPr>
          <p:nvPr/>
        </p:nvCxnSpPr>
        <p:spPr>
          <a:xfrm flipH="1">
            <a:off x="5004048" y="3911965"/>
            <a:ext cx="381131" cy="4531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0" idx="3"/>
            <a:endCxn id="15" idx="7"/>
          </p:cNvCxnSpPr>
          <p:nvPr/>
        </p:nvCxnSpPr>
        <p:spPr>
          <a:xfrm flipH="1">
            <a:off x="3542797" y="3983973"/>
            <a:ext cx="618246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13" idx="4"/>
          </p:cNvCxnSpPr>
          <p:nvPr/>
        </p:nvCxnSpPr>
        <p:spPr>
          <a:xfrm flipV="1">
            <a:off x="5868144" y="4725144"/>
            <a:ext cx="0" cy="216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8" idx="3"/>
          </p:cNvCxnSpPr>
          <p:nvPr/>
        </p:nvCxnSpPr>
        <p:spPr>
          <a:xfrm flipV="1">
            <a:off x="2411760" y="4344013"/>
            <a:ext cx="237115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9" idx="1"/>
          </p:cNvCxnSpPr>
          <p:nvPr/>
        </p:nvCxnSpPr>
        <p:spPr>
          <a:xfrm>
            <a:off x="2627784" y="3501008"/>
            <a:ext cx="381131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58" idx="3"/>
            <a:endCxn id="13" idx="7"/>
          </p:cNvCxnSpPr>
          <p:nvPr/>
        </p:nvCxnSpPr>
        <p:spPr>
          <a:xfrm flipH="1">
            <a:off x="5919061" y="4127989"/>
            <a:ext cx="402222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4" idx="7"/>
          </p:cNvCxnSpPr>
          <p:nvPr/>
        </p:nvCxnSpPr>
        <p:spPr>
          <a:xfrm flipV="1">
            <a:off x="5487013" y="3429000"/>
            <a:ext cx="597155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11" idx="3"/>
          </p:cNvCxnSpPr>
          <p:nvPr/>
        </p:nvCxnSpPr>
        <p:spPr>
          <a:xfrm flipV="1">
            <a:off x="4139952" y="4920077"/>
            <a:ext cx="9309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0" idx="7"/>
          </p:cNvCxnSpPr>
          <p:nvPr/>
        </p:nvCxnSpPr>
        <p:spPr>
          <a:xfrm flipV="1">
            <a:off x="4262877" y="3717032"/>
            <a:ext cx="237115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44" idx="6"/>
            <a:endCxn id="15" idx="3"/>
          </p:cNvCxnSpPr>
          <p:nvPr/>
        </p:nvCxnSpPr>
        <p:spPr>
          <a:xfrm flipV="1">
            <a:off x="3059832" y="4560037"/>
            <a:ext cx="381131" cy="237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58" idx="1"/>
            <a:endCxn id="14" idx="6"/>
          </p:cNvCxnSpPr>
          <p:nvPr/>
        </p:nvCxnSpPr>
        <p:spPr>
          <a:xfrm flipH="1" flipV="1">
            <a:off x="5508104" y="3861048"/>
            <a:ext cx="81317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8" idx="1"/>
          </p:cNvCxnSpPr>
          <p:nvPr/>
        </p:nvCxnSpPr>
        <p:spPr>
          <a:xfrm>
            <a:off x="2267744" y="3861048"/>
            <a:ext cx="381131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弧 42"/>
          <p:cNvSpPr/>
          <p:nvPr/>
        </p:nvSpPr>
        <p:spPr>
          <a:xfrm rot="21307747">
            <a:off x="4190940" y="3687064"/>
            <a:ext cx="360040" cy="1440160"/>
          </a:xfrm>
          <a:prstGeom prst="arc">
            <a:avLst>
              <a:gd name="adj1" fmla="val 5371825"/>
              <a:gd name="adj2" fmla="val 16005973"/>
            </a:avLst>
          </a:prstGeom>
          <a:ln w="508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>
            <a:stCxn id="8" idx="4"/>
            <a:endCxn id="44" idx="1"/>
          </p:cNvCxnSpPr>
          <p:nvPr/>
        </p:nvCxnSpPr>
        <p:spPr>
          <a:xfrm>
            <a:off x="2699792" y="4365104"/>
            <a:ext cx="237115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44" idx="3"/>
          </p:cNvCxnSpPr>
          <p:nvPr/>
        </p:nvCxnSpPr>
        <p:spPr>
          <a:xfrm flipV="1">
            <a:off x="2771800" y="4848069"/>
            <a:ext cx="165107" cy="210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6300192" y="400506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491880" y="494116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11" idx="2"/>
            <a:endCxn id="59" idx="6"/>
          </p:cNvCxnSpPr>
          <p:nvPr/>
        </p:nvCxnSpPr>
        <p:spPr>
          <a:xfrm flipH="1">
            <a:off x="3635896" y="4869160"/>
            <a:ext cx="576064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endCxn id="58" idx="0"/>
          </p:cNvCxnSpPr>
          <p:nvPr/>
        </p:nvCxnSpPr>
        <p:spPr>
          <a:xfrm flipH="1">
            <a:off x="6372200" y="3645024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58" idx="4"/>
          </p:cNvCxnSpPr>
          <p:nvPr/>
        </p:nvCxnSpPr>
        <p:spPr>
          <a:xfrm>
            <a:off x="6372200" y="4149080"/>
            <a:ext cx="144016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9" idx="7"/>
          </p:cNvCxnSpPr>
          <p:nvPr/>
        </p:nvCxnSpPr>
        <p:spPr>
          <a:xfrm flipV="1">
            <a:off x="3110749" y="3573016"/>
            <a:ext cx="381131" cy="930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endCxn id="14" idx="1"/>
          </p:cNvCxnSpPr>
          <p:nvPr/>
        </p:nvCxnSpPr>
        <p:spPr>
          <a:xfrm>
            <a:off x="5148064" y="3645024"/>
            <a:ext cx="237115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8" idx="2"/>
          </p:cNvCxnSpPr>
          <p:nvPr/>
        </p:nvCxnSpPr>
        <p:spPr>
          <a:xfrm>
            <a:off x="2195736" y="4293096"/>
            <a:ext cx="432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0"/>
          </p:cNvCxnSpPr>
          <p:nvPr/>
        </p:nvCxnSpPr>
        <p:spPr>
          <a:xfrm flipV="1">
            <a:off x="3059832" y="3284984"/>
            <a:ext cx="0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15" idx="4"/>
            <a:endCxn id="59" idx="0"/>
          </p:cNvCxnSpPr>
          <p:nvPr/>
        </p:nvCxnSpPr>
        <p:spPr>
          <a:xfrm>
            <a:off x="3491880" y="4581128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endCxn id="13" idx="6"/>
          </p:cNvCxnSpPr>
          <p:nvPr/>
        </p:nvCxnSpPr>
        <p:spPr>
          <a:xfrm flipH="1" flipV="1">
            <a:off x="5940152" y="4653136"/>
            <a:ext cx="288032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形吹き出し 61"/>
          <p:cNvSpPr/>
          <p:nvPr/>
        </p:nvSpPr>
        <p:spPr>
          <a:xfrm>
            <a:off x="4215049" y="5743594"/>
            <a:ext cx="3204356" cy="576064"/>
          </a:xfrm>
          <a:prstGeom prst="wedgeEllipseCallout">
            <a:avLst>
              <a:gd name="adj1" fmla="val -43337"/>
              <a:gd name="adj2" fmla="val -13089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766933" y="5846960"/>
            <a:ext cx="21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Plantagenet Cherokee" panose="02020602070100000000" pitchFamily="18" charset="0"/>
              </a:rPr>
              <a:t>良い非可縮閉曲線</a:t>
            </a:r>
            <a:endParaRPr kumimoji="1" lang="ja-JP" altLang="en-US" dirty="0">
              <a:latin typeface="Plantagenet Cherokee" panose="02020602070100000000" pitchFamily="18" charset="0"/>
            </a:endParaRPr>
          </a:p>
        </p:txBody>
      </p:sp>
      <p:sp>
        <p:nvSpPr>
          <p:cNvPr id="64" name="フッター プレースホルダ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 animBg="1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18" y="2912872"/>
            <a:ext cx="5162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Plantagenet Cherokee" panose="02020602070100000000" pitchFamily="18" charset="0"/>
              </a:rPr>
              <a:t>証明のアイデア</a:t>
            </a:r>
            <a:endParaRPr kumimoji="1" lang="ja-JP" altLang="en-US" dirty="0">
              <a:latin typeface="Plantagenet Cherokee" panose="02020602070100000000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27784" y="422108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987824" y="364502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139952" y="386104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211960" y="479715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932040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96136" y="45811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364088" y="378904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19872" y="44371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59" idx="2"/>
            <a:endCxn id="44" idx="5"/>
          </p:cNvCxnSpPr>
          <p:nvPr/>
        </p:nvCxnSpPr>
        <p:spPr>
          <a:xfrm flipH="1" flipV="1">
            <a:off x="3038741" y="4848069"/>
            <a:ext cx="453139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7"/>
            <a:endCxn id="9" idx="3"/>
          </p:cNvCxnSpPr>
          <p:nvPr/>
        </p:nvCxnSpPr>
        <p:spPr>
          <a:xfrm flipV="1">
            <a:off x="2750709" y="3767949"/>
            <a:ext cx="258206" cy="47423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5" idx="6"/>
            <a:endCxn id="12" idx="2"/>
          </p:cNvCxnSpPr>
          <p:nvPr/>
        </p:nvCxnSpPr>
        <p:spPr>
          <a:xfrm flipV="1">
            <a:off x="3563888" y="4437112"/>
            <a:ext cx="1368152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9" idx="6"/>
            <a:endCxn id="10" idx="1"/>
          </p:cNvCxnSpPr>
          <p:nvPr/>
        </p:nvCxnSpPr>
        <p:spPr>
          <a:xfrm>
            <a:off x="3131840" y="3717032"/>
            <a:ext cx="1029203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4"/>
            <a:endCxn id="15" idx="1"/>
          </p:cNvCxnSpPr>
          <p:nvPr/>
        </p:nvCxnSpPr>
        <p:spPr>
          <a:xfrm>
            <a:off x="3059832" y="3789040"/>
            <a:ext cx="381131" cy="669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5"/>
            <a:endCxn id="12" idx="1"/>
          </p:cNvCxnSpPr>
          <p:nvPr/>
        </p:nvCxnSpPr>
        <p:spPr>
          <a:xfrm>
            <a:off x="4262877" y="3983973"/>
            <a:ext cx="690254" cy="402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4" idx="5"/>
            <a:endCxn id="13" idx="1"/>
          </p:cNvCxnSpPr>
          <p:nvPr/>
        </p:nvCxnSpPr>
        <p:spPr>
          <a:xfrm>
            <a:off x="5487013" y="3911965"/>
            <a:ext cx="330214" cy="69025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5"/>
            <a:endCxn id="11" idx="1"/>
          </p:cNvCxnSpPr>
          <p:nvPr/>
        </p:nvCxnSpPr>
        <p:spPr>
          <a:xfrm>
            <a:off x="3542797" y="4560037"/>
            <a:ext cx="690254" cy="2582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2" idx="6"/>
            <a:endCxn id="13" idx="2"/>
          </p:cNvCxnSpPr>
          <p:nvPr/>
        </p:nvCxnSpPr>
        <p:spPr>
          <a:xfrm>
            <a:off x="5076056" y="4437112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0" idx="6"/>
            <a:endCxn id="14" idx="2"/>
          </p:cNvCxnSpPr>
          <p:nvPr/>
        </p:nvCxnSpPr>
        <p:spPr>
          <a:xfrm flipV="1">
            <a:off x="4283968" y="3861048"/>
            <a:ext cx="1080120" cy="7200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10" idx="0"/>
          </p:cNvCxnSpPr>
          <p:nvPr/>
        </p:nvCxnSpPr>
        <p:spPr>
          <a:xfrm>
            <a:off x="4139952" y="3717032"/>
            <a:ext cx="7200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2" idx="3"/>
          </p:cNvCxnSpPr>
          <p:nvPr/>
        </p:nvCxnSpPr>
        <p:spPr>
          <a:xfrm flipV="1">
            <a:off x="4334885" y="4488029"/>
            <a:ext cx="618246" cy="3302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11" idx="5"/>
          </p:cNvCxnSpPr>
          <p:nvPr/>
        </p:nvCxnSpPr>
        <p:spPr>
          <a:xfrm flipH="1" flipV="1">
            <a:off x="4334885" y="4920077"/>
            <a:ext cx="885187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8" idx="5"/>
            <a:endCxn id="15" idx="2"/>
          </p:cNvCxnSpPr>
          <p:nvPr/>
        </p:nvCxnSpPr>
        <p:spPr>
          <a:xfrm>
            <a:off x="2750709" y="4344013"/>
            <a:ext cx="669163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1" idx="6"/>
            <a:endCxn id="13" idx="3"/>
          </p:cNvCxnSpPr>
          <p:nvPr/>
        </p:nvCxnSpPr>
        <p:spPr>
          <a:xfrm flipV="1">
            <a:off x="4355976" y="4704053"/>
            <a:ext cx="1461251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4" idx="3"/>
            <a:endCxn id="12" idx="0"/>
          </p:cNvCxnSpPr>
          <p:nvPr/>
        </p:nvCxnSpPr>
        <p:spPr>
          <a:xfrm flipH="1">
            <a:off x="5004048" y="3911965"/>
            <a:ext cx="381131" cy="4531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0" idx="3"/>
            <a:endCxn id="15" idx="7"/>
          </p:cNvCxnSpPr>
          <p:nvPr/>
        </p:nvCxnSpPr>
        <p:spPr>
          <a:xfrm flipH="1">
            <a:off x="3542797" y="3983973"/>
            <a:ext cx="618246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13" idx="4"/>
          </p:cNvCxnSpPr>
          <p:nvPr/>
        </p:nvCxnSpPr>
        <p:spPr>
          <a:xfrm flipV="1">
            <a:off x="5868144" y="4725144"/>
            <a:ext cx="0" cy="216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8" idx="3"/>
          </p:cNvCxnSpPr>
          <p:nvPr/>
        </p:nvCxnSpPr>
        <p:spPr>
          <a:xfrm flipV="1">
            <a:off x="2411760" y="4344013"/>
            <a:ext cx="237115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9" idx="1"/>
          </p:cNvCxnSpPr>
          <p:nvPr/>
        </p:nvCxnSpPr>
        <p:spPr>
          <a:xfrm>
            <a:off x="2627784" y="3501008"/>
            <a:ext cx="381131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58" idx="3"/>
            <a:endCxn id="13" idx="7"/>
          </p:cNvCxnSpPr>
          <p:nvPr/>
        </p:nvCxnSpPr>
        <p:spPr>
          <a:xfrm flipH="1">
            <a:off x="5919061" y="4127989"/>
            <a:ext cx="402222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4" idx="7"/>
          </p:cNvCxnSpPr>
          <p:nvPr/>
        </p:nvCxnSpPr>
        <p:spPr>
          <a:xfrm flipV="1">
            <a:off x="5487013" y="3429000"/>
            <a:ext cx="597155" cy="38113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11" idx="3"/>
          </p:cNvCxnSpPr>
          <p:nvPr/>
        </p:nvCxnSpPr>
        <p:spPr>
          <a:xfrm flipV="1">
            <a:off x="4139952" y="4920077"/>
            <a:ext cx="9309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0" idx="7"/>
          </p:cNvCxnSpPr>
          <p:nvPr/>
        </p:nvCxnSpPr>
        <p:spPr>
          <a:xfrm flipV="1">
            <a:off x="4262877" y="3717032"/>
            <a:ext cx="237115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44" idx="6"/>
            <a:endCxn id="15" idx="3"/>
          </p:cNvCxnSpPr>
          <p:nvPr/>
        </p:nvCxnSpPr>
        <p:spPr>
          <a:xfrm flipV="1">
            <a:off x="3059832" y="4560037"/>
            <a:ext cx="381131" cy="237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58" idx="1"/>
            <a:endCxn id="14" idx="6"/>
          </p:cNvCxnSpPr>
          <p:nvPr/>
        </p:nvCxnSpPr>
        <p:spPr>
          <a:xfrm flipH="1" flipV="1">
            <a:off x="5508104" y="3861048"/>
            <a:ext cx="81317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8" idx="1"/>
          </p:cNvCxnSpPr>
          <p:nvPr/>
        </p:nvCxnSpPr>
        <p:spPr>
          <a:xfrm>
            <a:off x="2267744" y="3861048"/>
            <a:ext cx="381131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弧 42"/>
          <p:cNvSpPr/>
          <p:nvPr/>
        </p:nvSpPr>
        <p:spPr>
          <a:xfrm rot="21307747">
            <a:off x="4190940" y="3687064"/>
            <a:ext cx="360040" cy="1440160"/>
          </a:xfrm>
          <a:prstGeom prst="arc">
            <a:avLst>
              <a:gd name="adj1" fmla="val 5371825"/>
              <a:gd name="adj2" fmla="val 16005973"/>
            </a:avLst>
          </a:prstGeom>
          <a:ln w="508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>
            <a:stCxn id="8" idx="4"/>
            <a:endCxn id="44" idx="1"/>
          </p:cNvCxnSpPr>
          <p:nvPr/>
        </p:nvCxnSpPr>
        <p:spPr>
          <a:xfrm>
            <a:off x="2699792" y="4365104"/>
            <a:ext cx="237115" cy="38113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44" idx="3"/>
          </p:cNvCxnSpPr>
          <p:nvPr/>
        </p:nvCxnSpPr>
        <p:spPr>
          <a:xfrm flipV="1">
            <a:off x="2771800" y="4848069"/>
            <a:ext cx="165107" cy="210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6300192" y="400506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491880" y="494116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11" idx="2"/>
            <a:endCxn id="59" idx="6"/>
          </p:cNvCxnSpPr>
          <p:nvPr/>
        </p:nvCxnSpPr>
        <p:spPr>
          <a:xfrm flipH="1">
            <a:off x="3635896" y="4869160"/>
            <a:ext cx="576064" cy="1440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endCxn id="58" idx="0"/>
          </p:cNvCxnSpPr>
          <p:nvPr/>
        </p:nvCxnSpPr>
        <p:spPr>
          <a:xfrm flipH="1">
            <a:off x="6372200" y="3645024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58" idx="4"/>
          </p:cNvCxnSpPr>
          <p:nvPr/>
        </p:nvCxnSpPr>
        <p:spPr>
          <a:xfrm>
            <a:off x="6372200" y="4149080"/>
            <a:ext cx="144016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9" idx="7"/>
          </p:cNvCxnSpPr>
          <p:nvPr/>
        </p:nvCxnSpPr>
        <p:spPr>
          <a:xfrm flipV="1">
            <a:off x="3110749" y="3573016"/>
            <a:ext cx="381131" cy="930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endCxn id="14" idx="1"/>
          </p:cNvCxnSpPr>
          <p:nvPr/>
        </p:nvCxnSpPr>
        <p:spPr>
          <a:xfrm>
            <a:off x="5148064" y="3645024"/>
            <a:ext cx="237115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8" idx="2"/>
          </p:cNvCxnSpPr>
          <p:nvPr/>
        </p:nvCxnSpPr>
        <p:spPr>
          <a:xfrm>
            <a:off x="2195736" y="4293096"/>
            <a:ext cx="432048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0"/>
          </p:cNvCxnSpPr>
          <p:nvPr/>
        </p:nvCxnSpPr>
        <p:spPr>
          <a:xfrm flipV="1">
            <a:off x="3059832" y="3284984"/>
            <a:ext cx="0" cy="36004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15" idx="4"/>
            <a:endCxn id="59" idx="0"/>
          </p:cNvCxnSpPr>
          <p:nvPr/>
        </p:nvCxnSpPr>
        <p:spPr>
          <a:xfrm>
            <a:off x="3491880" y="4581128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endCxn id="13" idx="6"/>
          </p:cNvCxnSpPr>
          <p:nvPr/>
        </p:nvCxnSpPr>
        <p:spPr>
          <a:xfrm flipH="1" flipV="1">
            <a:off x="5940152" y="4653136"/>
            <a:ext cx="288032" cy="1440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四角形吹き出し 62"/>
          <p:cNvSpPr/>
          <p:nvPr/>
        </p:nvSpPr>
        <p:spPr>
          <a:xfrm>
            <a:off x="6228184" y="2204864"/>
            <a:ext cx="2376264" cy="708008"/>
          </a:xfrm>
          <a:prstGeom prst="wedgeRectCallout">
            <a:avLst>
              <a:gd name="adj1" fmla="val -55161"/>
              <a:gd name="adj2" fmla="val 1114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228185" y="220486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Plantagenet Cherokee" panose="02020602070100000000" pitchFamily="18" charset="0"/>
              </a:rPr>
              <a:t>Color factor </a:t>
            </a:r>
            <a:r>
              <a:rPr lang="ja-JP" altLang="en-US" sz="2000" b="1" dirty="0" smtClean="0">
                <a:latin typeface="Plantagenet Cherokee" panose="02020602070100000000" pitchFamily="18" charset="0"/>
              </a:rPr>
              <a:t>を持つ偶三角形分割</a:t>
            </a:r>
            <a:endParaRPr kumimoji="1" lang="ja-JP" altLang="en-US" sz="2000" b="1" dirty="0">
              <a:latin typeface="Plantagenet Cherokee" panose="02020602070100000000" pitchFamily="18" charset="0"/>
            </a:endParaRPr>
          </a:p>
        </p:txBody>
      </p:sp>
      <p:sp>
        <p:nvSpPr>
          <p:cNvPr id="62" name="円形吹き出し 61"/>
          <p:cNvSpPr/>
          <p:nvPr/>
        </p:nvSpPr>
        <p:spPr>
          <a:xfrm>
            <a:off x="4215049" y="5743594"/>
            <a:ext cx="3204356" cy="576064"/>
          </a:xfrm>
          <a:prstGeom prst="wedgeEllipseCallout">
            <a:avLst>
              <a:gd name="adj1" fmla="val -43337"/>
              <a:gd name="adj2" fmla="val -13089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766933" y="5846960"/>
            <a:ext cx="21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Plantagenet Cherokee" panose="02020602070100000000" pitchFamily="18" charset="0"/>
              </a:rPr>
              <a:t>良い非可縮閉曲線</a:t>
            </a:r>
            <a:endParaRPr kumimoji="1" lang="ja-JP" altLang="en-US" dirty="0">
              <a:latin typeface="Plantagenet Cherokee" panose="02020602070100000000" pitchFamily="18" charset="0"/>
            </a:endParaRPr>
          </a:p>
        </p:txBody>
      </p:sp>
      <p:sp>
        <p:nvSpPr>
          <p:cNvPr id="65" name="フッター プレースホルダ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8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１．</a:t>
            </a:r>
            <a:r>
              <a:rPr lang="ja-JP" altLang="en-US" dirty="0" smtClean="0"/>
              <a:t>四色</a:t>
            </a:r>
            <a:r>
              <a:rPr kumimoji="1" lang="ja-JP" altLang="en-US" dirty="0" smtClean="0"/>
              <a:t>問題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２．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  <a:latin typeface="Plantagenet Cherokee" pitchFamily="18" charset="0"/>
              </a:rPr>
              <a:t>Map Color Theorem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３．面の形の制限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４．局所平面性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218" y="2912872"/>
            <a:ext cx="5162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Plantagenet Cherokee" pitchFamily="18" charset="0"/>
              </a:rPr>
              <a:t>証明のアイデア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27784" y="422108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987824" y="364502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139952" y="386104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211960" y="4797152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932040" y="436510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96136" y="458112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364088" y="378904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19872" y="44371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59" idx="2"/>
            <a:endCxn id="44" idx="5"/>
          </p:cNvCxnSpPr>
          <p:nvPr/>
        </p:nvCxnSpPr>
        <p:spPr>
          <a:xfrm flipH="1" flipV="1">
            <a:off x="3038741" y="4848069"/>
            <a:ext cx="453139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7"/>
            <a:endCxn id="9" idx="3"/>
          </p:cNvCxnSpPr>
          <p:nvPr/>
        </p:nvCxnSpPr>
        <p:spPr>
          <a:xfrm flipV="1">
            <a:off x="2750709" y="3767949"/>
            <a:ext cx="258206" cy="47423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5" idx="6"/>
            <a:endCxn id="12" idx="2"/>
          </p:cNvCxnSpPr>
          <p:nvPr/>
        </p:nvCxnSpPr>
        <p:spPr>
          <a:xfrm flipV="1">
            <a:off x="3563888" y="4437112"/>
            <a:ext cx="1368152" cy="7200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9" idx="6"/>
            <a:endCxn id="10" idx="1"/>
          </p:cNvCxnSpPr>
          <p:nvPr/>
        </p:nvCxnSpPr>
        <p:spPr>
          <a:xfrm>
            <a:off x="3131840" y="3717032"/>
            <a:ext cx="1029203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9" idx="4"/>
            <a:endCxn id="15" idx="1"/>
          </p:cNvCxnSpPr>
          <p:nvPr/>
        </p:nvCxnSpPr>
        <p:spPr>
          <a:xfrm>
            <a:off x="3059832" y="3789040"/>
            <a:ext cx="381131" cy="669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5"/>
            <a:endCxn id="12" idx="1"/>
          </p:cNvCxnSpPr>
          <p:nvPr/>
        </p:nvCxnSpPr>
        <p:spPr>
          <a:xfrm>
            <a:off x="4262877" y="3983973"/>
            <a:ext cx="690254" cy="402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4" idx="5"/>
            <a:endCxn id="13" idx="1"/>
          </p:cNvCxnSpPr>
          <p:nvPr/>
        </p:nvCxnSpPr>
        <p:spPr>
          <a:xfrm>
            <a:off x="5487013" y="3911965"/>
            <a:ext cx="330214" cy="690254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5"/>
            <a:endCxn id="11" idx="1"/>
          </p:cNvCxnSpPr>
          <p:nvPr/>
        </p:nvCxnSpPr>
        <p:spPr>
          <a:xfrm>
            <a:off x="3542797" y="4560037"/>
            <a:ext cx="690254" cy="2582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2" idx="6"/>
            <a:endCxn id="13" idx="2"/>
          </p:cNvCxnSpPr>
          <p:nvPr/>
        </p:nvCxnSpPr>
        <p:spPr>
          <a:xfrm>
            <a:off x="5076056" y="4437112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0" idx="6"/>
            <a:endCxn id="14" idx="2"/>
          </p:cNvCxnSpPr>
          <p:nvPr/>
        </p:nvCxnSpPr>
        <p:spPr>
          <a:xfrm flipV="1">
            <a:off x="4283968" y="3861048"/>
            <a:ext cx="1080120" cy="7200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10" idx="0"/>
          </p:cNvCxnSpPr>
          <p:nvPr/>
        </p:nvCxnSpPr>
        <p:spPr>
          <a:xfrm>
            <a:off x="4139952" y="3717032"/>
            <a:ext cx="72008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2" idx="3"/>
          </p:cNvCxnSpPr>
          <p:nvPr/>
        </p:nvCxnSpPr>
        <p:spPr>
          <a:xfrm flipV="1">
            <a:off x="4334885" y="4488029"/>
            <a:ext cx="618246" cy="3302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endCxn id="11" idx="5"/>
          </p:cNvCxnSpPr>
          <p:nvPr/>
        </p:nvCxnSpPr>
        <p:spPr>
          <a:xfrm flipH="1" flipV="1">
            <a:off x="4334885" y="4920077"/>
            <a:ext cx="885187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8" idx="5"/>
            <a:endCxn id="15" idx="2"/>
          </p:cNvCxnSpPr>
          <p:nvPr/>
        </p:nvCxnSpPr>
        <p:spPr>
          <a:xfrm>
            <a:off x="2750709" y="4344013"/>
            <a:ext cx="669163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1" idx="6"/>
            <a:endCxn id="13" idx="3"/>
          </p:cNvCxnSpPr>
          <p:nvPr/>
        </p:nvCxnSpPr>
        <p:spPr>
          <a:xfrm flipV="1">
            <a:off x="4355976" y="4704053"/>
            <a:ext cx="1461251" cy="16510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4" idx="3"/>
            <a:endCxn id="12" idx="0"/>
          </p:cNvCxnSpPr>
          <p:nvPr/>
        </p:nvCxnSpPr>
        <p:spPr>
          <a:xfrm flipH="1">
            <a:off x="5004048" y="3911965"/>
            <a:ext cx="381131" cy="4531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0" idx="3"/>
            <a:endCxn id="15" idx="7"/>
          </p:cNvCxnSpPr>
          <p:nvPr/>
        </p:nvCxnSpPr>
        <p:spPr>
          <a:xfrm flipH="1">
            <a:off x="3542797" y="3983973"/>
            <a:ext cx="618246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13" idx="4"/>
          </p:cNvCxnSpPr>
          <p:nvPr/>
        </p:nvCxnSpPr>
        <p:spPr>
          <a:xfrm flipV="1">
            <a:off x="5868144" y="4725144"/>
            <a:ext cx="0" cy="2160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8" idx="3"/>
          </p:cNvCxnSpPr>
          <p:nvPr/>
        </p:nvCxnSpPr>
        <p:spPr>
          <a:xfrm flipV="1">
            <a:off x="2411760" y="4344013"/>
            <a:ext cx="237115" cy="3091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9" idx="1"/>
          </p:cNvCxnSpPr>
          <p:nvPr/>
        </p:nvCxnSpPr>
        <p:spPr>
          <a:xfrm>
            <a:off x="2627784" y="3501008"/>
            <a:ext cx="381131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58" idx="3"/>
            <a:endCxn id="13" idx="7"/>
          </p:cNvCxnSpPr>
          <p:nvPr/>
        </p:nvCxnSpPr>
        <p:spPr>
          <a:xfrm flipH="1">
            <a:off x="5919061" y="4127989"/>
            <a:ext cx="402222" cy="4742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4" idx="7"/>
          </p:cNvCxnSpPr>
          <p:nvPr/>
        </p:nvCxnSpPr>
        <p:spPr>
          <a:xfrm flipV="1">
            <a:off x="5487013" y="3429000"/>
            <a:ext cx="597155" cy="38113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11" idx="3"/>
          </p:cNvCxnSpPr>
          <p:nvPr/>
        </p:nvCxnSpPr>
        <p:spPr>
          <a:xfrm flipV="1">
            <a:off x="4139952" y="4920077"/>
            <a:ext cx="9309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0" idx="7"/>
          </p:cNvCxnSpPr>
          <p:nvPr/>
        </p:nvCxnSpPr>
        <p:spPr>
          <a:xfrm flipV="1">
            <a:off x="4262877" y="3717032"/>
            <a:ext cx="237115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44" idx="6"/>
            <a:endCxn id="15" idx="3"/>
          </p:cNvCxnSpPr>
          <p:nvPr/>
        </p:nvCxnSpPr>
        <p:spPr>
          <a:xfrm flipV="1">
            <a:off x="3059832" y="4560037"/>
            <a:ext cx="381131" cy="2371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58" idx="1"/>
            <a:endCxn id="14" idx="6"/>
          </p:cNvCxnSpPr>
          <p:nvPr/>
        </p:nvCxnSpPr>
        <p:spPr>
          <a:xfrm flipH="1" flipV="1">
            <a:off x="5508104" y="3861048"/>
            <a:ext cx="813179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8" idx="1"/>
          </p:cNvCxnSpPr>
          <p:nvPr/>
        </p:nvCxnSpPr>
        <p:spPr>
          <a:xfrm>
            <a:off x="2267744" y="3861048"/>
            <a:ext cx="381131" cy="3811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弧 42"/>
          <p:cNvSpPr/>
          <p:nvPr/>
        </p:nvSpPr>
        <p:spPr>
          <a:xfrm rot="21307747">
            <a:off x="4190940" y="3687064"/>
            <a:ext cx="360040" cy="1440160"/>
          </a:xfrm>
          <a:prstGeom prst="arc">
            <a:avLst>
              <a:gd name="adj1" fmla="val 5371825"/>
              <a:gd name="adj2" fmla="val 16005973"/>
            </a:avLst>
          </a:prstGeom>
          <a:ln w="508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915816" y="472514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>
            <a:stCxn id="8" idx="4"/>
            <a:endCxn id="44" idx="1"/>
          </p:cNvCxnSpPr>
          <p:nvPr/>
        </p:nvCxnSpPr>
        <p:spPr>
          <a:xfrm>
            <a:off x="2699792" y="4365104"/>
            <a:ext cx="237115" cy="38113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44" idx="3"/>
          </p:cNvCxnSpPr>
          <p:nvPr/>
        </p:nvCxnSpPr>
        <p:spPr>
          <a:xfrm flipV="1">
            <a:off x="2771800" y="4848069"/>
            <a:ext cx="165107" cy="210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57"/>
          <p:cNvSpPr/>
          <p:nvPr/>
        </p:nvSpPr>
        <p:spPr>
          <a:xfrm>
            <a:off x="6300192" y="400506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3491880" y="4941168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11" idx="2"/>
            <a:endCxn id="59" idx="6"/>
          </p:cNvCxnSpPr>
          <p:nvPr/>
        </p:nvCxnSpPr>
        <p:spPr>
          <a:xfrm flipH="1">
            <a:off x="3635896" y="4869160"/>
            <a:ext cx="576064" cy="1440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endCxn id="58" idx="0"/>
          </p:cNvCxnSpPr>
          <p:nvPr/>
        </p:nvCxnSpPr>
        <p:spPr>
          <a:xfrm flipH="1">
            <a:off x="6372200" y="3645024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58" idx="4"/>
          </p:cNvCxnSpPr>
          <p:nvPr/>
        </p:nvCxnSpPr>
        <p:spPr>
          <a:xfrm>
            <a:off x="6372200" y="4149080"/>
            <a:ext cx="144016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9" idx="7"/>
          </p:cNvCxnSpPr>
          <p:nvPr/>
        </p:nvCxnSpPr>
        <p:spPr>
          <a:xfrm flipV="1">
            <a:off x="3110749" y="3573016"/>
            <a:ext cx="381131" cy="9309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endCxn id="14" idx="1"/>
          </p:cNvCxnSpPr>
          <p:nvPr/>
        </p:nvCxnSpPr>
        <p:spPr>
          <a:xfrm>
            <a:off x="5148064" y="3645024"/>
            <a:ext cx="237115" cy="1651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endCxn id="8" idx="2"/>
          </p:cNvCxnSpPr>
          <p:nvPr/>
        </p:nvCxnSpPr>
        <p:spPr>
          <a:xfrm>
            <a:off x="2195736" y="4293096"/>
            <a:ext cx="432048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9" idx="0"/>
          </p:cNvCxnSpPr>
          <p:nvPr/>
        </p:nvCxnSpPr>
        <p:spPr>
          <a:xfrm flipV="1">
            <a:off x="3059832" y="3284984"/>
            <a:ext cx="0" cy="36004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15" idx="4"/>
            <a:endCxn id="59" idx="0"/>
          </p:cNvCxnSpPr>
          <p:nvPr/>
        </p:nvCxnSpPr>
        <p:spPr>
          <a:xfrm>
            <a:off x="3491880" y="4581128"/>
            <a:ext cx="72008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endCxn id="13" idx="6"/>
          </p:cNvCxnSpPr>
          <p:nvPr/>
        </p:nvCxnSpPr>
        <p:spPr>
          <a:xfrm flipH="1" flipV="1">
            <a:off x="5940152" y="4653136"/>
            <a:ext cx="288032" cy="14401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形吹き出し 61"/>
          <p:cNvSpPr/>
          <p:nvPr/>
        </p:nvSpPr>
        <p:spPr>
          <a:xfrm>
            <a:off x="4215049" y="5743594"/>
            <a:ext cx="3204356" cy="576064"/>
          </a:xfrm>
          <a:prstGeom prst="wedgeEllipseCallout">
            <a:avLst>
              <a:gd name="adj1" fmla="val -43337"/>
              <a:gd name="adj2" fmla="val -13089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四角形吹き出し 66"/>
          <p:cNvSpPr/>
          <p:nvPr/>
        </p:nvSpPr>
        <p:spPr>
          <a:xfrm>
            <a:off x="6228184" y="2204864"/>
            <a:ext cx="2376264" cy="708008"/>
          </a:xfrm>
          <a:prstGeom prst="wedgeRectCallout">
            <a:avLst>
              <a:gd name="adj1" fmla="val -55161"/>
              <a:gd name="adj2" fmla="val 1114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228185" y="2204864"/>
            <a:ext cx="244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Plantagenet Cherokee" panose="02020602070100000000" pitchFamily="18" charset="0"/>
              </a:rPr>
              <a:t>Color factor</a:t>
            </a:r>
            <a:r>
              <a:rPr lang="ja-JP" altLang="en-US" sz="2000" b="1" dirty="0" smtClean="0">
                <a:latin typeface="Plantagenet Cherokee" panose="02020602070100000000" pitchFamily="18" charset="0"/>
              </a:rPr>
              <a:t> を持つ偶三角形分割</a:t>
            </a:r>
            <a:endParaRPr kumimoji="1" lang="ja-JP" altLang="en-US" sz="2000" b="1" dirty="0">
              <a:latin typeface="Plantagenet Cherokee" panose="02020602070100000000" pitchFamily="18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766933" y="5846960"/>
            <a:ext cx="21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Plantagenet Cherokee" panose="02020602070100000000" pitchFamily="18" charset="0"/>
              </a:rPr>
              <a:t>良い非可縮閉曲線</a:t>
            </a:r>
            <a:endParaRPr kumimoji="1" lang="ja-JP" altLang="en-US" dirty="0">
              <a:latin typeface="Plantagenet Cherokee" panose="02020602070100000000" pitchFamily="18" charset="0"/>
            </a:endParaRPr>
          </a:p>
        </p:txBody>
      </p:sp>
      <p:sp>
        <p:nvSpPr>
          <p:cNvPr id="64" name="フッター プレースホルダ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9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二等辺三角形 82"/>
          <p:cNvSpPr/>
          <p:nvPr/>
        </p:nvSpPr>
        <p:spPr>
          <a:xfrm flipV="1">
            <a:off x="5212568" y="3356992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二等辺三角形 86"/>
          <p:cNvSpPr/>
          <p:nvPr/>
        </p:nvSpPr>
        <p:spPr>
          <a:xfrm rot="10800000" flipV="1">
            <a:off x="2713045" y="3455504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二等辺三角形 87"/>
          <p:cNvSpPr/>
          <p:nvPr/>
        </p:nvSpPr>
        <p:spPr>
          <a:xfrm rot="10800000" flipV="1">
            <a:off x="3923928" y="3468756"/>
            <a:ext cx="1080120" cy="936104"/>
          </a:xfrm>
          <a:prstGeom prst="triangle">
            <a:avLst>
              <a:gd name="adj" fmla="val 10000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/>
          <p:cNvSpPr/>
          <p:nvPr/>
        </p:nvSpPr>
        <p:spPr>
          <a:xfrm flipV="1">
            <a:off x="2627784" y="3356992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二等辺三角形 85"/>
          <p:cNvSpPr/>
          <p:nvPr/>
        </p:nvSpPr>
        <p:spPr>
          <a:xfrm rot="10800000" flipV="1">
            <a:off x="5318585" y="3455504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5031482" y="3645024"/>
            <a:ext cx="1412726" cy="317177"/>
          </a:xfrm>
          <a:prstGeom prst="rightArrow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右矢印 81"/>
          <p:cNvSpPr/>
          <p:nvPr/>
        </p:nvSpPr>
        <p:spPr>
          <a:xfrm>
            <a:off x="2569493" y="3777813"/>
            <a:ext cx="1930499" cy="309925"/>
          </a:xfrm>
          <a:prstGeom prst="rightArrow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Plantagenet Cherokee" pitchFamily="18" charset="0"/>
              </a:rPr>
              <a:t>Monodromy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75" name="日付プレースホルダ 1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176" name="スライド番号プレースホルダ 1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9D29-0659-454D-A8BA-4AB33BB9FE1E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170" name="二等辺三角形 169"/>
          <p:cNvSpPr/>
          <p:nvPr/>
        </p:nvSpPr>
        <p:spPr>
          <a:xfrm flipV="1">
            <a:off x="3995936" y="3356992"/>
            <a:ext cx="1080120" cy="936104"/>
          </a:xfrm>
          <a:prstGeom prst="triangle">
            <a:avLst>
              <a:gd name="adj" fmla="val 100000"/>
            </a:avLst>
          </a:prstGeom>
          <a:solidFill>
            <a:schemeClr val="accent1">
              <a:tint val="10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483768" y="1988840"/>
            <a:ext cx="4032448" cy="3600400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707904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411760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411760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04048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11760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07904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411760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07904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4"/>
            <a:endCxn id="10" idx="0"/>
          </p:cNvCxnSpPr>
          <p:nvPr/>
        </p:nvCxnSpPr>
        <p:spPr>
          <a:xfrm>
            <a:off x="2555776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6"/>
            <a:endCxn id="11" idx="2"/>
          </p:cNvCxnSpPr>
          <p:nvPr/>
        </p:nvCxnSpPr>
        <p:spPr>
          <a:xfrm>
            <a:off x="2699792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3" idx="2"/>
            <a:endCxn id="12" idx="6"/>
          </p:cNvCxnSpPr>
          <p:nvPr/>
        </p:nvCxnSpPr>
        <p:spPr>
          <a:xfrm flipH="1">
            <a:off x="2699792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2" idx="5"/>
            <a:endCxn id="11" idx="1"/>
          </p:cNvCxnSpPr>
          <p:nvPr/>
        </p:nvCxnSpPr>
        <p:spPr>
          <a:xfrm>
            <a:off x="2657611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7" idx="4"/>
            <a:endCxn id="6" idx="0"/>
          </p:cNvCxnSpPr>
          <p:nvPr/>
        </p:nvCxnSpPr>
        <p:spPr>
          <a:xfrm>
            <a:off x="2555776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3"/>
            <a:endCxn id="7" idx="7"/>
          </p:cNvCxnSpPr>
          <p:nvPr/>
        </p:nvCxnSpPr>
        <p:spPr>
          <a:xfrm flipH="1">
            <a:off x="2657611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4"/>
            <a:endCxn id="7" idx="0"/>
          </p:cNvCxnSpPr>
          <p:nvPr/>
        </p:nvCxnSpPr>
        <p:spPr>
          <a:xfrm>
            <a:off x="2555776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7" idx="6"/>
            <a:endCxn id="5" idx="2"/>
          </p:cNvCxnSpPr>
          <p:nvPr/>
        </p:nvCxnSpPr>
        <p:spPr>
          <a:xfrm>
            <a:off x="2699792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3" idx="4"/>
            <a:endCxn id="11" idx="0"/>
          </p:cNvCxnSpPr>
          <p:nvPr/>
        </p:nvCxnSpPr>
        <p:spPr>
          <a:xfrm>
            <a:off x="3851920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6300192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6300192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6300192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04048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6300192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3995936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9" idx="6"/>
            <a:endCxn id="59" idx="2"/>
          </p:cNvCxnSpPr>
          <p:nvPr/>
        </p:nvCxnSpPr>
        <p:spPr>
          <a:xfrm>
            <a:off x="5292080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6"/>
            <a:endCxn id="9" idx="2"/>
          </p:cNvCxnSpPr>
          <p:nvPr/>
        </p:nvCxnSpPr>
        <p:spPr>
          <a:xfrm>
            <a:off x="3995936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4" idx="6"/>
            <a:endCxn id="57" idx="2"/>
          </p:cNvCxnSpPr>
          <p:nvPr/>
        </p:nvCxnSpPr>
        <p:spPr>
          <a:xfrm>
            <a:off x="5292080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5" idx="6"/>
            <a:endCxn id="4" idx="2"/>
          </p:cNvCxnSpPr>
          <p:nvPr/>
        </p:nvCxnSpPr>
        <p:spPr>
          <a:xfrm>
            <a:off x="3995936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" idx="6"/>
            <a:endCxn id="61" idx="2"/>
          </p:cNvCxnSpPr>
          <p:nvPr/>
        </p:nvCxnSpPr>
        <p:spPr>
          <a:xfrm>
            <a:off x="2699792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61" idx="6"/>
            <a:endCxn id="60" idx="2"/>
          </p:cNvCxnSpPr>
          <p:nvPr/>
        </p:nvCxnSpPr>
        <p:spPr>
          <a:xfrm>
            <a:off x="3995936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0" idx="6"/>
            <a:endCxn id="62" idx="2"/>
          </p:cNvCxnSpPr>
          <p:nvPr/>
        </p:nvCxnSpPr>
        <p:spPr>
          <a:xfrm>
            <a:off x="5292080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292080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8" idx="3"/>
            <a:endCxn id="11" idx="7"/>
          </p:cNvCxnSpPr>
          <p:nvPr/>
        </p:nvCxnSpPr>
        <p:spPr>
          <a:xfrm flipH="1">
            <a:off x="3953755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5" idx="4"/>
            <a:endCxn id="61" idx="0"/>
          </p:cNvCxnSpPr>
          <p:nvPr/>
        </p:nvCxnSpPr>
        <p:spPr>
          <a:xfrm>
            <a:off x="3851920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1" idx="4"/>
            <a:endCxn id="5" idx="0"/>
          </p:cNvCxnSpPr>
          <p:nvPr/>
        </p:nvCxnSpPr>
        <p:spPr>
          <a:xfrm>
            <a:off x="3851920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8" idx="4"/>
            <a:endCxn id="9" idx="0"/>
          </p:cNvCxnSpPr>
          <p:nvPr/>
        </p:nvCxnSpPr>
        <p:spPr>
          <a:xfrm>
            <a:off x="5148064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9" idx="4"/>
            <a:endCxn id="4" idx="0"/>
          </p:cNvCxnSpPr>
          <p:nvPr/>
        </p:nvCxnSpPr>
        <p:spPr>
          <a:xfrm>
            <a:off x="5148064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4" idx="4"/>
            <a:endCxn id="60" idx="0"/>
          </p:cNvCxnSpPr>
          <p:nvPr/>
        </p:nvCxnSpPr>
        <p:spPr>
          <a:xfrm>
            <a:off x="5148064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57" idx="4"/>
            <a:endCxn id="62" idx="0"/>
          </p:cNvCxnSpPr>
          <p:nvPr/>
        </p:nvCxnSpPr>
        <p:spPr>
          <a:xfrm>
            <a:off x="6444208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59" idx="4"/>
            <a:endCxn id="57" idx="0"/>
          </p:cNvCxnSpPr>
          <p:nvPr/>
        </p:nvCxnSpPr>
        <p:spPr>
          <a:xfrm>
            <a:off x="6444208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58" idx="4"/>
            <a:endCxn id="59" idx="0"/>
          </p:cNvCxnSpPr>
          <p:nvPr/>
        </p:nvCxnSpPr>
        <p:spPr>
          <a:xfrm>
            <a:off x="6444208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4" idx="1"/>
            <a:endCxn id="11" idx="5"/>
          </p:cNvCxnSpPr>
          <p:nvPr/>
        </p:nvCxnSpPr>
        <p:spPr>
          <a:xfrm flipH="1" flipV="1">
            <a:off x="3953755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59" idx="3"/>
            <a:endCxn id="4" idx="7"/>
          </p:cNvCxnSpPr>
          <p:nvPr/>
        </p:nvCxnSpPr>
        <p:spPr>
          <a:xfrm flipH="1">
            <a:off x="5249899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7" idx="5"/>
            <a:endCxn id="61" idx="1"/>
          </p:cNvCxnSpPr>
          <p:nvPr/>
        </p:nvCxnSpPr>
        <p:spPr>
          <a:xfrm>
            <a:off x="2657611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4" idx="3"/>
            <a:endCxn id="61" idx="7"/>
          </p:cNvCxnSpPr>
          <p:nvPr/>
        </p:nvCxnSpPr>
        <p:spPr>
          <a:xfrm flipH="1">
            <a:off x="3953755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4" idx="5"/>
            <a:endCxn id="62" idx="1"/>
          </p:cNvCxnSpPr>
          <p:nvPr/>
        </p:nvCxnSpPr>
        <p:spPr>
          <a:xfrm>
            <a:off x="5249899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8" idx="5"/>
            <a:endCxn id="59" idx="1"/>
          </p:cNvCxnSpPr>
          <p:nvPr/>
        </p:nvCxnSpPr>
        <p:spPr>
          <a:xfrm>
            <a:off x="5249899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2267744" y="2636912"/>
            <a:ext cx="0" cy="2448272"/>
          </a:xfrm>
          <a:prstGeom prst="line">
            <a:avLst/>
          </a:prstGeom>
          <a:ln w="63500"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6732240" y="2564904"/>
            <a:ext cx="0" cy="2448272"/>
          </a:xfrm>
          <a:prstGeom prst="line">
            <a:avLst/>
          </a:prstGeom>
          <a:ln w="635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flipH="1">
            <a:off x="3275856" y="1844824"/>
            <a:ext cx="2448272" cy="0"/>
          </a:xfrm>
          <a:prstGeom prst="line">
            <a:avLst/>
          </a:prstGeom>
          <a:ln w="635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>
            <a:off x="3347864" y="5805264"/>
            <a:ext cx="2448272" cy="0"/>
          </a:xfrm>
          <a:prstGeom prst="line">
            <a:avLst/>
          </a:prstGeom>
          <a:ln w="635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852936"/>
            <a:ext cx="171450" cy="266700"/>
          </a:xfrm>
          <a:prstGeom prst="rect">
            <a:avLst/>
          </a:prstGeom>
          <a:noFill/>
        </p:spPr>
      </p:pic>
      <p:pic>
        <p:nvPicPr>
          <p:cNvPr id="159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80928"/>
            <a:ext cx="171450" cy="266700"/>
          </a:xfrm>
          <a:prstGeom prst="rect">
            <a:avLst/>
          </a:prstGeom>
          <a:noFill/>
        </p:spPr>
      </p:pic>
      <p:pic>
        <p:nvPicPr>
          <p:cNvPr id="161" name="Picture 2" descr="\textcolor[rgb]{1,0,0}{1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05064"/>
            <a:ext cx="142875" cy="266700"/>
          </a:xfrm>
          <a:prstGeom prst="rect">
            <a:avLst/>
          </a:prstGeom>
          <a:noFill/>
        </p:spPr>
      </p:pic>
      <p:pic>
        <p:nvPicPr>
          <p:cNvPr id="162" name="Picture 2" descr="\textcolor[rgb]{1,0,0}{1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852936"/>
            <a:ext cx="142875" cy="266700"/>
          </a:xfrm>
          <a:prstGeom prst="rect">
            <a:avLst/>
          </a:prstGeom>
          <a:noFill/>
        </p:spPr>
      </p:pic>
      <p:pic>
        <p:nvPicPr>
          <p:cNvPr id="165" name="Picture 8" descr="\textcolor[rgb]{0.2,0.2,1}{2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780928"/>
            <a:ext cx="161925" cy="266700"/>
          </a:xfrm>
          <a:prstGeom prst="rect">
            <a:avLst/>
          </a:prstGeom>
          <a:noFill/>
        </p:spPr>
      </p:pic>
      <p:pic>
        <p:nvPicPr>
          <p:cNvPr id="166" name="Picture 2" descr="\textcolor[rgb]{1,0,0}{1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77072"/>
            <a:ext cx="142875" cy="266700"/>
          </a:xfrm>
          <a:prstGeom prst="rect">
            <a:avLst/>
          </a:prstGeom>
          <a:noFill/>
        </p:spPr>
      </p:pic>
      <p:pic>
        <p:nvPicPr>
          <p:cNvPr id="1038" name="Picture 14" descr="$\begin{pmatrix}&#10;1 &amp; 2 &amp; 3 \\&#10;1 &amp; 3 &amp; 2 \\&#10;\end{pmatrix}&#10;= r_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5949280"/>
            <a:ext cx="2160240" cy="755329"/>
          </a:xfrm>
          <a:prstGeom prst="rect">
            <a:avLst/>
          </a:prstGeom>
          <a:noFill/>
        </p:spPr>
      </p:pic>
      <p:pic>
        <p:nvPicPr>
          <p:cNvPr id="178" name="Picture 10" descr="$G$ on $\mathbb{N}_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1600" y="1340768"/>
            <a:ext cx="1400175" cy="333376"/>
          </a:xfrm>
          <a:prstGeom prst="rect">
            <a:avLst/>
          </a:prstGeom>
          <a:noFill/>
        </p:spPr>
      </p:pic>
      <p:pic>
        <p:nvPicPr>
          <p:cNvPr id="164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933056"/>
            <a:ext cx="171450" cy="266700"/>
          </a:xfrm>
          <a:prstGeom prst="rect">
            <a:avLst/>
          </a:prstGeom>
          <a:noFill/>
        </p:spPr>
      </p:pic>
      <p:sp>
        <p:nvSpPr>
          <p:cNvPr id="89" name="二等辺三角形 88"/>
          <p:cNvSpPr/>
          <p:nvPr/>
        </p:nvSpPr>
        <p:spPr>
          <a:xfrm flipV="1">
            <a:off x="3995936" y="3389244"/>
            <a:ext cx="1080120" cy="936104"/>
          </a:xfrm>
          <a:prstGeom prst="triangle">
            <a:avLst>
              <a:gd name="adj" fmla="val 10000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\textcolor[rgb]{1,0,0}{1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3181" y="2852936"/>
            <a:ext cx="142875" cy="266700"/>
          </a:xfrm>
          <a:prstGeom prst="rect">
            <a:avLst/>
          </a:prstGeom>
          <a:noFill/>
        </p:spPr>
      </p:pic>
      <p:pic>
        <p:nvPicPr>
          <p:cNvPr id="1032" name="Picture 8" descr="\textcolor[rgb]{0.2,0.2,1}{2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131" y="3954388"/>
            <a:ext cx="161925" cy="266700"/>
          </a:xfrm>
          <a:prstGeom prst="rect">
            <a:avLst/>
          </a:prstGeom>
          <a:noFill/>
        </p:spPr>
      </p:pic>
      <p:pic>
        <p:nvPicPr>
          <p:cNvPr id="167" name="Picture 6" descr="\textcolor[rgb]{0,0.4,0}{3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171450" cy="266700"/>
          </a:xfrm>
          <a:prstGeom prst="rect">
            <a:avLst/>
          </a:prstGeom>
          <a:noFill/>
        </p:spPr>
      </p:pic>
      <p:pic>
        <p:nvPicPr>
          <p:cNvPr id="168" name="Picture 2" descr="\textcolor[rgb]{1,0,0}{1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802260"/>
            <a:ext cx="142875" cy="266700"/>
          </a:xfrm>
          <a:prstGeom prst="rect">
            <a:avLst/>
          </a:prstGeom>
          <a:noFill/>
        </p:spPr>
      </p:pic>
      <p:pic>
        <p:nvPicPr>
          <p:cNvPr id="1034" name="Picture 10" descr="$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016" y="3501008"/>
            <a:ext cx="200025" cy="352426"/>
          </a:xfrm>
          <a:prstGeom prst="rect">
            <a:avLst/>
          </a:prstGeom>
          <a:noFill/>
        </p:spPr>
      </p:pic>
      <p:sp>
        <p:nvSpPr>
          <p:cNvPr id="4" name="円/楕円 3"/>
          <p:cNvSpPr/>
          <p:nvPr/>
        </p:nvSpPr>
        <p:spPr>
          <a:xfrm>
            <a:off x="5004048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004048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ッター プレースホルダ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  <p:bldP spid="88" grpId="0" animBg="1"/>
      <p:bldP spid="84" grpId="0" animBg="1"/>
      <p:bldP spid="86" grpId="0" animBg="1"/>
      <p:bldP spid="14" grpId="0" animBg="1"/>
      <p:bldP spid="82" grpId="0" animBg="1"/>
      <p:bldP spid="170" grpId="0" animBg="1"/>
      <p:bldP spid="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二等辺三角形 102"/>
          <p:cNvSpPr/>
          <p:nvPr/>
        </p:nvSpPr>
        <p:spPr>
          <a:xfrm rot="10800000" flipV="1">
            <a:off x="3995936" y="2276872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二等辺三角形 101"/>
          <p:cNvSpPr/>
          <p:nvPr/>
        </p:nvSpPr>
        <p:spPr>
          <a:xfrm flipV="1">
            <a:off x="3937180" y="2132856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二等辺三角形 99"/>
          <p:cNvSpPr/>
          <p:nvPr/>
        </p:nvSpPr>
        <p:spPr>
          <a:xfrm rot="10800000" flipV="1">
            <a:off x="3995936" y="4581127"/>
            <a:ext cx="1080120" cy="936104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二等辺三角形 98"/>
          <p:cNvSpPr/>
          <p:nvPr/>
        </p:nvSpPr>
        <p:spPr>
          <a:xfrm flipV="1">
            <a:off x="3923928" y="4495868"/>
            <a:ext cx="1080120" cy="877348"/>
          </a:xfrm>
          <a:prstGeom prst="triangle">
            <a:avLst>
              <a:gd name="adj" fmla="val 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二等辺三角形 107"/>
          <p:cNvSpPr/>
          <p:nvPr/>
        </p:nvSpPr>
        <p:spPr>
          <a:xfrm rot="10800000" flipV="1">
            <a:off x="3937180" y="3474504"/>
            <a:ext cx="1080120" cy="936104"/>
          </a:xfrm>
          <a:prstGeom prst="triangle">
            <a:avLst>
              <a:gd name="adj" fmla="val 10000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右矢印 92"/>
          <p:cNvSpPr/>
          <p:nvPr/>
        </p:nvSpPr>
        <p:spPr>
          <a:xfrm rot="5400000">
            <a:off x="3671043" y="4544269"/>
            <a:ext cx="1628752" cy="317178"/>
          </a:xfrm>
          <a:prstGeom prst="rightArrow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矢印 96"/>
          <p:cNvSpPr/>
          <p:nvPr/>
        </p:nvSpPr>
        <p:spPr>
          <a:xfrm rot="5400000">
            <a:off x="3877543" y="2510135"/>
            <a:ext cx="1224136" cy="325562"/>
          </a:xfrm>
          <a:prstGeom prst="rightArrow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Plantagenet Cherokee" pitchFamily="18" charset="0"/>
              </a:rPr>
              <a:t>Monodromy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4" name="日付プレースホルダ 9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96" name="スライド番号プレースホルダ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9D29-0659-454D-A8BA-4AB33BB9FE1E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91" name="二等辺三角形 90"/>
          <p:cNvSpPr/>
          <p:nvPr/>
        </p:nvSpPr>
        <p:spPr>
          <a:xfrm flipV="1">
            <a:off x="3995936" y="3356992"/>
            <a:ext cx="1080120" cy="936104"/>
          </a:xfrm>
          <a:prstGeom prst="triangle">
            <a:avLst>
              <a:gd name="adj" fmla="val 100000"/>
            </a:avLst>
          </a:prstGeom>
          <a:solidFill>
            <a:schemeClr val="accent1">
              <a:tint val="10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483768" y="1988840"/>
            <a:ext cx="4032448" cy="3600400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707904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411760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411760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04048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11760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07904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411760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07904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4"/>
            <a:endCxn id="10" idx="0"/>
          </p:cNvCxnSpPr>
          <p:nvPr/>
        </p:nvCxnSpPr>
        <p:spPr>
          <a:xfrm>
            <a:off x="2555776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6"/>
            <a:endCxn id="11" idx="2"/>
          </p:cNvCxnSpPr>
          <p:nvPr/>
        </p:nvCxnSpPr>
        <p:spPr>
          <a:xfrm>
            <a:off x="2699792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3" idx="2"/>
            <a:endCxn id="12" idx="6"/>
          </p:cNvCxnSpPr>
          <p:nvPr/>
        </p:nvCxnSpPr>
        <p:spPr>
          <a:xfrm flipH="1">
            <a:off x="2699792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2" idx="5"/>
            <a:endCxn id="11" idx="1"/>
          </p:cNvCxnSpPr>
          <p:nvPr/>
        </p:nvCxnSpPr>
        <p:spPr>
          <a:xfrm>
            <a:off x="2657611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7" idx="4"/>
            <a:endCxn id="6" idx="0"/>
          </p:cNvCxnSpPr>
          <p:nvPr/>
        </p:nvCxnSpPr>
        <p:spPr>
          <a:xfrm>
            <a:off x="2555776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3"/>
            <a:endCxn id="7" idx="7"/>
          </p:cNvCxnSpPr>
          <p:nvPr/>
        </p:nvCxnSpPr>
        <p:spPr>
          <a:xfrm flipH="1">
            <a:off x="2657611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4"/>
            <a:endCxn id="7" idx="0"/>
          </p:cNvCxnSpPr>
          <p:nvPr/>
        </p:nvCxnSpPr>
        <p:spPr>
          <a:xfrm>
            <a:off x="2555776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7" idx="6"/>
            <a:endCxn id="5" idx="2"/>
          </p:cNvCxnSpPr>
          <p:nvPr/>
        </p:nvCxnSpPr>
        <p:spPr>
          <a:xfrm>
            <a:off x="2699792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3" idx="4"/>
            <a:endCxn id="11" idx="0"/>
          </p:cNvCxnSpPr>
          <p:nvPr/>
        </p:nvCxnSpPr>
        <p:spPr>
          <a:xfrm>
            <a:off x="3851920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6300192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6300192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6300192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04048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6300192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3995936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9" idx="6"/>
            <a:endCxn id="59" idx="2"/>
          </p:cNvCxnSpPr>
          <p:nvPr/>
        </p:nvCxnSpPr>
        <p:spPr>
          <a:xfrm>
            <a:off x="5292080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6"/>
            <a:endCxn id="9" idx="2"/>
          </p:cNvCxnSpPr>
          <p:nvPr/>
        </p:nvCxnSpPr>
        <p:spPr>
          <a:xfrm>
            <a:off x="3995936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4" idx="6"/>
            <a:endCxn id="57" idx="2"/>
          </p:cNvCxnSpPr>
          <p:nvPr/>
        </p:nvCxnSpPr>
        <p:spPr>
          <a:xfrm>
            <a:off x="5292080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5" idx="6"/>
            <a:endCxn id="4" idx="2"/>
          </p:cNvCxnSpPr>
          <p:nvPr/>
        </p:nvCxnSpPr>
        <p:spPr>
          <a:xfrm>
            <a:off x="3995936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" idx="6"/>
            <a:endCxn id="61" idx="2"/>
          </p:cNvCxnSpPr>
          <p:nvPr/>
        </p:nvCxnSpPr>
        <p:spPr>
          <a:xfrm>
            <a:off x="2699792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61" idx="6"/>
            <a:endCxn id="60" idx="2"/>
          </p:cNvCxnSpPr>
          <p:nvPr/>
        </p:nvCxnSpPr>
        <p:spPr>
          <a:xfrm>
            <a:off x="3995936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0" idx="6"/>
            <a:endCxn id="62" idx="2"/>
          </p:cNvCxnSpPr>
          <p:nvPr/>
        </p:nvCxnSpPr>
        <p:spPr>
          <a:xfrm>
            <a:off x="5292080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292080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8" idx="3"/>
            <a:endCxn id="11" idx="7"/>
          </p:cNvCxnSpPr>
          <p:nvPr/>
        </p:nvCxnSpPr>
        <p:spPr>
          <a:xfrm flipH="1">
            <a:off x="3953755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5" idx="4"/>
            <a:endCxn id="61" idx="0"/>
          </p:cNvCxnSpPr>
          <p:nvPr/>
        </p:nvCxnSpPr>
        <p:spPr>
          <a:xfrm>
            <a:off x="3851920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1" idx="4"/>
            <a:endCxn id="5" idx="0"/>
          </p:cNvCxnSpPr>
          <p:nvPr/>
        </p:nvCxnSpPr>
        <p:spPr>
          <a:xfrm>
            <a:off x="3851920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8" idx="4"/>
            <a:endCxn id="9" idx="0"/>
          </p:cNvCxnSpPr>
          <p:nvPr/>
        </p:nvCxnSpPr>
        <p:spPr>
          <a:xfrm>
            <a:off x="5148064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9" idx="4"/>
            <a:endCxn id="4" idx="0"/>
          </p:cNvCxnSpPr>
          <p:nvPr/>
        </p:nvCxnSpPr>
        <p:spPr>
          <a:xfrm>
            <a:off x="5148064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4" idx="4"/>
            <a:endCxn id="60" idx="0"/>
          </p:cNvCxnSpPr>
          <p:nvPr/>
        </p:nvCxnSpPr>
        <p:spPr>
          <a:xfrm>
            <a:off x="5148064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57" idx="4"/>
            <a:endCxn id="62" idx="0"/>
          </p:cNvCxnSpPr>
          <p:nvPr/>
        </p:nvCxnSpPr>
        <p:spPr>
          <a:xfrm>
            <a:off x="6444208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59" idx="4"/>
            <a:endCxn id="57" idx="0"/>
          </p:cNvCxnSpPr>
          <p:nvPr/>
        </p:nvCxnSpPr>
        <p:spPr>
          <a:xfrm>
            <a:off x="6444208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58" idx="4"/>
            <a:endCxn id="59" idx="0"/>
          </p:cNvCxnSpPr>
          <p:nvPr/>
        </p:nvCxnSpPr>
        <p:spPr>
          <a:xfrm>
            <a:off x="6444208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4" idx="1"/>
            <a:endCxn id="11" idx="5"/>
          </p:cNvCxnSpPr>
          <p:nvPr/>
        </p:nvCxnSpPr>
        <p:spPr>
          <a:xfrm flipH="1" flipV="1">
            <a:off x="3953755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59" idx="3"/>
            <a:endCxn id="4" idx="7"/>
          </p:cNvCxnSpPr>
          <p:nvPr/>
        </p:nvCxnSpPr>
        <p:spPr>
          <a:xfrm flipH="1">
            <a:off x="5249899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7" idx="5"/>
            <a:endCxn id="61" idx="1"/>
          </p:cNvCxnSpPr>
          <p:nvPr/>
        </p:nvCxnSpPr>
        <p:spPr>
          <a:xfrm>
            <a:off x="2657611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4" idx="3"/>
            <a:endCxn id="61" idx="7"/>
          </p:cNvCxnSpPr>
          <p:nvPr/>
        </p:nvCxnSpPr>
        <p:spPr>
          <a:xfrm flipH="1">
            <a:off x="3953755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4" idx="5"/>
            <a:endCxn id="62" idx="1"/>
          </p:cNvCxnSpPr>
          <p:nvPr/>
        </p:nvCxnSpPr>
        <p:spPr>
          <a:xfrm>
            <a:off x="5249899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8" idx="5"/>
            <a:endCxn id="59" idx="1"/>
          </p:cNvCxnSpPr>
          <p:nvPr/>
        </p:nvCxnSpPr>
        <p:spPr>
          <a:xfrm>
            <a:off x="5249899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2267744" y="2636912"/>
            <a:ext cx="0" cy="2448272"/>
          </a:xfrm>
          <a:prstGeom prst="line">
            <a:avLst/>
          </a:prstGeom>
          <a:ln w="63500"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6732240" y="2564904"/>
            <a:ext cx="0" cy="2448272"/>
          </a:xfrm>
          <a:prstGeom prst="line">
            <a:avLst/>
          </a:prstGeom>
          <a:ln w="635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flipH="1">
            <a:off x="3275856" y="1844824"/>
            <a:ext cx="2448272" cy="0"/>
          </a:xfrm>
          <a:prstGeom prst="line">
            <a:avLst/>
          </a:prstGeom>
          <a:ln w="635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>
            <a:off x="3347864" y="5805264"/>
            <a:ext cx="2448272" cy="0"/>
          </a:xfrm>
          <a:prstGeom prst="line">
            <a:avLst/>
          </a:prstGeom>
          <a:ln w="635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181" y="2852936"/>
            <a:ext cx="142875" cy="266700"/>
          </a:xfrm>
          <a:prstGeom prst="rect">
            <a:avLst/>
          </a:prstGeom>
          <a:noFill/>
        </p:spPr>
      </p:pic>
      <p:pic>
        <p:nvPicPr>
          <p:cNvPr id="1030" name="Picture 6" descr="\textcolor[rgb]{0,0.4,0}{3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852936"/>
            <a:ext cx="171450" cy="266700"/>
          </a:xfrm>
          <a:prstGeom prst="rect">
            <a:avLst/>
          </a:prstGeom>
          <a:noFill/>
        </p:spPr>
      </p:pic>
      <p:pic>
        <p:nvPicPr>
          <p:cNvPr id="16386" name="Picture 2" descr="$r_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6093296"/>
            <a:ext cx="304800" cy="228600"/>
          </a:xfrm>
          <a:prstGeom prst="rect">
            <a:avLst/>
          </a:prstGeom>
          <a:noFill/>
        </p:spPr>
      </p:pic>
      <p:pic>
        <p:nvPicPr>
          <p:cNvPr id="81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77072"/>
            <a:ext cx="142875" cy="266700"/>
          </a:xfrm>
          <a:prstGeom prst="rect">
            <a:avLst/>
          </a:prstGeom>
          <a:noFill/>
        </p:spPr>
      </p:pic>
      <p:pic>
        <p:nvPicPr>
          <p:cNvPr id="82" name="Picture 6" descr="\textcolor[rgb]{0,0.4,0}{3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941168"/>
            <a:ext cx="171450" cy="266700"/>
          </a:xfrm>
          <a:prstGeom prst="rect">
            <a:avLst/>
          </a:prstGeom>
          <a:noFill/>
        </p:spPr>
      </p:pic>
      <p:pic>
        <p:nvPicPr>
          <p:cNvPr id="83" name="Picture 6" descr="\textcolor[rgb]{0,0.4,0}{3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276872"/>
            <a:ext cx="171450" cy="266700"/>
          </a:xfrm>
          <a:prstGeom prst="rect">
            <a:avLst/>
          </a:prstGeom>
          <a:noFill/>
        </p:spPr>
      </p:pic>
      <p:pic>
        <p:nvPicPr>
          <p:cNvPr id="84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142875" cy="266700"/>
          </a:xfrm>
          <a:prstGeom prst="rect">
            <a:avLst/>
          </a:prstGeom>
          <a:noFill/>
        </p:spPr>
      </p:pic>
      <p:pic>
        <p:nvPicPr>
          <p:cNvPr id="86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157192"/>
            <a:ext cx="142875" cy="266700"/>
          </a:xfrm>
          <a:prstGeom prst="rect">
            <a:avLst/>
          </a:prstGeom>
          <a:noFill/>
        </p:spPr>
      </p:pic>
      <p:pic>
        <p:nvPicPr>
          <p:cNvPr id="87" name="Picture 8" descr="\textcolor[rgb]{0.2,0.2,1}{2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780928"/>
            <a:ext cx="161925" cy="266700"/>
          </a:xfrm>
          <a:prstGeom prst="rect">
            <a:avLst/>
          </a:prstGeom>
          <a:noFill/>
        </p:spPr>
      </p:pic>
      <p:pic>
        <p:nvPicPr>
          <p:cNvPr id="88" name="Picture 6" descr="\textcolor[rgb]{0,0.4,0}{3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780928"/>
            <a:ext cx="171450" cy="266700"/>
          </a:xfrm>
          <a:prstGeom prst="rect">
            <a:avLst/>
          </a:prstGeom>
          <a:noFill/>
        </p:spPr>
      </p:pic>
      <p:pic>
        <p:nvPicPr>
          <p:cNvPr id="16390" name="Picture 6" descr="$\begin{pmatrix}&#10;1 &amp; 2 &amp; 3 \\&#10;3 &amp; 1 &amp; 2 \\&#10;\end{pmatrix}&#10;= \rho^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6256" y="3501257"/>
            <a:ext cx="2080311" cy="719831"/>
          </a:xfrm>
          <a:prstGeom prst="rect">
            <a:avLst/>
          </a:prstGeom>
          <a:noFill/>
        </p:spPr>
      </p:pic>
      <p:pic>
        <p:nvPicPr>
          <p:cNvPr id="16392" name="Picture 8" descr="$\sigma_{G,f^c}=(r_1, \rho^2)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5877272"/>
            <a:ext cx="2609850" cy="457200"/>
          </a:xfrm>
          <a:prstGeom prst="rect">
            <a:avLst/>
          </a:prstGeom>
          <a:noFill/>
        </p:spPr>
      </p:pic>
      <p:pic>
        <p:nvPicPr>
          <p:cNvPr id="16394" name="Picture 10" descr="$G$ on $\mathbb{N}_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1340768"/>
            <a:ext cx="1400175" cy="333376"/>
          </a:xfrm>
          <a:prstGeom prst="rect">
            <a:avLst/>
          </a:prstGeom>
          <a:noFill/>
        </p:spPr>
      </p:pic>
      <p:sp>
        <p:nvSpPr>
          <p:cNvPr id="98" name="二等辺三角形 97"/>
          <p:cNvSpPr/>
          <p:nvPr/>
        </p:nvSpPr>
        <p:spPr>
          <a:xfrm flipV="1">
            <a:off x="3995936" y="3389244"/>
            <a:ext cx="1080120" cy="936104"/>
          </a:xfrm>
          <a:prstGeom prst="triangle">
            <a:avLst>
              <a:gd name="adj" fmla="val 100000"/>
            </a:avLst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" name="Picture 10" descr="$f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016" y="3501008"/>
            <a:ext cx="200025" cy="352426"/>
          </a:xfrm>
          <a:prstGeom prst="rect">
            <a:avLst/>
          </a:prstGeom>
          <a:noFill/>
        </p:spPr>
      </p:pic>
      <p:pic>
        <p:nvPicPr>
          <p:cNvPr id="1032" name="Picture 8" descr="\textcolor[rgb]{0.2,0.2,1}{2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4131" y="3954388"/>
            <a:ext cx="161925" cy="266700"/>
          </a:xfrm>
          <a:prstGeom prst="rect">
            <a:avLst/>
          </a:prstGeom>
          <a:noFill/>
        </p:spPr>
      </p:pic>
      <p:pic>
        <p:nvPicPr>
          <p:cNvPr id="89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142875" cy="266700"/>
          </a:xfrm>
          <a:prstGeom prst="rect">
            <a:avLst/>
          </a:prstGeom>
          <a:noFill/>
        </p:spPr>
      </p:pic>
      <p:sp>
        <p:nvSpPr>
          <p:cNvPr id="4" name="円/楕円 3"/>
          <p:cNvSpPr/>
          <p:nvPr/>
        </p:nvSpPr>
        <p:spPr>
          <a:xfrm>
            <a:off x="5004048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004048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ッター プレースホルダ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0" grpId="0" animBg="1"/>
      <p:bldP spid="99" grpId="0" animBg="1"/>
      <p:bldP spid="108" grpId="0" animBg="1"/>
      <p:bldP spid="93" grpId="0" animBg="1"/>
      <p:bldP spid="97" grpId="0" animBg="1"/>
      <p:bldP spid="9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Plantagenet Cherokee" pitchFamily="18" charset="0"/>
              </a:rPr>
              <a:t>Equivalent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二つの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  <a:latin typeface="Plantagenet Cherokee" pitchFamily="18" charset="0"/>
              </a:rPr>
              <a:t>homomorphisms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 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に対し</a:t>
            </a: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，　　　 　　　を満たすような　　 　　　が</a:t>
            </a:r>
            <a:endParaRPr kumimoji="1"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   </a:t>
            </a: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存在するとき，</a:t>
            </a:r>
            <a:r>
              <a:rPr lang="en-US" altLang="ja-JP" dirty="0" smtClean="0">
                <a:solidFill>
                  <a:srgbClr val="FF0000"/>
                </a:solidFill>
                <a:latin typeface="Plantagenet Cherokee" pitchFamily="18" charset="0"/>
              </a:rPr>
              <a:t>equivalent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という．</a:t>
            </a:r>
            <a:endParaRPr kumimoji="1" lang="ja-JP" altLang="en-US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9D29-0659-454D-A8BA-4AB33BB9FE1E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pic>
        <p:nvPicPr>
          <p:cNvPr id="17414" name="Picture 6" descr="$\sigma s = s \sigma'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104" y="2322586"/>
            <a:ext cx="1447800" cy="314326"/>
          </a:xfrm>
          <a:prstGeom prst="rect">
            <a:avLst/>
          </a:prstGeom>
          <a:noFill/>
        </p:spPr>
      </p:pic>
      <p:pic>
        <p:nvPicPr>
          <p:cNvPr id="15362" name="Picture 2" descr="$\sigma ,\sigma' : \pi_1(F^2) \to \mathfrak{S}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94705"/>
            <a:ext cx="3343275" cy="438151"/>
          </a:xfrm>
          <a:prstGeom prst="rect">
            <a:avLst/>
          </a:prstGeom>
          <a:noFill/>
        </p:spPr>
      </p:pic>
      <p:pic>
        <p:nvPicPr>
          <p:cNvPr id="15364" name="Picture 4" descr="$s\in \mathfrak{S}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348880"/>
            <a:ext cx="1114425" cy="323850"/>
          </a:xfrm>
          <a:prstGeom prst="rect">
            <a:avLst/>
          </a:prstGeom>
          <a:noFill/>
        </p:spPr>
      </p:pic>
      <p:pic>
        <p:nvPicPr>
          <p:cNvPr id="15366" name="Picture 6" descr="$\sigma = \sigma'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978770"/>
            <a:ext cx="1076325" cy="314326"/>
          </a:xfrm>
          <a:prstGeom prst="rect">
            <a:avLst/>
          </a:prstGeom>
          <a:noFill/>
        </p:spPr>
      </p:pic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Plantagenet Cherokee" pitchFamily="18" charset="0"/>
              </a:rPr>
              <a:t>Monodromy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6" name="日付プレースホルダ 9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97" name="スライド番号プレースホルダ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9D29-0659-454D-A8BA-4AB33BB9FE1E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91" name="二等辺三角形 90"/>
          <p:cNvSpPr/>
          <p:nvPr/>
        </p:nvSpPr>
        <p:spPr>
          <a:xfrm flipV="1">
            <a:off x="3995936" y="3356992"/>
            <a:ext cx="1080120" cy="936104"/>
          </a:xfrm>
          <a:prstGeom prst="triangle">
            <a:avLst>
              <a:gd name="adj" fmla="val 100000"/>
            </a:avLst>
          </a:prstGeom>
          <a:solidFill>
            <a:schemeClr val="accent1">
              <a:tint val="10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2483768" y="1988840"/>
            <a:ext cx="4032448" cy="3600400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5004048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707904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411760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411760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04048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004048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411760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07904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411760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07904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2" idx="4"/>
            <a:endCxn id="10" idx="0"/>
          </p:cNvCxnSpPr>
          <p:nvPr/>
        </p:nvCxnSpPr>
        <p:spPr>
          <a:xfrm>
            <a:off x="2555776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6"/>
            <a:endCxn id="11" idx="2"/>
          </p:cNvCxnSpPr>
          <p:nvPr/>
        </p:nvCxnSpPr>
        <p:spPr>
          <a:xfrm>
            <a:off x="2699792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3" idx="2"/>
            <a:endCxn id="12" idx="6"/>
          </p:cNvCxnSpPr>
          <p:nvPr/>
        </p:nvCxnSpPr>
        <p:spPr>
          <a:xfrm flipH="1">
            <a:off x="2699792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2" idx="5"/>
            <a:endCxn id="11" idx="1"/>
          </p:cNvCxnSpPr>
          <p:nvPr/>
        </p:nvCxnSpPr>
        <p:spPr>
          <a:xfrm>
            <a:off x="2657611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7" idx="4"/>
            <a:endCxn id="6" idx="0"/>
          </p:cNvCxnSpPr>
          <p:nvPr/>
        </p:nvCxnSpPr>
        <p:spPr>
          <a:xfrm>
            <a:off x="2555776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3"/>
            <a:endCxn id="7" idx="7"/>
          </p:cNvCxnSpPr>
          <p:nvPr/>
        </p:nvCxnSpPr>
        <p:spPr>
          <a:xfrm flipH="1">
            <a:off x="2657611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4"/>
            <a:endCxn id="7" idx="0"/>
          </p:cNvCxnSpPr>
          <p:nvPr/>
        </p:nvCxnSpPr>
        <p:spPr>
          <a:xfrm>
            <a:off x="2555776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7" idx="6"/>
            <a:endCxn id="5" idx="2"/>
          </p:cNvCxnSpPr>
          <p:nvPr/>
        </p:nvCxnSpPr>
        <p:spPr>
          <a:xfrm>
            <a:off x="2699792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3" idx="4"/>
            <a:endCxn id="11" idx="0"/>
          </p:cNvCxnSpPr>
          <p:nvPr/>
        </p:nvCxnSpPr>
        <p:spPr>
          <a:xfrm>
            <a:off x="3851920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6300192" y="429309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6300192" y="1916832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6300192" y="3140968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04048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6300192" y="5373216"/>
            <a:ext cx="288032" cy="2880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3995936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9" idx="6"/>
            <a:endCxn id="59" idx="2"/>
          </p:cNvCxnSpPr>
          <p:nvPr/>
        </p:nvCxnSpPr>
        <p:spPr>
          <a:xfrm>
            <a:off x="5292080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6"/>
            <a:endCxn id="9" idx="2"/>
          </p:cNvCxnSpPr>
          <p:nvPr/>
        </p:nvCxnSpPr>
        <p:spPr>
          <a:xfrm>
            <a:off x="3995936" y="328498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4" idx="6"/>
            <a:endCxn id="57" idx="2"/>
          </p:cNvCxnSpPr>
          <p:nvPr/>
        </p:nvCxnSpPr>
        <p:spPr>
          <a:xfrm>
            <a:off x="5292080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5" idx="6"/>
            <a:endCxn id="4" idx="2"/>
          </p:cNvCxnSpPr>
          <p:nvPr/>
        </p:nvCxnSpPr>
        <p:spPr>
          <a:xfrm>
            <a:off x="3995936" y="443711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" idx="6"/>
            <a:endCxn id="61" idx="2"/>
          </p:cNvCxnSpPr>
          <p:nvPr/>
        </p:nvCxnSpPr>
        <p:spPr>
          <a:xfrm>
            <a:off x="2699792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61" idx="6"/>
            <a:endCxn id="60" idx="2"/>
          </p:cNvCxnSpPr>
          <p:nvPr/>
        </p:nvCxnSpPr>
        <p:spPr>
          <a:xfrm>
            <a:off x="3995936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60" idx="6"/>
            <a:endCxn id="62" idx="2"/>
          </p:cNvCxnSpPr>
          <p:nvPr/>
        </p:nvCxnSpPr>
        <p:spPr>
          <a:xfrm>
            <a:off x="5292080" y="551723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292080" y="206084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8" idx="3"/>
            <a:endCxn id="11" idx="7"/>
          </p:cNvCxnSpPr>
          <p:nvPr/>
        </p:nvCxnSpPr>
        <p:spPr>
          <a:xfrm flipH="1">
            <a:off x="3953755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5" idx="4"/>
            <a:endCxn id="61" idx="0"/>
          </p:cNvCxnSpPr>
          <p:nvPr/>
        </p:nvCxnSpPr>
        <p:spPr>
          <a:xfrm>
            <a:off x="3851920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1" idx="4"/>
            <a:endCxn id="5" idx="0"/>
          </p:cNvCxnSpPr>
          <p:nvPr/>
        </p:nvCxnSpPr>
        <p:spPr>
          <a:xfrm>
            <a:off x="3851920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8" idx="4"/>
            <a:endCxn id="9" idx="0"/>
          </p:cNvCxnSpPr>
          <p:nvPr/>
        </p:nvCxnSpPr>
        <p:spPr>
          <a:xfrm>
            <a:off x="5148064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9" idx="4"/>
            <a:endCxn id="4" idx="0"/>
          </p:cNvCxnSpPr>
          <p:nvPr/>
        </p:nvCxnSpPr>
        <p:spPr>
          <a:xfrm>
            <a:off x="5148064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4" idx="4"/>
            <a:endCxn id="60" idx="0"/>
          </p:cNvCxnSpPr>
          <p:nvPr/>
        </p:nvCxnSpPr>
        <p:spPr>
          <a:xfrm>
            <a:off x="5148064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57" idx="4"/>
            <a:endCxn id="62" idx="0"/>
          </p:cNvCxnSpPr>
          <p:nvPr/>
        </p:nvCxnSpPr>
        <p:spPr>
          <a:xfrm>
            <a:off x="6444208" y="4581128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59" idx="4"/>
            <a:endCxn id="57" idx="0"/>
          </p:cNvCxnSpPr>
          <p:nvPr/>
        </p:nvCxnSpPr>
        <p:spPr>
          <a:xfrm>
            <a:off x="6444208" y="3429000"/>
            <a:ext cx="0" cy="86409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58" idx="4"/>
            <a:endCxn id="59" idx="0"/>
          </p:cNvCxnSpPr>
          <p:nvPr/>
        </p:nvCxnSpPr>
        <p:spPr>
          <a:xfrm>
            <a:off x="6444208" y="2204864"/>
            <a:ext cx="0" cy="93610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4" idx="1"/>
            <a:endCxn id="11" idx="5"/>
          </p:cNvCxnSpPr>
          <p:nvPr/>
        </p:nvCxnSpPr>
        <p:spPr>
          <a:xfrm flipH="1" flipV="1">
            <a:off x="3953755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59" idx="3"/>
            <a:endCxn id="4" idx="7"/>
          </p:cNvCxnSpPr>
          <p:nvPr/>
        </p:nvCxnSpPr>
        <p:spPr>
          <a:xfrm flipH="1">
            <a:off x="5249899" y="3386819"/>
            <a:ext cx="1092474" cy="9484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stCxn id="7" idx="5"/>
            <a:endCxn id="61" idx="1"/>
          </p:cNvCxnSpPr>
          <p:nvPr/>
        </p:nvCxnSpPr>
        <p:spPr>
          <a:xfrm>
            <a:off x="2657611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4" idx="3"/>
            <a:endCxn id="61" idx="7"/>
          </p:cNvCxnSpPr>
          <p:nvPr/>
        </p:nvCxnSpPr>
        <p:spPr>
          <a:xfrm flipH="1">
            <a:off x="3953755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4" idx="5"/>
            <a:endCxn id="62" idx="1"/>
          </p:cNvCxnSpPr>
          <p:nvPr/>
        </p:nvCxnSpPr>
        <p:spPr>
          <a:xfrm>
            <a:off x="5249899" y="4538947"/>
            <a:ext cx="1092474" cy="8764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8" idx="5"/>
            <a:endCxn id="59" idx="1"/>
          </p:cNvCxnSpPr>
          <p:nvPr/>
        </p:nvCxnSpPr>
        <p:spPr>
          <a:xfrm>
            <a:off x="5249899" y="2162683"/>
            <a:ext cx="1092474" cy="102046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2267744" y="2636912"/>
            <a:ext cx="0" cy="2448272"/>
          </a:xfrm>
          <a:prstGeom prst="line">
            <a:avLst/>
          </a:prstGeom>
          <a:ln w="63500"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6732240" y="2564904"/>
            <a:ext cx="0" cy="2448272"/>
          </a:xfrm>
          <a:prstGeom prst="line">
            <a:avLst/>
          </a:prstGeom>
          <a:ln w="635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 flipH="1">
            <a:off x="3275856" y="1844824"/>
            <a:ext cx="2448272" cy="0"/>
          </a:xfrm>
          <a:prstGeom prst="line">
            <a:avLst/>
          </a:prstGeom>
          <a:ln w="635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H="1">
            <a:off x="3347864" y="5805264"/>
            <a:ext cx="2448272" cy="0"/>
          </a:xfrm>
          <a:prstGeom prst="line">
            <a:avLst/>
          </a:prstGeom>
          <a:ln w="63500">
            <a:solidFill>
              <a:schemeClr val="accent5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181" y="2852936"/>
            <a:ext cx="142875" cy="266700"/>
          </a:xfrm>
          <a:prstGeom prst="rect">
            <a:avLst/>
          </a:prstGeom>
          <a:noFill/>
        </p:spPr>
      </p:pic>
      <p:pic>
        <p:nvPicPr>
          <p:cNvPr id="1030" name="Picture 6" descr="\textcolor[rgb]{0,0.4,0}{3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852936"/>
            <a:ext cx="171450" cy="266700"/>
          </a:xfrm>
          <a:prstGeom prst="rect">
            <a:avLst/>
          </a:prstGeom>
          <a:noFill/>
        </p:spPr>
      </p:pic>
      <p:pic>
        <p:nvPicPr>
          <p:cNvPr id="1032" name="Picture 8" descr="\textcolor[rgb]{0.2,0.2,1}{2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4131" y="3954388"/>
            <a:ext cx="161925" cy="266700"/>
          </a:xfrm>
          <a:prstGeom prst="rect">
            <a:avLst/>
          </a:prstGeom>
          <a:noFill/>
        </p:spPr>
      </p:pic>
      <p:pic>
        <p:nvPicPr>
          <p:cNvPr id="16386" name="Picture 2" descr="$r_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6008712"/>
            <a:ext cx="304800" cy="228600"/>
          </a:xfrm>
          <a:prstGeom prst="rect">
            <a:avLst/>
          </a:prstGeom>
          <a:noFill/>
        </p:spPr>
      </p:pic>
      <p:pic>
        <p:nvPicPr>
          <p:cNvPr id="92" name="Picture 10" descr="$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3501008"/>
            <a:ext cx="200025" cy="352426"/>
          </a:xfrm>
          <a:prstGeom prst="rect">
            <a:avLst/>
          </a:prstGeom>
          <a:noFill/>
        </p:spPr>
      </p:pic>
      <p:pic>
        <p:nvPicPr>
          <p:cNvPr id="18434" name="Picture 2" descr="$\rho^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3573016"/>
            <a:ext cx="333375" cy="428626"/>
          </a:xfrm>
          <a:prstGeom prst="rect">
            <a:avLst/>
          </a:prstGeom>
          <a:noFill/>
        </p:spPr>
      </p:pic>
      <p:pic>
        <p:nvPicPr>
          <p:cNvPr id="90" name="Picture 8" descr="\textcolor[rgb]{0.2,0.2,1}{2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852936"/>
            <a:ext cx="161925" cy="266700"/>
          </a:xfrm>
          <a:prstGeom prst="rect">
            <a:avLst/>
          </a:prstGeom>
          <a:noFill/>
        </p:spPr>
      </p:pic>
      <p:pic>
        <p:nvPicPr>
          <p:cNvPr id="94" name="Picture 2" descr="\textcolor[rgb]{1,0,0}{1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142875" cy="266700"/>
          </a:xfrm>
          <a:prstGeom prst="rect">
            <a:avLst/>
          </a:prstGeom>
          <a:noFill/>
        </p:spPr>
      </p:pic>
      <p:pic>
        <p:nvPicPr>
          <p:cNvPr id="18436" name="Picture 4" descr="$r_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9992" y="6008712"/>
            <a:ext cx="314325" cy="228600"/>
          </a:xfrm>
          <a:prstGeom prst="rect">
            <a:avLst/>
          </a:prstGeom>
          <a:noFill/>
        </p:spPr>
      </p:pic>
      <p:pic>
        <p:nvPicPr>
          <p:cNvPr id="18438" name="Picture 6" descr="$\rho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20272" y="3717032"/>
            <a:ext cx="190500" cy="257175"/>
          </a:xfrm>
          <a:prstGeom prst="rect">
            <a:avLst/>
          </a:prstGeom>
          <a:noFill/>
        </p:spPr>
      </p:pic>
      <p:pic>
        <p:nvPicPr>
          <p:cNvPr id="99" name="Picture 10" descr="$G$ on $\mathbb{N}_2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71600" y="1340768"/>
            <a:ext cx="1400175" cy="333376"/>
          </a:xfrm>
          <a:prstGeom prst="rect">
            <a:avLst/>
          </a:prstGeom>
          <a:noFill/>
        </p:spPr>
      </p:pic>
      <p:pic>
        <p:nvPicPr>
          <p:cNvPr id="14338" name="Picture 2" descr="$(r_1, \rho^2)=\sigma_{G, f^c}=\sigma_{G, f^{c'}}=(r_2, \rho)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63688" y="620688"/>
            <a:ext cx="5705475" cy="504826"/>
          </a:xfrm>
          <a:prstGeom prst="rect">
            <a:avLst/>
          </a:prstGeom>
          <a:noFill/>
        </p:spPr>
      </p:pic>
      <p:sp>
        <p:nvSpPr>
          <p:cNvPr id="81" name="フッター プレースホルダ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Plantagenet Cherokee" pitchFamily="18" charset="0"/>
              </a:rPr>
              <a:t>Equivalence class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Plantagenet Cherokee" pitchFamily="18" charset="0"/>
              </a:rPr>
              <a:t>　　　　の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equivalence class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は</a:t>
            </a:r>
            <a:r>
              <a:rPr lang="ja-JP" altLang="en-US" dirty="0" smtClean="0">
                <a:latin typeface="Plantagenet Cherokee" pitchFamily="18" charset="0"/>
              </a:rPr>
              <a:t>，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f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と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c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の選択に依らない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.</a:t>
            </a:r>
          </a:p>
          <a:p>
            <a:pPr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   これは 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の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Plantagenet Cherokee" pitchFamily="18" charset="0"/>
              </a:rPr>
              <a:t>monodromy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と</a:t>
            </a:r>
            <a:r>
              <a:rPr lang="ja-JP" altLang="en-US" dirty="0" smtClean="0">
                <a:latin typeface="Plantagenet Cherokee" pitchFamily="18" charset="0"/>
              </a:rPr>
              <a:t>呼ばれ</a:t>
            </a: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，　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   で表される．</a:t>
            </a:r>
            <a:endParaRPr kumimoji="1"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9D29-0659-454D-A8BA-4AB33BB9FE1E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pic>
        <p:nvPicPr>
          <p:cNvPr id="19458" name="Picture 2" descr="$\sigma_{G,f^c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2816"/>
            <a:ext cx="847725" cy="285750"/>
          </a:xfrm>
          <a:prstGeom prst="rect">
            <a:avLst/>
          </a:prstGeom>
          <a:noFill/>
        </p:spPr>
      </p:pic>
      <p:pic>
        <p:nvPicPr>
          <p:cNvPr id="19466" name="Picture 10" descr="$\sigma_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9168" y="2912368"/>
            <a:ext cx="457200" cy="228600"/>
          </a:xfrm>
          <a:prstGeom prst="rect">
            <a:avLst/>
          </a:prstGeom>
          <a:noFill/>
        </p:spPr>
      </p:pic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Plantagenet Cherokee" pitchFamily="18" charset="0"/>
              </a:rPr>
              <a:t>Congruent</a:t>
            </a:r>
            <a:endParaRPr kumimoji="1" lang="ja-JP" altLang="en-US" dirty="0">
              <a:latin typeface="Plantagenet Cherokee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S</a:t>
            </a:r>
            <a:r>
              <a:rPr lang="ja-JP" altLang="en-US" dirty="0" smtClean="0">
                <a:latin typeface="Plantagenet Cherokee" pitchFamily="18" charset="0"/>
              </a:rPr>
              <a:t>上の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二つの偶三角形分割グラフ 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 </a:t>
            </a: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と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G’</a:t>
            </a:r>
            <a:r>
              <a:rPr kumimoji="1"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に対し，　　　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　　　　　を満たす準同型写像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>
                <a:latin typeface="Plantagenet Cherokee" pitchFamily="18" charset="0"/>
              </a:rPr>
              <a:t>　</a:t>
            </a:r>
            <a:r>
              <a:rPr lang="ja-JP" altLang="en-US" dirty="0" smtClean="0">
                <a:latin typeface="Plantagenet Cherokee" pitchFamily="18" charset="0"/>
              </a:rPr>
              <a:t>　　　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　　　　が存在するとき，　　と　　　</a:t>
            </a:r>
            <a:r>
              <a:rPr lang="ja-JP" altLang="en-US" dirty="0" err="1" smtClean="0">
                <a:solidFill>
                  <a:schemeClr val="tx1"/>
                </a:solidFill>
                <a:latin typeface="Plantagenet Cherokee" pitchFamily="18" charset="0"/>
              </a:rPr>
              <a:t>を</a:t>
            </a:r>
            <a:endParaRPr lang="en-US" altLang="ja-JP" dirty="0" smtClean="0">
              <a:solidFill>
                <a:schemeClr val="tx1"/>
              </a:solidFill>
              <a:latin typeface="Plantagenet Cherokee" pitchFamily="18" charset="0"/>
            </a:endParaRPr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  <a:latin typeface="Plantagenet Cherokee" pitchFamily="18" charset="0"/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  <a:latin typeface="Plantagenet Cherokee" pitchFamily="18" charset="0"/>
              </a:rPr>
              <a:t>congruent</a:t>
            </a:r>
            <a:r>
              <a:rPr lang="en-US" altLang="ja-JP" dirty="0" smtClean="0">
                <a:solidFill>
                  <a:schemeClr val="tx1"/>
                </a:solidFill>
                <a:latin typeface="Plantagenet Cherokee" pitchFamily="18" charset="0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Plantagenet Cherokee" pitchFamily="18" charset="0"/>
              </a:rPr>
              <a:t>と呼ぶ．</a:t>
            </a:r>
            <a:endParaRPr kumimoji="1" lang="ja-JP" altLang="en-US" dirty="0">
              <a:solidFill>
                <a:schemeClr val="tx1"/>
              </a:solidFill>
              <a:latin typeface="Plantagenet Cherokee" pitchFamily="18" charset="0"/>
            </a:endParaRP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9D29-0659-454D-A8BA-4AB33BB9FE1E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  <p:pic>
        <p:nvPicPr>
          <p:cNvPr id="20484" name="Picture 4" descr="$\sigma_{G'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363" y="2873956"/>
            <a:ext cx="542925" cy="228600"/>
          </a:xfrm>
          <a:prstGeom prst="rect">
            <a:avLst/>
          </a:prstGeom>
          <a:noFill/>
        </p:spPr>
      </p:pic>
      <p:pic>
        <p:nvPicPr>
          <p:cNvPr id="7" name="Picture 10" descr="$\sigma_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1243" y="2873956"/>
            <a:ext cx="457200" cy="228600"/>
          </a:xfrm>
          <a:prstGeom prst="rect">
            <a:avLst/>
          </a:prstGeom>
          <a:noFill/>
        </p:spPr>
      </p:pic>
      <p:pic>
        <p:nvPicPr>
          <p:cNvPr id="12292" name="Picture 4" descr="$\sigma_G = \sigma_{h(G')}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6652" y="2276872"/>
            <a:ext cx="1990725" cy="314326"/>
          </a:xfrm>
          <a:prstGeom prst="rect">
            <a:avLst/>
          </a:prstGeom>
          <a:noFill/>
        </p:spPr>
      </p:pic>
      <p:pic>
        <p:nvPicPr>
          <p:cNvPr id="11" name="Picture 6" descr="$\sigma_G \equiv \sigma_{G'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559027"/>
            <a:ext cx="1562100" cy="238125"/>
          </a:xfrm>
          <a:prstGeom prst="rect">
            <a:avLst/>
          </a:prstGeom>
          <a:noFill/>
        </p:spPr>
      </p:pic>
      <p:pic>
        <p:nvPicPr>
          <p:cNvPr id="3074" name="Picture 2" descr="$h:S\to 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2852936"/>
            <a:ext cx="1676400" cy="276225"/>
          </a:xfrm>
          <a:prstGeom prst="rect">
            <a:avLst/>
          </a:prstGeom>
          <a:noFill/>
        </p:spPr>
      </p:pic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1556792"/>
            <a:ext cx="8352928" cy="30963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定理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/>
              <a:t>定理</a:t>
            </a:r>
            <a:r>
              <a:rPr kumimoji="1" lang="ja-JP" altLang="en-US" dirty="0" smtClean="0"/>
              <a:t>（野口，</a:t>
            </a:r>
            <a:r>
              <a:rPr kumimoji="1" lang="en-US" altLang="ja-JP" dirty="0" smtClean="0">
                <a:latin typeface="Plantagenet Cherokee" pitchFamily="18" charset="0"/>
              </a:rPr>
              <a:t>preprint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向付可能閉曲面上の偶三角形分割グラフの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モノドロミー同値類は４つ，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向き付け不可能閉曲面上の偶角形分割グラ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フのモノドロミーの同値類は８つである．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7209-ECA2-4EEF-A72F-F3E4F492BDB5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395536" y="1556792"/>
            <a:ext cx="8352928" cy="1296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57"/>
            <a:ext cx="9126537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四色定理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/>
              <a:t>定理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>
                <a:latin typeface="Plantagenet Cherokee" pitchFamily="18" charset="0"/>
              </a:rPr>
              <a:t>(Appel and Haken, 1976)</a:t>
            </a:r>
          </a:p>
          <a:p>
            <a:pPr>
              <a:buNone/>
            </a:pPr>
            <a:r>
              <a:rPr lang="ja-JP" altLang="en-US" dirty="0" smtClean="0"/>
              <a:t>任意の平面グラフ</a:t>
            </a:r>
            <a:r>
              <a:rPr lang="en-US" altLang="ja-JP" dirty="0" smtClean="0">
                <a:latin typeface="Plantagenet Cherokee" pitchFamily="18" charset="0"/>
              </a:rPr>
              <a:t>G</a:t>
            </a:r>
            <a:r>
              <a:rPr lang="ja-JP" altLang="en-US" dirty="0" smtClean="0"/>
              <a:t>は，</a:t>
            </a:r>
            <a:r>
              <a:rPr lang="en-US" altLang="ja-JP" dirty="0" smtClean="0">
                <a:latin typeface="Plantagenet Cherokee" pitchFamily="18" charset="0"/>
              </a:rPr>
              <a:t>4-</a:t>
            </a:r>
            <a:r>
              <a:rPr lang="ja-JP" altLang="en-US" dirty="0" smtClean="0">
                <a:latin typeface="Plantagenet Cherokee" pitchFamily="18" charset="0"/>
              </a:rPr>
              <a:t>頂点</a:t>
            </a:r>
            <a:r>
              <a:rPr lang="ja-JP" altLang="en-US" dirty="0" smtClean="0"/>
              <a:t>彩色可能である．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932040" y="328498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/>
          <p:cNvCxnSpPr>
            <a:stCxn id="10" idx="4"/>
            <a:endCxn id="15" idx="7"/>
          </p:cNvCxnSpPr>
          <p:nvPr/>
        </p:nvCxnSpPr>
        <p:spPr>
          <a:xfrm flipH="1">
            <a:off x="3830829" y="2564904"/>
            <a:ext cx="381131" cy="8131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8" idx="0"/>
            <a:endCxn id="9" idx="3"/>
          </p:cNvCxnSpPr>
          <p:nvPr/>
        </p:nvCxnSpPr>
        <p:spPr>
          <a:xfrm flipV="1">
            <a:off x="2843808" y="2543813"/>
            <a:ext cx="597155" cy="8851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5" idx="5"/>
            <a:endCxn id="12" idx="1"/>
          </p:cNvCxnSpPr>
          <p:nvPr/>
        </p:nvCxnSpPr>
        <p:spPr>
          <a:xfrm>
            <a:off x="3830829" y="3479917"/>
            <a:ext cx="258206" cy="330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9" idx="6"/>
            <a:endCxn id="10" idx="2"/>
          </p:cNvCxnSpPr>
          <p:nvPr/>
        </p:nvCxnSpPr>
        <p:spPr>
          <a:xfrm>
            <a:off x="3563888" y="2492896"/>
            <a:ext cx="5760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8" idx="6"/>
            <a:endCxn id="15" idx="2"/>
          </p:cNvCxnSpPr>
          <p:nvPr/>
        </p:nvCxnSpPr>
        <p:spPr>
          <a:xfrm flipV="1">
            <a:off x="2915816" y="3429000"/>
            <a:ext cx="792088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4" idx="4"/>
            <a:endCxn id="13" idx="0"/>
          </p:cNvCxnSpPr>
          <p:nvPr/>
        </p:nvCxnSpPr>
        <p:spPr>
          <a:xfrm flipH="1">
            <a:off x="5004048" y="2852936"/>
            <a:ext cx="72008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8" idx="3"/>
            <a:endCxn id="11" idx="7"/>
          </p:cNvCxnSpPr>
          <p:nvPr/>
        </p:nvCxnSpPr>
        <p:spPr>
          <a:xfrm flipH="1">
            <a:off x="1670589" y="3551925"/>
            <a:ext cx="1122302" cy="978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2" idx="7"/>
            <a:endCxn id="13" idx="3"/>
          </p:cNvCxnSpPr>
          <p:nvPr/>
        </p:nvCxnSpPr>
        <p:spPr>
          <a:xfrm flipV="1">
            <a:off x="4190869" y="3407909"/>
            <a:ext cx="762262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0" idx="5"/>
            <a:endCxn id="14" idx="1"/>
          </p:cNvCxnSpPr>
          <p:nvPr/>
        </p:nvCxnSpPr>
        <p:spPr>
          <a:xfrm>
            <a:off x="4262877" y="2543813"/>
            <a:ext cx="762262" cy="186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10" idx="3"/>
            <a:endCxn id="8" idx="7"/>
          </p:cNvCxnSpPr>
          <p:nvPr/>
        </p:nvCxnSpPr>
        <p:spPr>
          <a:xfrm flipH="1">
            <a:off x="2894725" y="2543813"/>
            <a:ext cx="1266318" cy="9062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>
            <a:stCxn id="10" idx="5"/>
            <a:endCxn id="13" idx="1"/>
          </p:cNvCxnSpPr>
          <p:nvPr/>
        </p:nvCxnSpPr>
        <p:spPr>
          <a:xfrm>
            <a:off x="4262877" y="2543813"/>
            <a:ext cx="690254" cy="762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8" idx="5"/>
            <a:endCxn id="12" idx="2"/>
          </p:cNvCxnSpPr>
          <p:nvPr/>
        </p:nvCxnSpPr>
        <p:spPr>
          <a:xfrm>
            <a:off x="2894725" y="3551925"/>
            <a:ext cx="1173219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84" idx="4"/>
            <a:endCxn id="83" idx="0"/>
          </p:cNvCxnSpPr>
          <p:nvPr/>
        </p:nvCxnSpPr>
        <p:spPr>
          <a:xfrm flipH="1">
            <a:off x="6660232" y="2924944"/>
            <a:ext cx="144016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82" idx="6"/>
            <a:endCxn id="83" idx="2"/>
          </p:cNvCxnSpPr>
          <p:nvPr/>
        </p:nvCxnSpPr>
        <p:spPr>
          <a:xfrm>
            <a:off x="5796136" y="3429000"/>
            <a:ext cx="79208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stCxn id="81" idx="5"/>
            <a:endCxn id="84" idx="1"/>
          </p:cNvCxnSpPr>
          <p:nvPr/>
        </p:nvCxnSpPr>
        <p:spPr>
          <a:xfrm>
            <a:off x="5775045" y="2255781"/>
            <a:ext cx="978286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90" idx="4"/>
            <a:endCxn id="82" idx="0"/>
          </p:cNvCxnSpPr>
          <p:nvPr/>
        </p:nvCxnSpPr>
        <p:spPr>
          <a:xfrm>
            <a:off x="5724128" y="3068960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>
            <a:stCxn id="90" idx="6"/>
            <a:endCxn id="84" idx="2"/>
          </p:cNvCxnSpPr>
          <p:nvPr/>
        </p:nvCxnSpPr>
        <p:spPr>
          <a:xfrm flipV="1">
            <a:off x="5796136" y="2852936"/>
            <a:ext cx="936104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14" idx="7"/>
            <a:endCxn id="81" idx="3"/>
          </p:cNvCxnSpPr>
          <p:nvPr/>
        </p:nvCxnSpPr>
        <p:spPr>
          <a:xfrm flipV="1">
            <a:off x="5126973" y="2255781"/>
            <a:ext cx="546238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>
            <a:stCxn id="10" idx="6"/>
            <a:endCxn id="81" idx="2"/>
          </p:cNvCxnSpPr>
          <p:nvPr/>
        </p:nvCxnSpPr>
        <p:spPr>
          <a:xfrm flipV="1">
            <a:off x="4283968" y="2204864"/>
            <a:ext cx="1368152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13" idx="6"/>
            <a:endCxn id="82" idx="2"/>
          </p:cNvCxnSpPr>
          <p:nvPr/>
        </p:nvCxnSpPr>
        <p:spPr>
          <a:xfrm>
            <a:off x="5076056" y="3356992"/>
            <a:ext cx="576064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>
            <a:stCxn id="14" idx="6"/>
            <a:endCxn id="90" idx="1"/>
          </p:cNvCxnSpPr>
          <p:nvPr/>
        </p:nvCxnSpPr>
        <p:spPr>
          <a:xfrm>
            <a:off x="5148064" y="2780928"/>
            <a:ext cx="525147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15" idx="6"/>
            <a:endCxn id="13" idx="2"/>
          </p:cNvCxnSpPr>
          <p:nvPr/>
        </p:nvCxnSpPr>
        <p:spPr>
          <a:xfrm flipV="1">
            <a:off x="3851920" y="3356992"/>
            <a:ext cx="108012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>
            <a:stCxn id="11" idx="2"/>
            <a:endCxn id="118" idx="6"/>
          </p:cNvCxnSpPr>
          <p:nvPr/>
        </p:nvCxnSpPr>
        <p:spPr>
          <a:xfrm flipH="1" flipV="1">
            <a:off x="662477" y="4509120"/>
            <a:ext cx="885187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46"/>
          <p:cNvSpPr/>
          <p:nvPr/>
        </p:nvSpPr>
        <p:spPr>
          <a:xfrm>
            <a:off x="2483768" y="170080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8" name="直線コネクタ 47"/>
          <p:cNvCxnSpPr>
            <a:stCxn id="49" idx="4"/>
            <a:endCxn id="55" idx="1"/>
          </p:cNvCxnSpPr>
          <p:nvPr/>
        </p:nvCxnSpPr>
        <p:spPr>
          <a:xfrm>
            <a:off x="6084168" y="4221088"/>
            <a:ext cx="144087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84" idx="0"/>
            <a:endCxn id="50" idx="4"/>
          </p:cNvCxnSpPr>
          <p:nvPr/>
        </p:nvCxnSpPr>
        <p:spPr>
          <a:xfrm flipV="1">
            <a:off x="6804248" y="1772816"/>
            <a:ext cx="216024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81" idx="6"/>
            <a:endCxn id="50" idx="2"/>
          </p:cNvCxnSpPr>
          <p:nvPr/>
        </p:nvCxnSpPr>
        <p:spPr>
          <a:xfrm flipV="1">
            <a:off x="5796136" y="1700808"/>
            <a:ext cx="1152128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9" idx="6"/>
            <a:endCxn id="51" idx="1"/>
          </p:cNvCxnSpPr>
          <p:nvPr/>
        </p:nvCxnSpPr>
        <p:spPr>
          <a:xfrm>
            <a:off x="6156176" y="4149080"/>
            <a:ext cx="741171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55" idx="6"/>
            <a:endCxn id="51" idx="3"/>
          </p:cNvCxnSpPr>
          <p:nvPr/>
        </p:nvCxnSpPr>
        <p:spPr>
          <a:xfrm flipV="1">
            <a:off x="6351180" y="4560037"/>
            <a:ext cx="546167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82" idx="4"/>
            <a:endCxn id="49" idx="1"/>
          </p:cNvCxnSpPr>
          <p:nvPr/>
        </p:nvCxnSpPr>
        <p:spPr>
          <a:xfrm>
            <a:off x="5724128" y="3501008"/>
            <a:ext cx="309123" cy="5971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46" idx="5"/>
            <a:endCxn id="10" idx="1"/>
          </p:cNvCxnSpPr>
          <p:nvPr/>
        </p:nvCxnSpPr>
        <p:spPr>
          <a:xfrm>
            <a:off x="3614805" y="2111765"/>
            <a:ext cx="546238" cy="330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83" idx="4"/>
            <a:endCxn id="51" idx="0"/>
          </p:cNvCxnSpPr>
          <p:nvPr/>
        </p:nvCxnSpPr>
        <p:spPr>
          <a:xfrm>
            <a:off x="6660232" y="3645024"/>
            <a:ext cx="288032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46" idx="4"/>
            <a:endCxn id="9" idx="0"/>
          </p:cNvCxnSpPr>
          <p:nvPr/>
        </p:nvCxnSpPr>
        <p:spPr>
          <a:xfrm flipH="1">
            <a:off x="3491880" y="2132856"/>
            <a:ext cx="7200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4" name="Picture 2" descr="$\chi (G) \l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38474"/>
            <a:ext cx="1571625" cy="390526"/>
          </a:xfrm>
          <a:prstGeom prst="rect">
            <a:avLst/>
          </a:prstGeom>
          <a:noFill/>
        </p:spPr>
      </p:pic>
      <p:cxnSp>
        <p:nvCxnSpPr>
          <p:cNvPr id="61" name="直線コネクタ 60"/>
          <p:cNvCxnSpPr>
            <a:stCxn id="67" idx="6"/>
            <a:endCxn id="49" idx="1"/>
          </p:cNvCxnSpPr>
          <p:nvPr/>
        </p:nvCxnSpPr>
        <p:spPr>
          <a:xfrm>
            <a:off x="5364088" y="3789040"/>
            <a:ext cx="669163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63" idx="6"/>
            <a:endCxn id="67" idx="1"/>
          </p:cNvCxnSpPr>
          <p:nvPr/>
        </p:nvCxnSpPr>
        <p:spPr>
          <a:xfrm>
            <a:off x="5025068" y="3706522"/>
            <a:ext cx="216095" cy="316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67" idx="7"/>
            <a:endCxn id="82" idx="3"/>
          </p:cNvCxnSpPr>
          <p:nvPr/>
        </p:nvCxnSpPr>
        <p:spPr>
          <a:xfrm flipV="1">
            <a:off x="5342997" y="3479917"/>
            <a:ext cx="330214" cy="2582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5220072" y="371703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8" name="直線コネクタ 67"/>
          <p:cNvCxnSpPr>
            <a:stCxn id="67" idx="5"/>
            <a:endCxn id="65" idx="0"/>
          </p:cNvCxnSpPr>
          <p:nvPr/>
        </p:nvCxnSpPr>
        <p:spPr>
          <a:xfrm>
            <a:off x="5342997" y="3839957"/>
            <a:ext cx="165107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13" idx="4"/>
            <a:endCxn id="63" idx="0"/>
          </p:cNvCxnSpPr>
          <p:nvPr/>
        </p:nvCxnSpPr>
        <p:spPr>
          <a:xfrm flipH="1">
            <a:off x="4953060" y="3429000"/>
            <a:ext cx="50988" cy="2055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49" idx="2"/>
            <a:endCxn id="65" idx="6"/>
          </p:cNvCxnSpPr>
          <p:nvPr/>
        </p:nvCxnSpPr>
        <p:spPr>
          <a:xfrm flipH="1">
            <a:off x="5580112" y="4149080"/>
            <a:ext cx="4320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12" idx="6"/>
            <a:endCxn id="63" idx="2"/>
          </p:cNvCxnSpPr>
          <p:nvPr/>
        </p:nvCxnSpPr>
        <p:spPr>
          <a:xfrm flipV="1">
            <a:off x="4211960" y="3706522"/>
            <a:ext cx="669092" cy="1545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63" idx="7"/>
            <a:endCxn id="82" idx="3"/>
          </p:cNvCxnSpPr>
          <p:nvPr/>
        </p:nvCxnSpPr>
        <p:spPr>
          <a:xfrm flipV="1">
            <a:off x="5003977" y="3479917"/>
            <a:ext cx="669234" cy="1756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84" idx="6"/>
            <a:endCxn id="74" idx="1"/>
          </p:cNvCxnSpPr>
          <p:nvPr/>
        </p:nvCxnSpPr>
        <p:spPr>
          <a:xfrm>
            <a:off x="6876256" y="2852936"/>
            <a:ext cx="381131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83" idx="6"/>
            <a:endCxn id="74" idx="3"/>
          </p:cNvCxnSpPr>
          <p:nvPr/>
        </p:nvCxnSpPr>
        <p:spPr>
          <a:xfrm flipV="1">
            <a:off x="6732240" y="3263893"/>
            <a:ext cx="525147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円/楕円 88"/>
          <p:cNvSpPr/>
          <p:nvPr/>
        </p:nvSpPr>
        <p:spPr>
          <a:xfrm>
            <a:off x="5680695" y="444663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4" name="直線コネクタ 93"/>
          <p:cNvCxnSpPr>
            <a:stCxn id="89" idx="1"/>
            <a:endCxn id="65" idx="5"/>
          </p:cNvCxnSpPr>
          <p:nvPr/>
        </p:nvCxnSpPr>
        <p:spPr>
          <a:xfrm flipH="1" flipV="1">
            <a:off x="5559021" y="4199997"/>
            <a:ext cx="142765" cy="2677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49" idx="3"/>
            <a:endCxn id="89" idx="7"/>
          </p:cNvCxnSpPr>
          <p:nvPr/>
        </p:nvCxnSpPr>
        <p:spPr>
          <a:xfrm flipH="1">
            <a:off x="5803620" y="4199997"/>
            <a:ext cx="229631" cy="2677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55" idx="2"/>
            <a:endCxn id="89" idx="6"/>
          </p:cNvCxnSpPr>
          <p:nvPr/>
        </p:nvCxnSpPr>
        <p:spPr>
          <a:xfrm flipH="1" flipV="1">
            <a:off x="5824711" y="4518645"/>
            <a:ext cx="382453" cy="2064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91" idx="0"/>
            <a:endCxn id="89" idx="5"/>
          </p:cNvCxnSpPr>
          <p:nvPr/>
        </p:nvCxnSpPr>
        <p:spPr>
          <a:xfrm flipH="1" flipV="1">
            <a:off x="5803620" y="4569562"/>
            <a:ext cx="179965" cy="2995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stCxn id="55" idx="3"/>
            <a:endCxn id="91" idx="6"/>
          </p:cNvCxnSpPr>
          <p:nvPr/>
        </p:nvCxnSpPr>
        <p:spPr>
          <a:xfrm flipH="1">
            <a:off x="6055593" y="4776061"/>
            <a:ext cx="172662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55" idx="4"/>
            <a:endCxn id="117" idx="0"/>
          </p:cNvCxnSpPr>
          <p:nvPr/>
        </p:nvCxnSpPr>
        <p:spPr>
          <a:xfrm>
            <a:off x="6279172" y="4797152"/>
            <a:ext cx="93028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1" idx="5"/>
            <a:endCxn id="117" idx="1"/>
          </p:cNvCxnSpPr>
          <p:nvPr/>
        </p:nvCxnSpPr>
        <p:spPr>
          <a:xfrm>
            <a:off x="6034502" y="4992085"/>
            <a:ext cx="286781" cy="2582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円/楕円 126"/>
          <p:cNvSpPr/>
          <p:nvPr/>
        </p:nvSpPr>
        <p:spPr>
          <a:xfrm>
            <a:off x="1619672" y="13407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2" name="直線コネクタ 131"/>
          <p:cNvCxnSpPr>
            <a:stCxn id="128" idx="0"/>
            <a:endCxn id="131" idx="4"/>
          </p:cNvCxnSpPr>
          <p:nvPr/>
        </p:nvCxnSpPr>
        <p:spPr>
          <a:xfrm flipH="1" flipV="1">
            <a:off x="6372200" y="548680"/>
            <a:ext cx="72008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stCxn id="129" idx="7"/>
            <a:endCxn id="128" idx="3"/>
          </p:cNvCxnSpPr>
          <p:nvPr/>
        </p:nvCxnSpPr>
        <p:spPr>
          <a:xfrm flipV="1">
            <a:off x="6279101" y="959637"/>
            <a:ext cx="114190" cy="3302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>
            <a:stCxn id="130" idx="6"/>
            <a:endCxn id="129" idx="3"/>
          </p:cNvCxnSpPr>
          <p:nvPr/>
        </p:nvCxnSpPr>
        <p:spPr>
          <a:xfrm flipV="1">
            <a:off x="5987777" y="1391685"/>
            <a:ext cx="189490" cy="117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29" idx="5"/>
            <a:endCxn id="50" idx="1"/>
          </p:cNvCxnSpPr>
          <p:nvPr/>
        </p:nvCxnSpPr>
        <p:spPr>
          <a:xfrm>
            <a:off x="6279101" y="1391685"/>
            <a:ext cx="690254" cy="2582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81" idx="0"/>
            <a:endCxn id="130" idx="4"/>
          </p:cNvCxnSpPr>
          <p:nvPr/>
        </p:nvCxnSpPr>
        <p:spPr>
          <a:xfrm flipV="1">
            <a:off x="5724128" y="1581175"/>
            <a:ext cx="191641" cy="5516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stCxn id="128" idx="5"/>
            <a:endCxn id="50" idx="0"/>
          </p:cNvCxnSpPr>
          <p:nvPr/>
        </p:nvCxnSpPr>
        <p:spPr>
          <a:xfrm>
            <a:off x="6495125" y="959637"/>
            <a:ext cx="525147" cy="669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>
            <a:stCxn id="81" idx="7"/>
            <a:endCxn id="129" idx="4"/>
          </p:cNvCxnSpPr>
          <p:nvPr/>
        </p:nvCxnSpPr>
        <p:spPr>
          <a:xfrm flipV="1">
            <a:off x="5775045" y="1412776"/>
            <a:ext cx="453139" cy="7411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>
            <a:stCxn id="10" idx="0"/>
            <a:endCxn id="154" idx="4"/>
          </p:cNvCxnSpPr>
          <p:nvPr/>
        </p:nvCxnSpPr>
        <p:spPr>
          <a:xfrm flipV="1">
            <a:off x="4211960" y="1268760"/>
            <a:ext cx="14858" cy="11521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円/楕円 82"/>
          <p:cNvSpPr/>
          <p:nvPr/>
        </p:nvSpPr>
        <p:spPr>
          <a:xfrm>
            <a:off x="6588224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4" name="円/楕円 83"/>
          <p:cNvSpPr/>
          <p:nvPr/>
        </p:nvSpPr>
        <p:spPr>
          <a:xfrm>
            <a:off x="6732240" y="27809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円/楕円 89"/>
          <p:cNvSpPr/>
          <p:nvPr/>
        </p:nvSpPr>
        <p:spPr>
          <a:xfrm>
            <a:off x="5652120" y="292494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6876256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円/楕円 54"/>
          <p:cNvSpPr/>
          <p:nvPr/>
        </p:nvSpPr>
        <p:spPr>
          <a:xfrm>
            <a:off x="6207164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円/楕円 73"/>
          <p:cNvSpPr/>
          <p:nvPr/>
        </p:nvSpPr>
        <p:spPr>
          <a:xfrm>
            <a:off x="7236296" y="31409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7" name="円/楕円 116"/>
          <p:cNvSpPr/>
          <p:nvPr/>
        </p:nvSpPr>
        <p:spPr>
          <a:xfrm>
            <a:off x="6300192" y="522920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2771800" y="342900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3419872" y="242088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4139952" y="242088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1547664" y="450912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4067944" y="378904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3707904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8" name="円/楕円 117"/>
          <p:cNvSpPr/>
          <p:nvPr/>
        </p:nvSpPr>
        <p:spPr>
          <a:xfrm>
            <a:off x="518461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3491880" y="198884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4" name="円/楕円 153"/>
          <p:cNvSpPr/>
          <p:nvPr/>
        </p:nvSpPr>
        <p:spPr>
          <a:xfrm>
            <a:off x="4154810" y="112474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8" name="円/楕円 127"/>
          <p:cNvSpPr/>
          <p:nvPr/>
        </p:nvSpPr>
        <p:spPr>
          <a:xfrm>
            <a:off x="6372200" y="8367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9" name="円/楕円 128"/>
          <p:cNvSpPr/>
          <p:nvPr/>
        </p:nvSpPr>
        <p:spPr>
          <a:xfrm>
            <a:off x="6156176" y="12687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円/楕円 129"/>
          <p:cNvSpPr/>
          <p:nvPr/>
        </p:nvSpPr>
        <p:spPr>
          <a:xfrm>
            <a:off x="5843761" y="143715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円/楕円 130"/>
          <p:cNvSpPr/>
          <p:nvPr/>
        </p:nvSpPr>
        <p:spPr>
          <a:xfrm>
            <a:off x="6300192" y="40466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1" name="円/楕円 80"/>
          <p:cNvSpPr/>
          <p:nvPr/>
        </p:nvSpPr>
        <p:spPr>
          <a:xfrm>
            <a:off x="5652120" y="213285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6948264" y="162880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5004048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円/楕円 62"/>
          <p:cNvSpPr/>
          <p:nvPr/>
        </p:nvSpPr>
        <p:spPr>
          <a:xfrm>
            <a:off x="4881052" y="363451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円/楕円 81"/>
          <p:cNvSpPr/>
          <p:nvPr/>
        </p:nvSpPr>
        <p:spPr>
          <a:xfrm>
            <a:off x="5652120" y="335699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円/楕円 90"/>
          <p:cNvSpPr/>
          <p:nvPr/>
        </p:nvSpPr>
        <p:spPr>
          <a:xfrm>
            <a:off x="5911577" y="486916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/楕円 48"/>
          <p:cNvSpPr/>
          <p:nvPr/>
        </p:nvSpPr>
        <p:spPr>
          <a:xfrm>
            <a:off x="6012160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5" name="円/楕円 64"/>
          <p:cNvSpPr/>
          <p:nvPr/>
        </p:nvSpPr>
        <p:spPr>
          <a:xfrm>
            <a:off x="5436096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9" name="直線コネクタ 98"/>
          <p:cNvCxnSpPr>
            <a:stCxn id="83" idx="3"/>
            <a:endCxn id="49" idx="7"/>
          </p:cNvCxnSpPr>
          <p:nvPr/>
        </p:nvCxnSpPr>
        <p:spPr>
          <a:xfrm flipH="1">
            <a:off x="6135085" y="3623933"/>
            <a:ext cx="474230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84" idx="3"/>
            <a:endCxn id="82" idx="7"/>
          </p:cNvCxnSpPr>
          <p:nvPr/>
        </p:nvCxnSpPr>
        <p:spPr>
          <a:xfrm flipH="1">
            <a:off x="5775045" y="2903853"/>
            <a:ext cx="978286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0" idx="3"/>
            <a:endCxn id="13" idx="7"/>
          </p:cNvCxnSpPr>
          <p:nvPr/>
        </p:nvCxnSpPr>
        <p:spPr>
          <a:xfrm flipH="1">
            <a:off x="5054965" y="3047869"/>
            <a:ext cx="618246" cy="2582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90" idx="0"/>
            <a:endCxn id="81" idx="4"/>
          </p:cNvCxnSpPr>
          <p:nvPr/>
        </p:nvCxnSpPr>
        <p:spPr>
          <a:xfrm flipV="1">
            <a:off x="5724128" y="2276872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フッター プレースホルダ 1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3" grpId="1" animBg="1"/>
      <p:bldP spid="47" grpId="0" animBg="1"/>
      <p:bldP spid="47" grpId="1" animBg="1"/>
      <p:bldP spid="67" grpId="0" animBg="1"/>
      <p:bldP spid="67" grpId="1" animBg="1"/>
      <p:bldP spid="89" grpId="0" animBg="1"/>
      <p:bldP spid="89" grpId="1" animBg="1"/>
      <p:bldP spid="127" grpId="0" animBg="1"/>
      <p:bldP spid="127" grpId="1" animBg="1"/>
      <p:bldP spid="83" grpId="0" animBg="1"/>
      <p:bldP spid="83" grpId="1" animBg="1"/>
      <p:bldP spid="84" grpId="0" animBg="1"/>
      <p:bldP spid="84" grpId="1" animBg="1"/>
      <p:bldP spid="90" grpId="0" animBg="1"/>
      <p:bldP spid="90" grpId="1" animBg="1"/>
      <p:bldP spid="51" grpId="0" animBg="1"/>
      <p:bldP spid="51" grpId="1" animBg="1"/>
      <p:bldP spid="55" grpId="0" animBg="1"/>
      <p:bldP spid="55" grpId="1" animBg="1"/>
      <p:bldP spid="74" grpId="0" animBg="1"/>
      <p:bldP spid="74" grpId="1" animBg="1"/>
      <p:bldP spid="117" grpId="0" animBg="1"/>
      <p:bldP spid="11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18" grpId="0" animBg="1"/>
      <p:bldP spid="118" grpId="1" animBg="1"/>
      <p:bldP spid="46" grpId="0" animBg="1"/>
      <p:bldP spid="46" grpId="1" animBg="1"/>
      <p:bldP spid="154" grpId="0" animBg="1"/>
      <p:bldP spid="154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81" grpId="0" animBg="1"/>
      <p:bldP spid="81" grpId="1" animBg="1"/>
      <p:bldP spid="50" grpId="0" animBg="1"/>
      <p:bldP spid="50" grpId="1" animBg="1"/>
      <p:bldP spid="14" grpId="0" animBg="1"/>
      <p:bldP spid="14" grpId="1" animBg="1"/>
      <p:bldP spid="63" grpId="0" animBg="1"/>
      <p:bldP spid="63" grpId="1" animBg="1"/>
      <p:bldP spid="82" grpId="0" animBg="1"/>
      <p:bldP spid="82" grpId="1" animBg="1"/>
      <p:bldP spid="91" grpId="0" animBg="1"/>
      <p:bldP spid="91" grpId="1" animBg="1"/>
      <p:bldP spid="49" grpId="0" animBg="1"/>
      <p:bldP spid="49" grpId="1" animBg="1"/>
      <p:bldP spid="65" grpId="0" animBg="1"/>
      <p:bldP spid="6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83568" y="3645024"/>
            <a:ext cx="864096" cy="72008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716016" y="5085184"/>
            <a:ext cx="1080120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57"/>
            <a:ext cx="9126537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910" y="3789040"/>
            <a:ext cx="2576074" cy="255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monja.sakura.ne.jp/sblo_files/kiracchi-serendipity/image/torus_7-col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917" y="3789040"/>
            <a:ext cx="2677539" cy="2563496"/>
          </a:xfrm>
          <a:prstGeom prst="rect">
            <a:avLst/>
          </a:prstGeom>
          <a:noFill/>
        </p:spPr>
      </p:pic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189E-7 L -0.22032 -0.189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9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閉</a:t>
            </a:r>
            <a:r>
              <a:rPr lang="en-US" altLang="ja-JP" dirty="0" smtClean="0">
                <a:latin typeface="Plantagenet Cherokee" pitchFamily="18" charset="0"/>
              </a:rPr>
              <a:t>2</a:t>
            </a:r>
            <a:r>
              <a:rPr lang="ja-JP" altLang="en-US" dirty="0" smtClean="0"/>
              <a:t>次元多様体：閉曲面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トーラス　　　　　　　　　クラインの壺</a:t>
            </a:r>
            <a:endParaRPr lang="en-US" altLang="ja-JP" dirty="0" smtClean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22530" name="Picture 2" descr="http://upload.wikimedia.org/wikipedia/commons/thumb/1/17/Torus.png/220px-To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54126"/>
            <a:ext cx="3219028" cy="2063106"/>
          </a:xfrm>
          <a:prstGeom prst="rect">
            <a:avLst/>
          </a:prstGeom>
          <a:noFill/>
        </p:spPr>
      </p:pic>
      <p:pic>
        <p:nvPicPr>
          <p:cNvPr id="34818" name="Picture 2" descr="http://upload.wikimedia.org/wikipedia/commons/thumb/4/46/KleinBottle-01.png/220px-KleinBottle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85889"/>
            <a:ext cx="2095500" cy="2619375"/>
          </a:xfrm>
          <a:prstGeom prst="rect">
            <a:avLst/>
          </a:prstGeom>
          <a:noFill/>
        </p:spPr>
      </p:pic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グラフの彩色問題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１．</a:t>
            </a: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四色</a:t>
            </a: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問題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２．</a:t>
            </a:r>
            <a:r>
              <a:rPr lang="en-US" altLang="ja-JP" dirty="0" smtClean="0">
                <a:latin typeface="Plantagenet Cherokee" pitchFamily="18" charset="0"/>
              </a:rPr>
              <a:t>Map Color Theorem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３．面の形の制限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bg1">
                    <a:lumMod val="75000"/>
                  </a:schemeClr>
                </a:solidFill>
              </a:rPr>
              <a:t>４．局所平面性</a:t>
            </a:r>
            <a:endParaRPr kumimoji="1" lang="en-US" altLang="ja-JP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B451-8664-43BA-83F2-4CFA4ABFF122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12872"/>
            <a:ext cx="5162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Plantagenet Cherokee" pitchFamily="18" charset="0"/>
              </a:rPr>
              <a:t>閉曲面上のグラフの染色数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色数が多く必要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2015/2/19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16BA-9264-4E54-B992-3519581DDF1B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4454860" y="420657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4814900" y="363051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5967028" y="384653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6039036" y="478264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6759116" y="435059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7839236" y="442260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7191164" y="377452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5246948" y="44946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9" name="直線コネクタ 18"/>
          <p:cNvCxnSpPr>
            <a:stCxn id="18" idx="4"/>
          </p:cNvCxnSpPr>
          <p:nvPr/>
        </p:nvCxnSpPr>
        <p:spPr>
          <a:xfrm>
            <a:off x="5318956" y="4638625"/>
            <a:ext cx="117140" cy="4465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1" idx="7"/>
            <a:endCxn id="12" idx="3"/>
          </p:cNvCxnSpPr>
          <p:nvPr/>
        </p:nvCxnSpPr>
        <p:spPr>
          <a:xfrm flipV="1">
            <a:off x="4577785" y="3753438"/>
            <a:ext cx="258206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3" idx="4"/>
            <a:endCxn id="14" idx="0"/>
          </p:cNvCxnSpPr>
          <p:nvPr/>
        </p:nvCxnSpPr>
        <p:spPr>
          <a:xfrm>
            <a:off x="6039036" y="3990553"/>
            <a:ext cx="72008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2" idx="6"/>
            <a:endCxn id="13" idx="2"/>
          </p:cNvCxnSpPr>
          <p:nvPr/>
        </p:nvCxnSpPr>
        <p:spPr>
          <a:xfrm>
            <a:off x="4958916" y="3702521"/>
            <a:ext cx="100811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2" idx="5"/>
            <a:endCxn id="18" idx="1"/>
          </p:cNvCxnSpPr>
          <p:nvPr/>
        </p:nvCxnSpPr>
        <p:spPr>
          <a:xfrm>
            <a:off x="4937825" y="3753438"/>
            <a:ext cx="330214" cy="762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3" idx="5"/>
            <a:endCxn id="15" idx="1"/>
          </p:cNvCxnSpPr>
          <p:nvPr/>
        </p:nvCxnSpPr>
        <p:spPr>
          <a:xfrm>
            <a:off x="6089953" y="3969462"/>
            <a:ext cx="690254" cy="4022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7" idx="5"/>
            <a:endCxn id="16" idx="1"/>
          </p:cNvCxnSpPr>
          <p:nvPr/>
        </p:nvCxnSpPr>
        <p:spPr>
          <a:xfrm>
            <a:off x="7314089" y="3897454"/>
            <a:ext cx="546238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8" idx="5"/>
            <a:endCxn id="14" idx="2"/>
          </p:cNvCxnSpPr>
          <p:nvPr/>
        </p:nvCxnSpPr>
        <p:spPr>
          <a:xfrm>
            <a:off x="5369873" y="4617534"/>
            <a:ext cx="669163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5" idx="6"/>
            <a:endCxn id="16" idx="2"/>
          </p:cNvCxnSpPr>
          <p:nvPr/>
        </p:nvCxnSpPr>
        <p:spPr>
          <a:xfrm>
            <a:off x="6903132" y="4422601"/>
            <a:ext cx="936104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3" idx="6"/>
            <a:endCxn id="17" idx="2"/>
          </p:cNvCxnSpPr>
          <p:nvPr/>
        </p:nvCxnSpPr>
        <p:spPr>
          <a:xfrm flipV="1">
            <a:off x="6111044" y="3846537"/>
            <a:ext cx="1080120" cy="72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13" idx="0"/>
          </p:cNvCxnSpPr>
          <p:nvPr/>
        </p:nvCxnSpPr>
        <p:spPr>
          <a:xfrm>
            <a:off x="5967028" y="3702521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4" idx="6"/>
            <a:endCxn id="15" idx="3"/>
          </p:cNvCxnSpPr>
          <p:nvPr/>
        </p:nvCxnSpPr>
        <p:spPr>
          <a:xfrm flipV="1">
            <a:off x="6183052" y="4473518"/>
            <a:ext cx="597155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endCxn id="14" idx="5"/>
          </p:cNvCxnSpPr>
          <p:nvPr/>
        </p:nvCxnSpPr>
        <p:spPr>
          <a:xfrm flipH="1" flipV="1">
            <a:off x="6161961" y="4905566"/>
            <a:ext cx="354255" cy="179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1" idx="5"/>
            <a:endCxn id="18" idx="2"/>
          </p:cNvCxnSpPr>
          <p:nvPr/>
        </p:nvCxnSpPr>
        <p:spPr>
          <a:xfrm>
            <a:off x="4577785" y="4329502"/>
            <a:ext cx="669163" cy="237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15" idx="4"/>
          </p:cNvCxnSpPr>
          <p:nvPr/>
        </p:nvCxnSpPr>
        <p:spPr>
          <a:xfrm flipH="1">
            <a:off x="6759116" y="4494609"/>
            <a:ext cx="72008" cy="576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7" idx="3"/>
            <a:endCxn id="15" idx="7"/>
          </p:cNvCxnSpPr>
          <p:nvPr/>
        </p:nvCxnSpPr>
        <p:spPr>
          <a:xfrm flipH="1">
            <a:off x="6882041" y="3897454"/>
            <a:ext cx="330214" cy="4742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3" idx="3"/>
            <a:endCxn id="18" idx="7"/>
          </p:cNvCxnSpPr>
          <p:nvPr/>
        </p:nvCxnSpPr>
        <p:spPr>
          <a:xfrm flipH="1">
            <a:off x="5369873" y="3969462"/>
            <a:ext cx="618246" cy="5462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16" idx="4"/>
          </p:cNvCxnSpPr>
          <p:nvPr/>
        </p:nvCxnSpPr>
        <p:spPr>
          <a:xfrm flipH="1" flipV="1">
            <a:off x="7911244" y="4566617"/>
            <a:ext cx="144017" cy="2160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11" idx="3"/>
          </p:cNvCxnSpPr>
          <p:nvPr/>
        </p:nvCxnSpPr>
        <p:spPr>
          <a:xfrm flipV="1">
            <a:off x="4238836" y="4329502"/>
            <a:ext cx="237115" cy="3091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12" idx="1"/>
          </p:cNvCxnSpPr>
          <p:nvPr/>
        </p:nvCxnSpPr>
        <p:spPr>
          <a:xfrm>
            <a:off x="4454860" y="3486497"/>
            <a:ext cx="381131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endCxn id="16" idx="7"/>
          </p:cNvCxnSpPr>
          <p:nvPr/>
        </p:nvCxnSpPr>
        <p:spPr>
          <a:xfrm flipH="1">
            <a:off x="7962161" y="3990553"/>
            <a:ext cx="453139" cy="4531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7" idx="7"/>
          </p:cNvCxnSpPr>
          <p:nvPr/>
        </p:nvCxnSpPr>
        <p:spPr>
          <a:xfrm flipV="1">
            <a:off x="7314089" y="3414489"/>
            <a:ext cx="597155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endCxn id="14" idx="3"/>
          </p:cNvCxnSpPr>
          <p:nvPr/>
        </p:nvCxnSpPr>
        <p:spPr>
          <a:xfrm flipV="1">
            <a:off x="5796136" y="4905566"/>
            <a:ext cx="263991" cy="179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13" idx="7"/>
          </p:cNvCxnSpPr>
          <p:nvPr/>
        </p:nvCxnSpPr>
        <p:spPr>
          <a:xfrm flipV="1">
            <a:off x="6089953" y="3702521"/>
            <a:ext cx="237115" cy="16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endCxn id="18" idx="3"/>
          </p:cNvCxnSpPr>
          <p:nvPr/>
        </p:nvCxnSpPr>
        <p:spPr>
          <a:xfrm flipV="1">
            <a:off x="4788024" y="4617534"/>
            <a:ext cx="480015" cy="3236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endCxn id="15" idx="5"/>
          </p:cNvCxnSpPr>
          <p:nvPr/>
        </p:nvCxnSpPr>
        <p:spPr>
          <a:xfrm flipH="1" flipV="1">
            <a:off x="6882041" y="4473518"/>
            <a:ext cx="525147" cy="5251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endCxn id="11" idx="1"/>
          </p:cNvCxnSpPr>
          <p:nvPr/>
        </p:nvCxnSpPr>
        <p:spPr>
          <a:xfrm>
            <a:off x="4094820" y="3846537"/>
            <a:ext cx="381131" cy="381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2" idx="7"/>
          </p:cNvCxnSpPr>
          <p:nvPr/>
        </p:nvCxnSpPr>
        <p:spPr>
          <a:xfrm flipV="1">
            <a:off x="4937825" y="3212976"/>
            <a:ext cx="282247" cy="43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http://monja.sakura.ne.jp/sblo_files/kiracchi-serendipity/image/torus_7-col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2677539" cy="2563496"/>
          </a:xfrm>
          <a:prstGeom prst="rect">
            <a:avLst/>
          </a:prstGeom>
          <a:noFill/>
        </p:spPr>
      </p:pic>
      <p:sp>
        <p:nvSpPr>
          <p:cNvPr id="49" name="フッター プレースホルダ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大阪組合せ論セミナー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1379</Words>
  <Application>Microsoft Office PowerPoint</Application>
  <PresentationFormat>画面に合わせる (4:3)</PresentationFormat>
  <Paragraphs>362</Paragraphs>
  <Slides>47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6" baseType="lpstr">
      <vt:lpstr>HGPｺﾞｼｯｸE</vt:lpstr>
      <vt:lpstr>HGP行書体</vt:lpstr>
      <vt:lpstr>HGP創英角ｺﾞｼｯｸUB</vt:lpstr>
      <vt:lpstr>ＭＳ Ｐゴシック</vt:lpstr>
      <vt:lpstr>Plantagenet Cherokee</vt:lpstr>
      <vt:lpstr>Arial</vt:lpstr>
      <vt:lpstr>Calibri</vt:lpstr>
      <vt:lpstr>Segoe UI Symbol</vt:lpstr>
      <vt:lpstr>Office テーマ</vt:lpstr>
      <vt:lpstr>曲面上のグラフの彩色 ～種数の増加，面の制限及び局所平面性～</vt:lpstr>
      <vt:lpstr>研究内容</vt:lpstr>
      <vt:lpstr>グラフの彩色問題</vt:lpstr>
      <vt:lpstr>PowerPoint プレゼンテーション</vt:lpstr>
      <vt:lpstr>四色定理</vt:lpstr>
      <vt:lpstr>PowerPoint プレゼンテーション</vt:lpstr>
      <vt:lpstr>閉2次元多様体：閉曲面</vt:lpstr>
      <vt:lpstr>グラフの彩色問題</vt:lpstr>
      <vt:lpstr>閉曲面上のグラフの染色数</vt:lpstr>
      <vt:lpstr>Map Color Theorem</vt:lpstr>
      <vt:lpstr>上限と下限</vt:lpstr>
      <vt:lpstr>球面の場合</vt:lpstr>
      <vt:lpstr>染色数が大きなグラフ</vt:lpstr>
      <vt:lpstr>どうやって染色数を減らせるか？</vt:lpstr>
      <vt:lpstr>グラフの彩色問題</vt:lpstr>
      <vt:lpstr>Grötzschの定理</vt:lpstr>
      <vt:lpstr>球面以外での結果</vt:lpstr>
      <vt:lpstr>平面上で染色数の小さいグラフの族</vt:lpstr>
      <vt:lpstr>一般の閉曲面上では</vt:lpstr>
      <vt:lpstr>グラフの彩色問題</vt:lpstr>
      <vt:lpstr>染色数の小さなグラフ</vt:lpstr>
      <vt:lpstr>Edge width (辺幅)</vt:lpstr>
      <vt:lpstr>局所平面グラフ</vt:lpstr>
      <vt:lpstr>時間があれば</vt:lpstr>
      <vt:lpstr>基本群を利用したグラフの分類</vt:lpstr>
      <vt:lpstr>モノドロミー</vt:lpstr>
      <vt:lpstr>平面上のモノドロミー</vt:lpstr>
      <vt:lpstr>一般の閉曲面上のモノドロミー</vt:lpstr>
      <vt:lpstr>考える利点</vt:lpstr>
      <vt:lpstr>未解決問題</vt:lpstr>
      <vt:lpstr>Grünbaum coloring</vt:lpstr>
      <vt:lpstr>三角形分割の染色数による分類</vt:lpstr>
      <vt:lpstr>特殊な三角形分割</vt:lpstr>
      <vt:lpstr>未解決問題へのアプローチ</vt:lpstr>
      <vt:lpstr>最近判明したこと</vt:lpstr>
      <vt:lpstr>5-染色的偶三角形分割の特徴付け</vt:lpstr>
      <vt:lpstr>面細分</vt:lpstr>
      <vt:lpstr>証明のアイデア</vt:lpstr>
      <vt:lpstr>証明のアイデア</vt:lpstr>
      <vt:lpstr>証明のアイデア</vt:lpstr>
      <vt:lpstr>Monodromy</vt:lpstr>
      <vt:lpstr>Monodromy</vt:lpstr>
      <vt:lpstr>Equivalent</vt:lpstr>
      <vt:lpstr>Monodromy</vt:lpstr>
      <vt:lpstr>Equivalence class</vt:lpstr>
      <vt:lpstr>Congruent</vt:lpstr>
      <vt:lpstr>定理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研究内容 及び抱負</dc:title>
  <dc:creator>knoguchi</dc:creator>
  <cp:lastModifiedBy>noguchi</cp:lastModifiedBy>
  <cp:revision>101</cp:revision>
  <dcterms:created xsi:type="dcterms:W3CDTF">2014-06-26T06:45:51Z</dcterms:created>
  <dcterms:modified xsi:type="dcterms:W3CDTF">2016-02-19T07:57:16Z</dcterms:modified>
</cp:coreProperties>
</file>