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</p:sldMasterIdLst>
  <p:notesMasterIdLst>
    <p:notesMasterId r:id="rId54"/>
  </p:notesMasterIdLst>
  <p:handoutMasterIdLst>
    <p:handoutMasterId r:id="rId55"/>
  </p:handoutMasterIdLst>
  <p:sldIdLst>
    <p:sldId id="735" r:id="rId4"/>
    <p:sldId id="766" r:id="rId5"/>
    <p:sldId id="748" r:id="rId6"/>
    <p:sldId id="775" r:id="rId7"/>
    <p:sldId id="769" r:id="rId8"/>
    <p:sldId id="770" r:id="rId9"/>
    <p:sldId id="771" r:id="rId10"/>
    <p:sldId id="772" r:id="rId11"/>
    <p:sldId id="842" r:id="rId12"/>
    <p:sldId id="777" r:id="rId13"/>
    <p:sldId id="599" r:id="rId14"/>
    <p:sldId id="737" r:id="rId15"/>
    <p:sldId id="738" r:id="rId16"/>
    <p:sldId id="739" r:id="rId17"/>
    <p:sldId id="742" r:id="rId18"/>
    <p:sldId id="743" r:id="rId19"/>
    <p:sldId id="844" r:id="rId20"/>
    <p:sldId id="845" r:id="rId21"/>
    <p:sldId id="846" r:id="rId22"/>
    <p:sldId id="843" r:id="rId23"/>
    <p:sldId id="744" r:id="rId24"/>
    <p:sldId id="745" r:id="rId25"/>
    <p:sldId id="746" r:id="rId26"/>
    <p:sldId id="747" r:id="rId27"/>
    <p:sldId id="847" r:id="rId28"/>
    <p:sldId id="751" r:id="rId29"/>
    <p:sldId id="752" r:id="rId30"/>
    <p:sldId id="753" r:id="rId31"/>
    <p:sldId id="756" r:id="rId32"/>
    <p:sldId id="754" r:id="rId33"/>
    <p:sldId id="757" r:id="rId34"/>
    <p:sldId id="758" r:id="rId35"/>
    <p:sldId id="759" r:id="rId36"/>
    <p:sldId id="762" r:id="rId37"/>
    <p:sldId id="763" r:id="rId38"/>
    <p:sldId id="764" r:id="rId39"/>
    <p:sldId id="765" r:id="rId40"/>
    <p:sldId id="792" r:id="rId41"/>
    <p:sldId id="852" r:id="rId42"/>
    <p:sldId id="853" r:id="rId43"/>
    <p:sldId id="855" r:id="rId44"/>
    <p:sldId id="857" r:id="rId45"/>
    <p:sldId id="856" r:id="rId46"/>
    <p:sldId id="858" r:id="rId47"/>
    <p:sldId id="859" r:id="rId48"/>
    <p:sldId id="860" r:id="rId49"/>
    <p:sldId id="861" r:id="rId50"/>
    <p:sldId id="848" r:id="rId51"/>
    <p:sldId id="854" r:id="rId52"/>
    <p:sldId id="851" r:id="rId53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E6"/>
    <a:srgbClr val="008000"/>
    <a:srgbClr val="FFCC99"/>
    <a:srgbClr val="FFFFCC"/>
    <a:srgbClr val="C0C0C0"/>
    <a:srgbClr val="CCFFCC"/>
    <a:srgbClr val="CCFFFF"/>
    <a:srgbClr val="FFCC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6277" autoAdjust="0"/>
  </p:normalViewPr>
  <p:slideViewPr>
    <p:cSldViewPr>
      <p:cViewPr varScale="1">
        <p:scale>
          <a:sx n="149" d="100"/>
          <a:sy n="149" d="100"/>
        </p:scale>
        <p:origin x="2988" y="1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3E475-96B2-4825-9CC6-73AC9726F09C}" type="datetimeFigureOut">
              <a:rPr kumimoji="1" lang="ja-JP" altLang="en-US" smtClean="0"/>
              <a:pPr/>
              <a:t>2026/1/8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49CC3-C64A-4D3E-8FA6-0DA387E445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7656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BC157-5406-4742-BC92-E824C6A2AC3B}" type="datetimeFigureOut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57D0E-D12E-40BE-9943-AC08B34DAC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4680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57D0E-D12E-40BE-9943-AC08B34DAC7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0529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E8FDCC-BA26-5A4B-8E19-27726E0DB1B2}" type="slidenum">
              <a:rPr kumimoji="1" lang="en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en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890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E8FDCC-BA26-5A4B-8E19-27726E0DB1B2}" type="slidenum">
              <a:rPr kumimoji="1" lang="en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en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195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57D0E-D12E-40BE-9943-AC08B34DAC73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2527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57D0E-D12E-40BE-9943-AC08B34DAC73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685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57D0E-D12E-40BE-9943-AC08B34DAC73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6737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57D0E-D12E-40BE-9943-AC08B34DAC73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0234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57D0E-D12E-40BE-9943-AC08B34DAC73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5551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57D0E-D12E-40BE-9943-AC08B34DAC73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0212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57D0E-D12E-40BE-9943-AC08B34DAC73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9846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E8FDCC-BA26-5A4B-8E19-27726E0DB1B2}" type="slidenum">
              <a:rPr kumimoji="1" lang="en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en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067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3" name="角丸四角形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/>
              <a:t>マスタ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FD8A-12A4-437B-B2DF-A5DA05A850D6}" type="datetime1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正方形/長方形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正方形/長方形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ja-JP" altLang="en-US" dirty="0"/>
              <a:t>マスタ タイトルの書式設定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9A5E-0937-4EE7-A382-D4805228E6D7}" type="datetime1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B2F7-4169-4B60-9CAC-4DDAFE9B0E20}" type="datetime1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 useBgFill="1">
        <p:nvSpPr>
          <p:cNvPr id="5" name="角丸四角形 4"/>
          <p:cNvSpPr/>
          <p:nvPr/>
        </p:nvSpPr>
        <p:spPr>
          <a:xfrm>
            <a:off x="86785" y="69851"/>
            <a:ext cx="12018433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4667" y="1449389"/>
            <a:ext cx="12026900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4667" y="1397000"/>
            <a:ext cx="12026900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84667" y="2976564"/>
            <a:ext cx="12026900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/>
              <a:t>マスタ サブタイトルの書式設定</a:t>
            </a:r>
            <a:endParaRPr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ja-JP" altLang="en-US" dirty="0"/>
              <a:t>マスタ タイトルの書式設定</a:t>
            </a:r>
            <a:endParaRPr lang="en-US" dirty="0"/>
          </a:p>
        </p:txBody>
      </p:sp>
      <p:sp>
        <p:nvSpPr>
          <p:cNvPr id="11" name="日付プレースホル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B5FFC4D2-04D2-4C73-86B9-582EA8A0864F}" type="datetimeFigureOut">
              <a:rPr lang="ja-JP" altLang="en-US"/>
              <a:pPr>
                <a:defRPr/>
              </a:pPr>
              <a:t>2026/1/8</a:t>
            </a:fld>
            <a:endParaRPr lang="ja-JP" altLang="en-US"/>
          </a:p>
        </p:txBody>
      </p:sp>
      <p:sp>
        <p:nvSpPr>
          <p:cNvPr id="12" name="フッター プレースホル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3" name="スライド番号プレースホル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2D4653-D8C1-404C-BFA7-FAC4241EC1D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79140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7381" y="116632"/>
            <a:ext cx="10363200" cy="648072"/>
          </a:xfrm>
        </p:spPr>
        <p:txBody>
          <a:bodyPr/>
          <a:lstStyle/>
          <a:p>
            <a:r>
              <a:rPr lang="ja-JP" altLang="en-US" dirty="0"/>
              <a:t>マスタ タイトルの書式設定</a:t>
            </a:r>
            <a:endParaRPr lang="en-US" dirty="0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527381" y="908720"/>
            <a:ext cx="10363200" cy="5111080"/>
          </a:xfrm>
        </p:spPr>
        <p:txBody>
          <a:bodyPr/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4F1C1A3F-C350-4F64-80E3-20DDA329B14A}" type="datetimeFigureOut">
              <a:rPr lang="ja-JP" altLang="en-US"/>
              <a:pPr>
                <a:defRPr/>
              </a:pPr>
              <a:t>2026/1/8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A9228C-710E-4E36-8D3E-FBFE0059D06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91329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 useBgFill="1">
        <p:nvSpPr>
          <p:cNvPr id="5" name="角丸四角形 4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 flipV="1">
            <a:off x="93134" y="2376489"/>
            <a:ext cx="12018433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93134" y="2341564"/>
            <a:ext cx="12018433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91018" y="2468564"/>
            <a:ext cx="12020549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9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F149C42F-8898-462B-9C1D-1C4FA2717A80}" type="datetimeFigureOut">
              <a:rPr lang="ja-JP" altLang="en-US"/>
              <a:pPr>
                <a:defRPr/>
              </a:pPr>
              <a:t>2026/1/8</a:t>
            </a:fld>
            <a:endParaRPr lang="ja-JP" altLang="en-US"/>
          </a:p>
        </p:txBody>
      </p:sp>
      <p:sp>
        <p:nvSpPr>
          <p:cNvPr id="10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1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194733" y="6208713"/>
            <a:ext cx="609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8B4E53-2A80-495A-B6FD-C37D3B6A778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81409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CD503C6E-8E83-4978-B470-60F6710A09D7}" type="datetimeFigureOut">
              <a:rPr lang="ja-JP" altLang="en-US"/>
              <a:pPr>
                <a:defRPr/>
              </a:pPr>
              <a:t>2026/1/8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DBDAC1-9CF5-43D2-A626-341E185E8DD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09489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00B615C4-347C-4C3D-91CA-7A9A4914E085}" type="datetimeFigureOut">
              <a:rPr lang="ja-JP" altLang="en-US"/>
              <a:pPr>
                <a:defRPr/>
              </a:pPr>
              <a:t>2026/1/8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728B64-3CF1-43AE-9A91-95B4DFE1180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96231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C72D42E2-CC95-4FA6-B1C0-6741BA16F795}" type="datetimeFigureOut">
              <a:rPr lang="ja-JP" altLang="en-US"/>
              <a:pPr>
                <a:defRPr/>
              </a:pPr>
              <a:t>2026/1/8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7BF4E0-5794-42C5-AB21-71342F4096D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21545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90DFD12C-13C8-4FB5-8C11-E4737F60C563}" type="datetimeFigureOut">
              <a:rPr lang="ja-JP" altLang="en-US"/>
              <a:pPr>
                <a:defRPr/>
              </a:pPr>
              <a:t>2026/1/8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1563B0-4A1C-48D0-98E7-A43CB4FB70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06324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 useBgFill="1">
        <p:nvSpPr>
          <p:cNvPr id="6" name="角丸四角形 5"/>
          <p:cNvSpPr/>
          <p:nvPr/>
        </p:nvSpPr>
        <p:spPr>
          <a:xfrm>
            <a:off x="84668" y="69850"/>
            <a:ext cx="1201843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F638CFE2-4A02-4D11-A3D4-6A9F4816660E}" type="datetimeFigureOut">
              <a:rPr lang="ja-JP" altLang="en-US"/>
              <a:pPr>
                <a:defRPr/>
              </a:pPr>
              <a:t>2026/1/8</a:t>
            </a:fld>
            <a:endParaRPr lang="ja-JP" altLang="en-US"/>
          </a:p>
        </p:txBody>
      </p:sp>
      <p:sp>
        <p:nvSpPr>
          <p:cNvPr id="8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1CD0D4-DDC7-4119-BA56-928D7EAEDF2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252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7381" y="116632"/>
            <a:ext cx="10363200" cy="648072"/>
          </a:xfrm>
        </p:spPr>
        <p:txBody>
          <a:bodyPr/>
          <a:lstStyle/>
          <a:p>
            <a:r>
              <a:rPr kumimoji="0" lang="ja-JP" altLang="en-US" dirty="0"/>
              <a:t>マスタ タイトルの書式設定</a:t>
            </a:r>
            <a:endParaRPr kumimoji="0"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5B9D-8138-4F04-A8A9-E4367391D3F9}" type="datetime1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527381" y="908720"/>
            <a:ext cx="10363200" cy="5111080"/>
          </a:xfrm>
        </p:spPr>
        <p:txBody>
          <a:bodyPr vert="horz"/>
          <a:lstStyle/>
          <a:p>
            <a:pPr lvl="0" eaLnBrk="1" latinLnBrk="0" hangingPunct="1"/>
            <a:r>
              <a:rPr lang="ja-JP" altLang="en-US" dirty="0"/>
              <a:t>マスタ テキストの書式設定</a:t>
            </a:r>
          </a:p>
          <a:p>
            <a:pPr lvl="1" eaLnBrk="1" latinLnBrk="0" hangingPunct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 eaLnBrk="1" latinLnBrk="0" hangingPunct="1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 eaLnBrk="1" latinLnBrk="0" hangingPunct="1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 eaLnBrk="1" latinLnBrk="0" hangingPunct="1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 flipV="1">
            <a:off x="91018" y="4683126"/>
            <a:ext cx="12009967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91018" y="4649789"/>
            <a:ext cx="12009967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91018" y="4773614"/>
            <a:ext cx="12009967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 dirty="0"/>
          </a:p>
        </p:txBody>
      </p:sp>
      <p:sp>
        <p:nvSpPr>
          <p:cNvPr id="8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D713F822-0AF8-4853-AF7A-95C1BE6798E2}" type="datetimeFigureOut">
              <a:rPr lang="ja-JP" altLang="en-US"/>
              <a:pPr>
                <a:defRPr/>
              </a:pPr>
              <a:t>2026/1/8</a:t>
            </a:fld>
            <a:endParaRPr lang="ja-JP" altLang="en-US"/>
          </a:p>
        </p:txBody>
      </p:sp>
      <p:sp>
        <p:nvSpPr>
          <p:cNvPr id="9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194733" y="6208713"/>
            <a:ext cx="609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819039-F33F-4016-A0AB-8D7A85B9844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1711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DAAAA3B4-ED02-4FF4-A185-77F6B3EEA7B7}" type="datetimeFigureOut">
              <a:rPr lang="ja-JP" altLang="en-US"/>
              <a:pPr>
                <a:defRPr/>
              </a:pPr>
              <a:t>2026/1/8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E7A277-D6F4-482A-8CB2-FB82F475CDC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91483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E8A52EA-67F7-4A61-83A4-03CE466A74C5}" type="datetimeFigureOut">
              <a:rPr lang="ja-JP" altLang="en-US"/>
              <a:pPr>
                <a:defRPr/>
              </a:pPr>
              <a:t>2026/1/8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044EB6-6832-4DAD-B6CE-782C6DF51DF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53030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A303A6-6FCF-8D41-8304-A0C272EA1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A740442-5D21-1E04-1B43-93DAB3BA0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0F8C1D6-038E-CF2C-C5A4-1CE345994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5FA9-5B7B-F544-B1A0-51A92A3D39A0}" type="datetimeFigureOut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82E186-A973-A443-8EDD-66803B30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4B025B-3E8B-A081-CDB9-2FE43543E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CB6F-E8C0-9745-8B4D-916A272AE4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126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8E287E-3FE8-C03B-6ED9-0F3FC8BB7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C5723E5-3E04-C79B-364D-0F204391E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08F50E0-1A43-E034-4B73-03CFF2445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5FA9-5B7B-F544-B1A0-51A92A3D39A0}" type="datetimeFigureOut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AAED4A-5C23-879B-F1CB-318853344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8A540B-01E5-08A4-C8CB-2C9EFFA19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CB6F-E8C0-9745-8B4D-916A272AE4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253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15A02-3A96-4B63-4120-A7155C058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78DB08-2258-5E56-32E4-3A9CD3AB9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3FCEA19-1A18-2BFC-4D68-672EEB3F0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5FA9-5B7B-F544-B1A0-51A92A3D39A0}" type="datetimeFigureOut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CFF9F93-47B9-15AA-45C1-17798C68B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BDD4CA9-B8E2-00B4-5701-125F563BA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CB6F-E8C0-9745-8B4D-916A272AE4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4384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4D5F43-1F61-B485-780A-9DA816510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12AF68C-2022-8AF2-BB72-9402B0869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A70DDFA-1BBD-CB76-2663-96719F1E1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EA62D36-9B21-D0C7-67F8-1B5832A14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5FA9-5B7B-F544-B1A0-51A92A3D39A0}" type="datetimeFigureOut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2B3A32B-9E27-320A-668C-3776CDA56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BE1BC5C-576A-6DFE-B9B3-82207A340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CB6F-E8C0-9745-8B4D-916A272AE4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340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A158B5-7884-2FCD-F3C3-A4206D16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8B27171-EEE3-D77B-449A-E91C2FE84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25B2528-CD4D-7E47-908B-07B6946DF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F987876-C158-D5C0-23ED-9B4DF2185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2270B35-B78E-3558-CB85-D1FEBE60BB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1EA8837-87A6-CEDA-F90E-3FC005FDA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5FA9-5B7B-F544-B1A0-51A92A3D39A0}" type="datetimeFigureOut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AA7F723-8799-CF00-72B5-4B808460F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40FE655-CF42-D319-0644-A89C8BA2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CB6F-E8C0-9745-8B4D-916A272AE4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1888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E47BB9-1FA9-F29D-AAA0-84A39D32D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C14A372-FA89-816C-91D9-40EF7676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5FA9-5B7B-F544-B1A0-51A92A3D39A0}" type="datetimeFigureOut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A45641D-79B8-157A-C6DE-872D1ADFE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011499D-D79C-3FC2-A8CD-94464683D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CB6F-E8C0-9745-8B4D-916A272AE4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13439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9DE7C6B-F5B7-C983-2459-40BFD426E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5FA9-5B7B-F544-B1A0-51A92A3D39A0}" type="datetimeFigureOut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09C52C-E1E6-8703-2E03-45520C770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821AD43-B005-BDC0-9E4E-6F541B13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CB6F-E8C0-9745-8B4D-916A272AE4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536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角丸四角形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368D-5472-44F3-9FD1-45FCE634BCD7}" type="datetime1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正方形/長方形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正方形/長方形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22083F-836C-F5ED-D3A3-4584F2BAC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4660958-DFA1-D9AD-EED9-B46950671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8D73D6B-EE24-4B8D-6C01-32BB4669C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3251ED8-8631-8994-2AE7-3AF0CCB1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5FA9-5B7B-F544-B1A0-51A92A3D39A0}" type="datetimeFigureOut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A5832E9-D9B6-D1AD-F8A4-8BA9CF301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E11FADA-1F1D-961A-9E5F-9D6653B44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CB6F-E8C0-9745-8B4D-916A272AE4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69207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9C4DD3-42C7-1512-B6A5-2F0D2D642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211DB8D-5749-4750-5ABF-654EDD5EE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27F4868-E36B-ECA1-5782-AFD54EF9F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493B911-C41F-64A0-FF77-962F54255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5FA9-5B7B-F544-B1A0-51A92A3D39A0}" type="datetimeFigureOut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95CB726-1D8C-6873-0D25-DF90FF259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0802C7B-C5F5-D6CA-377B-7A4282BE4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CB6F-E8C0-9745-8B4D-916A272AE4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26370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D78F09-68DD-2242-D260-F78B9AAA5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870B8B8-B50B-F676-55A5-51839BE96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E503A5-C1FF-ED3E-6A1A-7730F6FC5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5FA9-5B7B-F544-B1A0-51A92A3D39A0}" type="datetimeFigureOut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63B3FC-4633-DE3B-FC0C-CECA5A98B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BA6855-A5CA-93F8-069B-1A699B890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CB6F-E8C0-9745-8B4D-916A272AE4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97747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DBC19A-3377-89D2-C63B-CC85BF1FC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2ED3FF2-0C3C-F213-2D25-817424FF3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D3B6F75-9EF2-0D69-3FF0-D41CCEFC6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5FA9-5B7B-F544-B1A0-51A92A3D39A0}" type="datetimeFigureOut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468CCE-080D-415C-9BCD-BF7D6F3E5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016892C-E059-8BE6-EFEF-750E6E169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CB6F-E8C0-9745-8B4D-916A272AE4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2100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84EA-9BB7-4422-B725-359C789E374E}" type="datetime1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/>
              <a:t>マスタ テキストの書式設定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459B-A410-4866-8B5C-1FF311E9BE53}" type="datetime1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D3DB-BC61-4D64-9196-EC550F85A6A5}" type="datetime1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30738-6099-43F0-89AD-437A7253080C}" type="datetime1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角丸四角形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2AE4A-06C8-423B-B046-BD1A4021CF7F}" type="datetime1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676C-75D0-4181-AA68-86A220C0D8AC}" type="datetime1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正方形/長方形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正方形/長方形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/>
              <a:t>アイコンをクリックして図を追加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ja-JP" altLang="en-US"/>
              <a:t>マスタ テキストの書式設定</a:t>
            </a:r>
          </a:p>
          <a:p>
            <a:pPr lvl="1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2 </a:t>
            </a:r>
            <a:r>
              <a:rPr kumimoji="0" lang="ja-JP" altLang="en-US"/>
              <a:t>レベル</a:t>
            </a:r>
          </a:p>
          <a:p>
            <a:pPr lvl="2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3 </a:t>
            </a:r>
            <a:r>
              <a:rPr kumimoji="0" lang="ja-JP" altLang="en-US"/>
              <a:t>レベル</a:t>
            </a:r>
          </a:p>
          <a:p>
            <a:pPr lvl="3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4 </a:t>
            </a:r>
            <a:r>
              <a:rPr kumimoji="0" lang="ja-JP" altLang="en-US"/>
              <a:t>レベル</a:t>
            </a:r>
          </a:p>
          <a:p>
            <a:pPr lvl="4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5 </a:t>
            </a:r>
            <a:r>
              <a:rPr kumimoji="0" lang="ja-JP" altLang="en-US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7882770-CD8B-4C7A-BB07-12D969A31AEC}" type="datetime1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11531600" y="6265799"/>
            <a:ext cx="609600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1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027" name="タイトル プレースホルダ 21"/>
          <p:cNvSpPr>
            <a:spLocks noGrp="1"/>
          </p:cNvSpPr>
          <p:nvPr>
            <p:ph type="title"/>
          </p:nvPr>
        </p:nvSpPr>
        <p:spPr bwMode="auto"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8" name="テキスト プレースホルダ 12"/>
          <p:cNvSpPr>
            <a:spLocks noGrp="1"/>
          </p:cNvSpPr>
          <p:nvPr>
            <p:ph type="body" idx="1"/>
          </p:nvPr>
        </p:nvSpPr>
        <p:spPr bwMode="auto">
          <a:xfrm>
            <a:off x="1219200" y="1447800"/>
            <a:ext cx="10363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rgbClr val="1F497D"/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fld id="{7444E0E1-583E-495B-BC7F-4C4183F8E6A1}" type="datetimeFigureOut">
              <a:rPr lang="ja-JP" altLang="en-US"/>
              <a:pPr>
                <a:defRPr/>
              </a:pPr>
              <a:t>2026/1/8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rgbClr val="1F497D"/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194733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 smtClean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57725F-7937-42BF-B1CB-03629F9B8831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414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chemeClr val="tx2"/>
          </a:solidFill>
          <a:latin typeface="+mj-lt"/>
          <a:ea typeface="+mj-ea"/>
          <a:cs typeface="メイリオ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kumimoji="1" sz="2600" kern="1200">
          <a:solidFill>
            <a:schemeClr val="tx1"/>
          </a:solidFill>
          <a:latin typeface="+mn-lt"/>
          <a:ea typeface="+mn-ea"/>
          <a:cs typeface="メイリオ" pitchFamily="50" charset="-128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kumimoji="1" sz="2400" kern="1200">
          <a:solidFill>
            <a:schemeClr val="tx1"/>
          </a:solidFill>
          <a:latin typeface="+mn-lt"/>
          <a:ea typeface="+mn-ea"/>
          <a:cs typeface="メイリオ" pitchFamily="50" charset="-128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B2C1DB"/>
        </a:buClr>
        <a:buSzPct val="85000"/>
        <a:buFont typeface="Wingdings 2" panose="05020102010507070707" pitchFamily="18" charset="2"/>
        <a:buChar char=""/>
        <a:defRPr kumimoji="1" sz="2000" kern="1200">
          <a:solidFill>
            <a:schemeClr val="tx1"/>
          </a:solidFill>
          <a:latin typeface="+mn-lt"/>
          <a:ea typeface="+mn-ea"/>
          <a:cs typeface="メイリオ" pitchFamily="50" charset="-128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SzPct val="80000"/>
        <a:buFont typeface="Wingdings 2" panose="05020102010507070707" pitchFamily="18" charset="2"/>
        <a:buChar char=""/>
        <a:defRPr kumimoji="1" sz="2000" kern="1200">
          <a:solidFill>
            <a:schemeClr val="tx1"/>
          </a:solidFill>
          <a:latin typeface="+mn-lt"/>
          <a:ea typeface="+mn-ea"/>
          <a:cs typeface="メイリオ" pitchFamily="50" charset="-128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Char char="o"/>
        <a:defRPr kumimoji="1" sz="2000" kern="1200">
          <a:solidFill>
            <a:schemeClr val="tx1"/>
          </a:solidFill>
          <a:latin typeface="+mn-lt"/>
          <a:ea typeface="+mn-ea"/>
          <a:cs typeface="メイリオ" pitchFamily="50" charset="-128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0F518C2-9319-B2CC-902E-F4AEB742B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8D4FE9C-42A4-D51E-2AAD-CB405EBE8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028889-8AE0-31DA-EDEC-C3A8C27744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45FA9-5B7B-F544-B1A0-51A92A3D39A0}" type="datetimeFigureOut">
              <a:rPr kumimoji="1" lang="ja-JP" altLang="en-US" smtClean="0"/>
              <a:t>2026/1/8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D265240-400C-3938-B027-28048925B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F72B6E2-A403-D1FD-9CB6-A291A2F1E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CCB6F-E8C0-9745-8B4D-916A272AE4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068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440.png"/><Relationship Id="rId18" Type="http://schemas.openxmlformats.org/officeDocument/2006/relationships/image" Target="../media/image490.pn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12" Type="http://schemas.openxmlformats.org/officeDocument/2006/relationships/image" Target="../media/image430.png"/><Relationship Id="rId17" Type="http://schemas.openxmlformats.org/officeDocument/2006/relationships/image" Target="../media/image480.png"/><Relationship Id="rId2" Type="http://schemas.openxmlformats.org/officeDocument/2006/relationships/image" Target="../media/image330.png"/><Relationship Id="rId16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420.png"/><Relationship Id="rId5" Type="http://schemas.openxmlformats.org/officeDocument/2006/relationships/image" Target="../media/image360.png"/><Relationship Id="rId15" Type="http://schemas.openxmlformats.org/officeDocument/2006/relationships/image" Target="../media/image460.png"/><Relationship Id="rId10" Type="http://schemas.openxmlformats.org/officeDocument/2006/relationships/image" Target="../media/image55.png"/><Relationship Id="rId19" Type="http://schemas.openxmlformats.org/officeDocument/2006/relationships/image" Target="../media/image500.png"/><Relationship Id="rId4" Type="http://schemas.openxmlformats.org/officeDocument/2006/relationships/image" Target="../media/image350.png"/><Relationship Id="rId9" Type="http://schemas.openxmlformats.org/officeDocument/2006/relationships/image" Target="../media/image54.png"/><Relationship Id="rId14" Type="http://schemas.openxmlformats.org/officeDocument/2006/relationships/image" Target="../media/image4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30.png"/><Relationship Id="rId7" Type="http://schemas.openxmlformats.org/officeDocument/2006/relationships/image" Target="../media/image5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55.png"/><Relationship Id="rId5" Type="http://schemas.openxmlformats.org/officeDocument/2006/relationships/image" Target="../media/image350.png"/><Relationship Id="rId10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3.png"/><Relationship Id="rId18" Type="http://schemas.openxmlformats.org/officeDocument/2006/relationships/image" Target="../media/image98.png"/><Relationship Id="rId26" Type="http://schemas.openxmlformats.org/officeDocument/2006/relationships/image" Target="../media/image105.png"/><Relationship Id="rId3" Type="http://schemas.openxmlformats.org/officeDocument/2006/relationships/image" Target="../media/image73.png"/><Relationship Id="rId34" Type="http://schemas.openxmlformats.org/officeDocument/2006/relationships/image" Target="../media/image11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97.png"/><Relationship Id="rId25" Type="http://schemas.openxmlformats.org/officeDocument/2006/relationships/image" Target="../media/image104.png"/><Relationship Id="rId33" Type="http://schemas.openxmlformats.org/officeDocument/2006/relationships/image" Target="../media/image1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6.png"/><Relationship Id="rId20" Type="http://schemas.openxmlformats.org/officeDocument/2006/relationships/image" Target="../media/image101.png"/><Relationship Id="rId29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24" Type="http://schemas.openxmlformats.org/officeDocument/2006/relationships/image" Target="../media/image103.png"/><Relationship Id="rId32" Type="http://schemas.openxmlformats.org/officeDocument/2006/relationships/image" Target="../media/image89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23" Type="http://schemas.openxmlformats.org/officeDocument/2006/relationships/image" Target="../media/image100.png"/><Relationship Id="rId28" Type="http://schemas.openxmlformats.org/officeDocument/2006/relationships/image" Target="../media/image107.png"/><Relationship Id="rId10" Type="http://schemas.openxmlformats.org/officeDocument/2006/relationships/image" Target="../media/image80.png"/><Relationship Id="rId19" Type="http://schemas.openxmlformats.org/officeDocument/2006/relationships/image" Target="../media/image86.png"/><Relationship Id="rId31" Type="http://schemas.openxmlformats.org/officeDocument/2006/relationships/image" Target="../media/image88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Relationship Id="rId22" Type="http://schemas.openxmlformats.org/officeDocument/2006/relationships/image" Target="../media/image99.png"/><Relationship Id="rId27" Type="http://schemas.openxmlformats.org/officeDocument/2006/relationships/image" Target="../media/image106.png"/><Relationship Id="rId30" Type="http://schemas.openxmlformats.org/officeDocument/2006/relationships/image" Target="../media/image87.png"/><Relationship Id="rId35" Type="http://schemas.openxmlformats.org/officeDocument/2006/relationships/image" Target="../media/image90.png"/><Relationship Id="rId8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15.png"/><Relationship Id="rId18" Type="http://schemas.openxmlformats.org/officeDocument/2006/relationships/image" Target="../media/image76.png"/><Relationship Id="rId3" Type="http://schemas.openxmlformats.org/officeDocument/2006/relationships/image" Target="../media/image91.png"/><Relationship Id="rId21" Type="http://schemas.openxmlformats.org/officeDocument/2006/relationships/image" Target="../media/image79.png"/><Relationship Id="rId7" Type="http://schemas.openxmlformats.org/officeDocument/2006/relationships/image" Target="../media/image95.png"/><Relationship Id="rId12" Type="http://schemas.openxmlformats.org/officeDocument/2006/relationships/image" Target="../media/image114.png"/><Relationship Id="rId17" Type="http://schemas.openxmlformats.org/officeDocument/2006/relationships/image" Target="../media/image7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111.png"/><Relationship Id="rId5" Type="http://schemas.openxmlformats.org/officeDocument/2006/relationships/image" Target="../media/image93.png"/><Relationship Id="rId15" Type="http://schemas.openxmlformats.org/officeDocument/2006/relationships/image" Target="../media/image73.png"/><Relationship Id="rId10" Type="http://schemas.openxmlformats.org/officeDocument/2006/relationships/image" Target="../media/image110.png"/><Relationship Id="rId19" Type="http://schemas.openxmlformats.org/officeDocument/2006/relationships/image" Target="../media/image77.png"/><Relationship Id="rId4" Type="http://schemas.openxmlformats.org/officeDocument/2006/relationships/image" Target="../media/image92.png"/><Relationship Id="rId9" Type="http://schemas.openxmlformats.org/officeDocument/2006/relationships/image" Target="../media/image109.png"/><Relationship Id="rId14" Type="http://schemas.openxmlformats.org/officeDocument/2006/relationships/image" Target="../media/image116.png"/><Relationship Id="rId22" Type="http://schemas.openxmlformats.org/officeDocument/2006/relationships/image" Target="../media/image8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118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77.png"/><Relationship Id="rId5" Type="http://schemas.openxmlformats.org/officeDocument/2006/relationships/image" Target="../media/image120.png"/><Relationship Id="rId10" Type="http://schemas.openxmlformats.org/officeDocument/2006/relationships/image" Target="../media/image76.png"/><Relationship Id="rId4" Type="http://schemas.openxmlformats.org/officeDocument/2006/relationships/image" Target="../media/image119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10" Type="http://schemas.openxmlformats.org/officeDocument/2006/relationships/image" Target="../media/image141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5.png"/><Relationship Id="rId11" Type="http://schemas.openxmlformats.org/officeDocument/2006/relationships/image" Target="../media/image150.png"/><Relationship Id="rId5" Type="http://schemas.openxmlformats.org/officeDocument/2006/relationships/image" Target="../media/image144.png"/><Relationship Id="rId10" Type="http://schemas.openxmlformats.org/officeDocument/2006/relationships/image" Target="../media/image149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69.png"/><Relationship Id="rId18" Type="http://schemas.openxmlformats.org/officeDocument/2006/relationships/image" Target="../media/image174.png"/><Relationship Id="rId26" Type="http://schemas.openxmlformats.org/officeDocument/2006/relationships/image" Target="../media/image182.png"/><Relationship Id="rId3" Type="http://schemas.openxmlformats.org/officeDocument/2006/relationships/image" Target="../media/image151.png"/><Relationship Id="rId21" Type="http://schemas.openxmlformats.org/officeDocument/2006/relationships/image" Target="../media/image177.png"/><Relationship Id="rId7" Type="http://schemas.openxmlformats.org/officeDocument/2006/relationships/image" Target="../media/image155.png"/><Relationship Id="rId12" Type="http://schemas.openxmlformats.org/officeDocument/2006/relationships/image" Target="../media/image167.png"/><Relationship Id="rId17" Type="http://schemas.openxmlformats.org/officeDocument/2006/relationships/image" Target="../media/image173.png"/><Relationship Id="rId25" Type="http://schemas.openxmlformats.org/officeDocument/2006/relationships/image" Target="../media/image18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72.png"/><Relationship Id="rId20" Type="http://schemas.openxmlformats.org/officeDocument/2006/relationships/image" Target="../media/image17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4.png"/><Relationship Id="rId11" Type="http://schemas.openxmlformats.org/officeDocument/2006/relationships/image" Target="../media/image166.png"/><Relationship Id="rId24" Type="http://schemas.openxmlformats.org/officeDocument/2006/relationships/image" Target="../media/image180.png"/><Relationship Id="rId5" Type="http://schemas.openxmlformats.org/officeDocument/2006/relationships/image" Target="../media/image153.png"/><Relationship Id="rId15" Type="http://schemas.openxmlformats.org/officeDocument/2006/relationships/image" Target="../media/image171.png"/><Relationship Id="rId23" Type="http://schemas.openxmlformats.org/officeDocument/2006/relationships/image" Target="../media/image179.png"/><Relationship Id="rId19" Type="http://schemas.openxmlformats.org/officeDocument/2006/relationships/image" Target="../media/image175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Relationship Id="rId14" Type="http://schemas.openxmlformats.org/officeDocument/2006/relationships/image" Target="../media/image170.png"/><Relationship Id="rId22" Type="http://schemas.openxmlformats.org/officeDocument/2006/relationships/image" Target="../media/image17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158.png"/><Relationship Id="rId7" Type="http://schemas.openxmlformats.org/officeDocument/2006/relationships/image" Target="../media/image1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3" Type="http://schemas.openxmlformats.org/officeDocument/2006/relationships/image" Target="../media/image165.png"/><Relationship Id="rId7" Type="http://schemas.openxmlformats.org/officeDocument/2006/relationships/image" Target="../media/image18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4.png"/><Relationship Id="rId5" Type="http://schemas.openxmlformats.org/officeDocument/2006/relationships/image" Target="../media/image183.png"/><Relationship Id="rId10" Type="http://schemas.openxmlformats.org/officeDocument/2006/relationships/image" Target="../media/image188.png"/><Relationship Id="rId4" Type="http://schemas.openxmlformats.org/officeDocument/2006/relationships/image" Target="../media/image168.png"/><Relationship Id="rId9" Type="http://schemas.openxmlformats.org/officeDocument/2006/relationships/image" Target="../media/image18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3" Type="http://schemas.openxmlformats.org/officeDocument/2006/relationships/image" Target="../media/image189.png"/><Relationship Id="rId7" Type="http://schemas.openxmlformats.org/officeDocument/2006/relationships/image" Target="../media/image193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2.png"/><Relationship Id="rId5" Type="http://schemas.openxmlformats.org/officeDocument/2006/relationships/image" Target="../media/image191.png"/><Relationship Id="rId10" Type="http://schemas.openxmlformats.org/officeDocument/2006/relationships/image" Target="../media/image196.png"/><Relationship Id="rId4" Type="http://schemas.openxmlformats.org/officeDocument/2006/relationships/image" Target="../media/image190.png"/><Relationship Id="rId9" Type="http://schemas.openxmlformats.org/officeDocument/2006/relationships/image" Target="../media/image19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7" Type="http://schemas.openxmlformats.org/officeDocument/2006/relationships/image" Target="../media/image30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5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1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503712" y="4509120"/>
            <a:ext cx="5256584" cy="1224136"/>
          </a:xfrm>
        </p:spPr>
        <p:txBody>
          <a:bodyPr>
            <a:normAutofit/>
          </a:bodyPr>
          <a:lstStyle/>
          <a:p>
            <a:r>
              <a:rPr lang="ja-JP" altLang="en-US" sz="3200" dirty="0"/>
              <a:t>小林 佑輔</a:t>
            </a:r>
            <a:endParaRPr lang="en-US" altLang="ja-JP" sz="3200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556793"/>
            <a:ext cx="9252520" cy="1470025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組合せ最適化における多面体の役割</a:t>
            </a:r>
            <a:endParaRPr lang="ja-JP" altLang="en-US" sz="3600" dirty="0">
              <a:cs typeface="Arial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439816" y="5121189"/>
            <a:ext cx="3639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580"/>
              </a:spcBef>
              <a:buClr>
                <a:srgbClr val="4F81BD"/>
              </a:buClr>
              <a:buSzPct val="85000"/>
              <a:defRPr/>
            </a:pPr>
            <a:r>
              <a:rPr lang="ja-JP" altLang="en-US" sz="2400" dirty="0">
                <a:solidFill>
                  <a:srgbClr val="1F497D"/>
                </a:solidFill>
              </a:rPr>
              <a:t>京都大学 数理解析研究所</a:t>
            </a:r>
            <a:endParaRPr lang="en-US" altLang="ja-JP" sz="2400" dirty="0">
              <a:solidFill>
                <a:srgbClr val="1F497D"/>
              </a:solidFill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3431704" y="5949281"/>
            <a:ext cx="5544616" cy="69205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ts val="580"/>
              </a:spcBef>
              <a:buClr>
                <a:srgbClr val="4F81BD"/>
              </a:buClr>
              <a:buSzPct val="85000"/>
              <a:defRPr/>
            </a:pPr>
            <a:r>
              <a:rPr lang="ja-JP" altLang="en-US" dirty="0">
                <a:solidFill>
                  <a:srgbClr val="1F497D"/>
                </a:solidFill>
              </a:rPr>
              <a:t>大阪組合せ論セミナー</a:t>
            </a:r>
            <a:endParaRPr lang="en-US" altLang="ja-JP" dirty="0">
              <a:solidFill>
                <a:srgbClr val="1F497D"/>
              </a:solidFill>
            </a:endParaRPr>
          </a:p>
          <a:p>
            <a:pPr algn="ctr">
              <a:spcBef>
                <a:spcPts val="580"/>
              </a:spcBef>
              <a:buClr>
                <a:srgbClr val="4F81BD"/>
              </a:buClr>
              <a:buSzPct val="85000"/>
              <a:defRPr/>
            </a:pPr>
            <a:r>
              <a:rPr lang="en-US" altLang="ja-JP" dirty="0">
                <a:solidFill>
                  <a:srgbClr val="1F497D"/>
                </a:solidFill>
              </a:rPr>
              <a:t>2026</a:t>
            </a:r>
            <a:r>
              <a:rPr lang="ja-JP" altLang="en-US" dirty="0">
                <a:solidFill>
                  <a:srgbClr val="1F497D"/>
                </a:solidFill>
              </a:rPr>
              <a:t>年</a:t>
            </a:r>
            <a:r>
              <a:rPr lang="en-US" altLang="ja-JP" dirty="0">
                <a:solidFill>
                  <a:srgbClr val="1F497D"/>
                </a:solidFill>
              </a:rPr>
              <a:t>2</a:t>
            </a:r>
            <a:r>
              <a:rPr lang="ja-JP" altLang="en-US" dirty="0">
                <a:solidFill>
                  <a:srgbClr val="1F497D"/>
                </a:solidFill>
              </a:rPr>
              <a:t>月</a:t>
            </a:r>
            <a:r>
              <a:rPr lang="en-US" altLang="ja-JP" dirty="0">
                <a:solidFill>
                  <a:srgbClr val="1F497D"/>
                </a:solidFill>
              </a:rPr>
              <a:t>6</a:t>
            </a:r>
            <a:r>
              <a:rPr lang="ja-JP" altLang="en-US" dirty="0">
                <a:solidFill>
                  <a:srgbClr val="1F497D"/>
                </a:solidFill>
              </a:rPr>
              <a:t>日</a:t>
            </a:r>
            <a:endParaRPr lang="en-US" altLang="ja-JP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932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824" y="116632"/>
            <a:ext cx="10363200" cy="64807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効率よく解ける問題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"/>
          </p:nvPr>
        </p:nvSpPr>
        <p:spPr>
          <a:xfrm>
            <a:off x="413320" y="1414264"/>
            <a:ext cx="10363200" cy="51110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/>
              <a:t>貪欲アルゴリズムで解ける問題</a:t>
            </a:r>
            <a:endParaRPr lang="en-US" altLang="ja-JP" dirty="0"/>
          </a:p>
          <a:p>
            <a:pPr>
              <a:lnSpc>
                <a:spcPct val="150000"/>
              </a:lnSpc>
            </a:pP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dirty="0"/>
              <a:t>動的計画法で解ける問題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endParaRPr lang="en-US" altLang="ja-JP" dirty="0"/>
          </a:p>
          <a:p>
            <a:pPr>
              <a:lnSpc>
                <a:spcPct val="150000"/>
              </a:lnSpc>
            </a:pPr>
            <a:r>
              <a:rPr kumimoji="1" lang="ja-JP" altLang="en-US" dirty="0"/>
              <a:t>ネットワークフローで解ける問題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dirty="0"/>
              <a:t>一般グラフのマッチング問題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62163" y="1990328"/>
            <a:ext cx="46805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b="1" dirty="0">
                <a:solidFill>
                  <a:schemeClr val="tx2"/>
                </a:solidFill>
              </a:rPr>
              <a:t>例： </a:t>
            </a:r>
            <a:r>
              <a:rPr lang="ja-JP" altLang="en-US" dirty="0"/>
              <a:t>最小全域木問題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45435" y="3426713"/>
            <a:ext cx="61206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b="1" dirty="0">
                <a:solidFill>
                  <a:schemeClr val="tx2"/>
                </a:solidFill>
              </a:rPr>
              <a:t>例： </a:t>
            </a:r>
            <a:r>
              <a:rPr lang="ja-JP" altLang="en-US" dirty="0"/>
              <a:t>最短路問題，ナップサック問題</a:t>
            </a:r>
            <a:r>
              <a:rPr lang="ja-JP" altLang="en-US" sz="1200" dirty="0"/>
              <a:t>（擬多項式時間）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45435" y="4798640"/>
            <a:ext cx="61206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b="1" dirty="0">
                <a:solidFill>
                  <a:schemeClr val="tx2"/>
                </a:solidFill>
              </a:rPr>
              <a:t>例： </a:t>
            </a:r>
            <a:r>
              <a:rPr lang="ja-JP" altLang="en-US" dirty="0"/>
              <a:t>最大流問題，最小費用流問題，</a:t>
            </a:r>
            <a:r>
              <a:rPr lang="en-US" altLang="ja-JP" dirty="0"/>
              <a:t>2</a:t>
            </a:r>
            <a:r>
              <a:rPr lang="ja-JP" altLang="en-US" dirty="0"/>
              <a:t>部マッチング</a:t>
            </a:r>
            <a:endParaRPr kumimoji="1" lang="ja-JP" altLang="en-US" dirty="0"/>
          </a:p>
        </p:txBody>
      </p:sp>
      <p:sp>
        <p:nvSpPr>
          <p:cNvPr id="11" name="コンテンツ プレースホルダー 3"/>
          <p:cNvSpPr txBox="1">
            <a:spLocks/>
          </p:cNvSpPr>
          <p:nvPr/>
        </p:nvSpPr>
        <p:spPr>
          <a:xfrm>
            <a:off x="8098096" y="1682943"/>
            <a:ext cx="4030762" cy="86146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ja-JP" altLang="en-US" sz="2400" dirty="0">
                <a:solidFill>
                  <a:srgbClr val="FF0000"/>
                </a:solidFill>
              </a:rPr>
              <a:t>直接的な証明，マトロイド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sp>
        <p:nvSpPr>
          <p:cNvPr id="12" name="コンテンツ プレースホルダー 3"/>
          <p:cNvSpPr txBox="1">
            <a:spLocks/>
          </p:cNvSpPr>
          <p:nvPr/>
        </p:nvSpPr>
        <p:spPr>
          <a:xfrm>
            <a:off x="8040216" y="764705"/>
            <a:ext cx="3240360" cy="6495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ja-JP" altLang="en-US" dirty="0">
                <a:solidFill>
                  <a:srgbClr val="FF0000"/>
                </a:solidFill>
              </a:rPr>
              <a:t>どう最適性を保証？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7346375" y="1858335"/>
            <a:ext cx="462003" cy="3585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コンテンツ プレースホルダー 3"/>
          <p:cNvSpPr txBox="1">
            <a:spLocks/>
          </p:cNvSpPr>
          <p:nvPr/>
        </p:nvSpPr>
        <p:spPr>
          <a:xfrm>
            <a:off x="8113910" y="2999583"/>
            <a:ext cx="4030762" cy="86146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ja-JP" altLang="en-US" sz="2400" dirty="0">
                <a:solidFill>
                  <a:srgbClr val="FF0000"/>
                </a:solidFill>
              </a:rPr>
              <a:t>最適解の部分解は最適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7362189" y="3142456"/>
            <a:ext cx="462003" cy="3585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コンテンツ プレースホルダー 3"/>
          <p:cNvSpPr txBox="1">
            <a:spLocks/>
          </p:cNvSpPr>
          <p:nvPr/>
        </p:nvSpPr>
        <p:spPr>
          <a:xfrm>
            <a:off x="8113910" y="4799783"/>
            <a:ext cx="4030762" cy="86146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ja-JP" altLang="en-US" sz="2400" dirty="0">
                <a:solidFill>
                  <a:srgbClr val="FF0000"/>
                </a:solidFill>
              </a:rPr>
              <a:t>多面体，双対性の利用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sp>
        <p:nvSpPr>
          <p:cNvPr id="18" name="右矢印 17"/>
          <p:cNvSpPr/>
          <p:nvPr/>
        </p:nvSpPr>
        <p:spPr>
          <a:xfrm>
            <a:off x="7362189" y="4942656"/>
            <a:ext cx="462003" cy="3585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中かっこ 19"/>
          <p:cNvSpPr/>
          <p:nvPr/>
        </p:nvSpPr>
        <p:spPr>
          <a:xfrm>
            <a:off x="6918030" y="4221088"/>
            <a:ext cx="330098" cy="18722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642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963084" y="908720"/>
            <a:ext cx="7954143" cy="1362075"/>
          </a:xfrm>
        </p:spPr>
        <p:txBody>
          <a:bodyPr/>
          <a:lstStyle/>
          <a:p>
            <a:r>
              <a:rPr lang="ja-JP" altLang="en-US" dirty="0"/>
              <a:t>２部グラフのマッチング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721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タイトル 1"/>
          <p:cNvSpPr>
            <a:spLocks noGrp="1"/>
          </p:cNvSpPr>
          <p:nvPr>
            <p:ph type="title"/>
          </p:nvPr>
        </p:nvSpPr>
        <p:spPr>
          <a:xfrm>
            <a:off x="514350" y="140495"/>
            <a:ext cx="7772400" cy="649287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２部グラフのマッチング</a:t>
            </a:r>
          </a:p>
        </p:txBody>
      </p:sp>
      <p:sp>
        <p:nvSpPr>
          <p:cNvPr id="9" name="円/楕円 8"/>
          <p:cNvSpPr/>
          <p:nvPr/>
        </p:nvSpPr>
        <p:spPr>
          <a:xfrm>
            <a:off x="4872063" y="2420888"/>
            <a:ext cx="215900" cy="2159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6556400" y="2428826"/>
            <a:ext cx="215900" cy="2159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4872063" y="2846338"/>
            <a:ext cx="215900" cy="2159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6556400" y="2854276"/>
            <a:ext cx="215900" cy="2159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4891113" y="3295601"/>
            <a:ext cx="215900" cy="2159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6575450" y="3303538"/>
            <a:ext cx="215900" cy="2159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4891113" y="3719463"/>
            <a:ext cx="215900" cy="2159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6575450" y="3727401"/>
            <a:ext cx="215900" cy="2159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4914925" y="4149676"/>
            <a:ext cx="215900" cy="2159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6599263" y="4157613"/>
            <a:ext cx="215900" cy="2159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4914925" y="4573538"/>
            <a:ext cx="215900" cy="2159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6599263" y="4581476"/>
            <a:ext cx="215900" cy="2159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23" name="直線コネクタ 22"/>
          <p:cNvCxnSpPr>
            <a:stCxn id="9" idx="5"/>
            <a:endCxn id="12" idx="2"/>
          </p:cNvCxnSpPr>
          <p:nvPr/>
        </p:nvCxnSpPr>
        <p:spPr>
          <a:xfrm>
            <a:off x="5056214" y="2606626"/>
            <a:ext cx="1500187" cy="35560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stCxn id="11" idx="6"/>
            <a:endCxn id="10" idx="3"/>
          </p:cNvCxnSpPr>
          <p:nvPr/>
        </p:nvCxnSpPr>
        <p:spPr>
          <a:xfrm flipV="1">
            <a:off x="5087964" y="2612976"/>
            <a:ext cx="1500187" cy="341312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>
            <a:stCxn id="13" idx="5"/>
            <a:endCxn id="18" idx="2"/>
          </p:cNvCxnSpPr>
          <p:nvPr/>
        </p:nvCxnSpPr>
        <p:spPr>
          <a:xfrm>
            <a:off x="5075263" y="3479751"/>
            <a:ext cx="1524000" cy="785812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19" idx="6"/>
            <a:endCxn id="20" idx="2"/>
          </p:cNvCxnSpPr>
          <p:nvPr/>
        </p:nvCxnSpPr>
        <p:spPr>
          <a:xfrm>
            <a:off x="5130825" y="4681488"/>
            <a:ext cx="1468438" cy="79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>
            <a:stCxn id="19" idx="6"/>
            <a:endCxn id="16" idx="3"/>
          </p:cNvCxnSpPr>
          <p:nvPr/>
        </p:nvCxnSpPr>
        <p:spPr>
          <a:xfrm flipV="1">
            <a:off x="5130826" y="3911552"/>
            <a:ext cx="1476375" cy="769937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>
            <a:stCxn id="13" idx="6"/>
            <a:endCxn id="14" idx="2"/>
          </p:cNvCxnSpPr>
          <p:nvPr/>
        </p:nvCxnSpPr>
        <p:spPr>
          <a:xfrm>
            <a:off x="5107014" y="3403552"/>
            <a:ext cx="1468437" cy="7937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>
            <a:stCxn id="15" idx="7"/>
            <a:endCxn id="10" idx="3"/>
          </p:cNvCxnSpPr>
          <p:nvPr/>
        </p:nvCxnSpPr>
        <p:spPr>
          <a:xfrm flipV="1">
            <a:off x="5075264" y="2612977"/>
            <a:ext cx="1512887" cy="1138237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84" name="正方形/長方形 103"/>
          <p:cNvSpPr>
            <a:spLocks noChangeArrowheads="1"/>
          </p:cNvSpPr>
          <p:nvPr/>
        </p:nvSpPr>
        <p:spPr bwMode="auto">
          <a:xfrm>
            <a:off x="4805389" y="4870402"/>
            <a:ext cx="4079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kumimoji="1" sz="2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ts val="375"/>
              </a:spcBef>
              <a:buClr>
                <a:srgbClr val="B2C1DB"/>
              </a:buClr>
              <a:buSzPct val="85000"/>
              <a:buFont typeface="Wingdings 2" panose="05020102010507070707" pitchFamily="18" charset="2"/>
              <a:buChar char="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ts val="375"/>
              </a:spcBef>
              <a:buClr>
                <a:srgbClr val="9BBB59"/>
              </a:buClr>
              <a:buSzPct val="80000"/>
              <a:buFont typeface="Wingdings 2" panose="05020102010507070707" pitchFamily="18" charset="2"/>
              <a:buChar char="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ts val="375"/>
              </a:spcBef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ja-JP" altLang="en-US" sz="4400">
              <a:solidFill>
                <a:prstClr val="black"/>
              </a:solidFill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5885" name="正方形/長方形 105"/>
          <p:cNvSpPr>
            <a:spLocks noChangeArrowheads="1"/>
          </p:cNvSpPr>
          <p:nvPr/>
        </p:nvSpPr>
        <p:spPr bwMode="auto">
          <a:xfrm>
            <a:off x="6551638" y="4870402"/>
            <a:ext cx="3730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kumimoji="1" sz="2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ts val="375"/>
              </a:spcBef>
              <a:buClr>
                <a:srgbClr val="B2C1DB"/>
              </a:buClr>
              <a:buSzPct val="85000"/>
              <a:buFont typeface="Wingdings 2" panose="05020102010507070707" pitchFamily="18" charset="2"/>
              <a:buChar char="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ts val="375"/>
              </a:spcBef>
              <a:buClr>
                <a:srgbClr val="9BBB59"/>
              </a:buClr>
              <a:buSzPct val="80000"/>
              <a:buFont typeface="Wingdings 2" panose="05020102010507070707" pitchFamily="18" charset="2"/>
              <a:buChar char="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ts val="375"/>
              </a:spcBef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ja-JP" altLang="en-US" sz="4400">
              <a:solidFill>
                <a:prstClr val="black"/>
              </a:solidFill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22" name="直線コネクタ 21"/>
          <p:cNvCxnSpPr>
            <a:stCxn id="9" idx="6"/>
            <a:endCxn id="10" idx="2"/>
          </p:cNvCxnSpPr>
          <p:nvPr/>
        </p:nvCxnSpPr>
        <p:spPr>
          <a:xfrm>
            <a:off x="5087964" y="2528838"/>
            <a:ext cx="1468437" cy="7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13" idx="7"/>
            <a:endCxn id="12" idx="3"/>
          </p:cNvCxnSpPr>
          <p:nvPr/>
        </p:nvCxnSpPr>
        <p:spPr>
          <a:xfrm flipV="1">
            <a:off x="5075264" y="3038427"/>
            <a:ext cx="1512887" cy="288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15" idx="6"/>
            <a:endCxn id="16" idx="2"/>
          </p:cNvCxnSpPr>
          <p:nvPr/>
        </p:nvCxnSpPr>
        <p:spPr>
          <a:xfrm>
            <a:off x="5107014" y="3827413"/>
            <a:ext cx="1468437" cy="7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>
            <a:stCxn id="17" idx="6"/>
            <a:endCxn id="20" idx="1"/>
          </p:cNvCxnSpPr>
          <p:nvPr/>
        </p:nvCxnSpPr>
        <p:spPr>
          <a:xfrm>
            <a:off x="5130825" y="4257626"/>
            <a:ext cx="1500188" cy="355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>
            <a:stCxn id="19" idx="6"/>
            <a:endCxn id="18" idx="2"/>
          </p:cNvCxnSpPr>
          <p:nvPr/>
        </p:nvCxnSpPr>
        <p:spPr>
          <a:xfrm flipV="1">
            <a:off x="5130825" y="4265564"/>
            <a:ext cx="1468438" cy="415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11" idx="5"/>
            <a:endCxn id="14" idx="2"/>
          </p:cNvCxnSpPr>
          <p:nvPr/>
        </p:nvCxnSpPr>
        <p:spPr>
          <a:xfrm>
            <a:off x="5056214" y="3030488"/>
            <a:ext cx="1519237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4295801" y="5373638"/>
            <a:ext cx="37449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/>
                <a:ea typeface="メイリオ"/>
              </a:rPr>
              <a:t>学生 と 研究室</a:t>
            </a:r>
            <a:endParaRPr lang="en-US" altLang="ja-JP" sz="2400" dirty="0">
              <a:solidFill>
                <a:prstClr val="black"/>
              </a:solidFill>
              <a:latin typeface="メイリオ"/>
              <a:ea typeface="メイリオ"/>
            </a:endParaRP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/>
                <a:ea typeface="メイリオ"/>
              </a:rPr>
              <a:t>病院 と 研修医</a:t>
            </a:r>
            <a:endParaRPr lang="en-US" altLang="ja-JP" sz="2400" dirty="0">
              <a:solidFill>
                <a:prstClr val="black"/>
              </a:solidFill>
              <a:latin typeface="メイリオ"/>
              <a:ea typeface="メイリオ"/>
            </a:endParaRP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/>
                <a:ea typeface="メイリオ"/>
              </a:rPr>
              <a:t>労働者 と 仕事  </a:t>
            </a:r>
            <a:r>
              <a:rPr lang="en-US" altLang="ja-JP" sz="2400" dirty="0">
                <a:solidFill>
                  <a:prstClr val="black"/>
                </a:solidFill>
                <a:latin typeface="メイリオ"/>
                <a:ea typeface="メイリオ"/>
              </a:rPr>
              <a:t>etc.</a:t>
            </a:r>
            <a:endParaRPr lang="ja-JP" altLang="en-US" sz="2400" dirty="0">
              <a:solidFill>
                <a:prstClr val="black"/>
              </a:solidFill>
              <a:latin typeface="メイリオ"/>
              <a:ea typeface="メイリオ"/>
            </a:endParaRPr>
          </a:p>
        </p:txBody>
      </p:sp>
      <p:sp>
        <p:nvSpPr>
          <p:cNvPr id="35893" name="正方形/長方形 99"/>
          <p:cNvSpPr>
            <a:spLocks noChangeArrowheads="1"/>
          </p:cNvSpPr>
          <p:nvPr/>
        </p:nvSpPr>
        <p:spPr bwMode="auto">
          <a:xfrm>
            <a:off x="2208213" y="908050"/>
            <a:ext cx="6551612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kumimoji="1" sz="2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ts val="375"/>
              </a:spcBef>
              <a:buClr>
                <a:srgbClr val="B2C1DB"/>
              </a:buClr>
              <a:buSzPct val="85000"/>
              <a:buFont typeface="Wingdings 2" panose="05020102010507070707" pitchFamily="18" charset="2"/>
              <a:buChar char="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ts val="375"/>
              </a:spcBef>
              <a:buClr>
                <a:srgbClr val="9BBB59"/>
              </a:buClr>
              <a:buSzPct val="80000"/>
              <a:buFont typeface="Wingdings 2" panose="05020102010507070707" pitchFamily="18" charset="2"/>
              <a:buChar char="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ts val="375"/>
              </a:spcBef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1F497D"/>
                </a:solidFill>
              </a:rPr>
              <a:t>入力</a:t>
            </a:r>
            <a:r>
              <a:rPr lang="en-US" altLang="ja-JP" sz="2400" dirty="0">
                <a:solidFill>
                  <a:srgbClr val="1F497D"/>
                </a:solidFill>
              </a:rPr>
              <a:t>: </a:t>
            </a:r>
            <a:r>
              <a:rPr lang="en-US" altLang="ja-JP" sz="2400" dirty="0">
                <a:solidFill>
                  <a:srgbClr val="000000"/>
                </a:solidFill>
              </a:rPr>
              <a:t> </a:t>
            </a:r>
            <a:r>
              <a:rPr lang="ja-JP" altLang="en-US" sz="2400" dirty="0">
                <a:solidFill>
                  <a:srgbClr val="000000"/>
                </a:solidFill>
              </a:rPr>
              <a:t>２部グラフ</a:t>
            </a:r>
            <a:r>
              <a:rPr lang="en-US" altLang="ja-JP" sz="2400" dirty="0">
                <a:solidFill>
                  <a:srgbClr val="000000"/>
                </a:solidFill>
              </a:rPr>
              <a:t> </a:t>
            </a:r>
            <a:r>
              <a:rPr lang="en-US" altLang="ja-JP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ja-JP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ja-JP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ja-JP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ja-JP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ja-JP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ja-JP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ja-JP" sz="1400" dirty="0">
              <a:solidFill>
                <a:srgbClr val="1F497D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1F497D"/>
                </a:solidFill>
                <a:cs typeface="Times New Roman" panose="02020603050405020304" pitchFamily="18" charset="0"/>
              </a:rPr>
              <a:t>問題</a:t>
            </a:r>
            <a:r>
              <a:rPr lang="en-US" altLang="ja-JP" sz="2400" dirty="0">
                <a:solidFill>
                  <a:srgbClr val="1F497D"/>
                </a:solidFill>
                <a:cs typeface="Times New Roman" panose="02020603050405020304" pitchFamily="18" charset="0"/>
              </a:rPr>
              <a:t>:</a:t>
            </a:r>
            <a:r>
              <a:rPr lang="ja-JP" altLang="en-US" sz="2400" dirty="0">
                <a:solidFill>
                  <a:srgbClr val="1F497D"/>
                </a:solidFill>
                <a:cs typeface="Times New Roman" panose="02020603050405020304" pitchFamily="18" charset="0"/>
              </a:rPr>
              <a:t>   </a:t>
            </a:r>
            <a:r>
              <a:rPr lang="ja-JP" altLang="en-US" sz="2400" dirty="0">
                <a:solidFill>
                  <a:srgbClr val="000000"/>
                </a:solidFill>
              </a:rPr>
              <a:t>最大サイズの</a:t>
            </a:r>
            <a:r>
              <a:rPr lang="ja-JP" altLang="en-US" sz="2400" dirty="0">
                <a:solidFill>
                  <a:srgbClr val="0000FF"/>
                </a:solidFill>
              </a:rPr>
              <a:t>マッチング</a:t>
            </a:r>
            <a:r>
              <a:rPr lang="ja-JP" altLang="en-US" sz="2400" dirty="0">
                <a:solidFill>
                  <a:srgbClr val="000000"/>
                </a:solidFill>
              </a:rPr>
              <a:t>は？</a:t>
            </a:r>
            <a:r>
              <a:rPr lang="en-US" altLang="ja-JP" sz="2400" dirty="0">
                <a:solidFill>
                  <a:prstClr val="black"/>
                </a:solidFill>
                <a:ea typeface="ＭＳ Ｐゴシック" panose="020B0600070205080204" pitchFamily="50" charset="-128"/>
              </a:rPr>
              <a:t>	</a:t>
            </a:r>
          </a:p>
        </p:txBody>
      </p:sp>
      <p:sp>
        <p:nvSpPr>
          <p:cNvPr id="101" name="角丸四角形 100"/>
          <p:cNvSpPr/>
          <p:nvPr/>
        </p:nvSpPr>
        <p:spPr>
          <a:xfrm>
            <a:off x="1919289" y="836614"/>
            <a:ext cx="6823075" cy="1241425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5" name="角丸四角形吹き出し 104"/>
          <p:cNvSpPr/>
          <p:nvPr/>
        </p:nvSpPr>
        <p:spPr>
          <a:xfrm>
            <a:off x="7032625" y="584200"/>
            <a:ext cx="2508250" cy="649288"/>
          </a:xfrm>
          <a:prstGeom prst="wedgeRoundRectCallout">
            <a:avLst>
              <a:gd name="adj1" fmla="val -104811"/>
              <a:gd name="adj2" fmla="val 91894"/>
              <a:gd name="adj3" fmla="val 16667"/>
            </a:avLst>
          </a:prstGeom>
          <a:solidFill>
            <a:srgbClr val="D9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7032625" y="584200"/>
            <a:ext cx="280035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/>
                <a:ea typeface="メイリオ"/>
              </a:rPr>
              <a:t>どの点にも</a:t>
            </a:r>
            <a:endParaRPr lang="en-US" altLang="ja-JP" sz="2000" dirty="0">
              <a:solidFill>
                <a:prstClr val="black"/>
              </a:solidFill>
              <a:latin typeface="メイリオ"/>
              <a:ea typeface="メイリオ"/>
            </a:endParaRPr>
          </a:p>
          <a:p>
            <a:pPr eaLnBrk="1" hangingPunct="1"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/>
                <a:ea typeface="メイリオ"/>
              </a:rPr>
              <a:t>１本以下の辺が接続</a:t>
            </a:r>
          </a:p>
        </p:txBody>
      </p:sp>
    </p:spTree>
    <p:extLst>
      <p:ext uri="{BB962C8B-B14F-4D97-AF65-F5344CB8AC3E}">
        <p14:creationId xmlns:p14="http://schemas.microsoft.com/office/powerpoint/2010/main" val="3723955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円/楕円 8"/>
          <p:cNvSpPr/>
          <p:nvPr/>
        </p:nvSpPr>
        <p:spPr>
          <a:xfrm>
            <a:off x="4872063" y="2420888"/>
            <a:ext cx="215900" cy="2159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6556400" y="2428826"/>
            <a:ext cx="215900" cy="2159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4872063" y="2846338"/>
            <a:ext cx="215900" cy="2159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6556400" y="2854276"/>
            <a:ext cx="215900" cy="2159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4891113" y="3295601"/>
            <a:ext cx="215900" cy="2159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6575450" y="3303538"/>
            <a:ext cx="215900" cy="2159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4891113" y="3719463"/>
            <a:ext cx="215900" cy="2159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6575450" y="3727401"/>
            <a:ext cx="215900" cy="2159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4914925" y="4149676"/>
            <a:ext cx="215900" cy="2159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6599263" y="4157613"/>
            <a:ext cx="215900" cy="2159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4914925" y="4573538"/>
            <a:ext cx="215900" cy="2159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6599263" y="4581476"/>
            <a:ext cx="215900" cy="2159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23" name="直線コネクタ 22"/>
          <p:cNvCxnSpPr>
            <a:stCxn id="9" idx="5"/>
            <a:endCxn id="12" idx="2"/>
          </p:cNvCxnSpPr>
          <p:nvPr/>
        </p:nvCxnSpPr>
        <p:spPr>
          <a:xfrm>
            <a:off x="5056214" y="2606626"/>
            <a:ext cx="1500187" cy="35560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stCxn id="11" idx="6"/>
            <a:endCxn id="10" idx="3"/>
          </p:cNvCxnSpPr>
          <p:nvPr/>
        </p:nvCxnSpPr>
        <p:spPr>
          <a:xfrm flipV="1">
            <a:off x="5087964" y="2612976"/>
            <a:ext cx="1500187" cy="341312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>
            <a:stCxn id="13" idx="5"/>
            <a:endCxn id="18" idx="2"/>
          </p:cNvCxnSpPr>
          <p:nvPr/>
        </p:nvCxnSpPr>
        <p:spPr>
          <a:xfrm>
            <a:off x="5075263" y="3479751"/>
            <a:ext cx="1524000" cy="785812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19" idx="6"/>
            <a:endCxn id="20" idx="2"/>
          </p:cNvCxnSpPr>
          <p:nvPr/>
        </p:nvCxnSpPr>
        <p:spPr>
          <a:xfrm>
            <a:off x="5130825" y="4681488"/>
            <a:ext cx="1468438" cy="79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>
            <a:stCxn id="19" idx="6"/>
            <a:endCxn id="16" idx="3"/>
          </p:cNvCxnSpPr>
          <p:nvPr/>
        </p:nvCxnSpPr>
        <p:spPr>
          <a:xfrm flipV="1">
            <a:off x="5130826" y="3911552"/>
            <a:ext cx="1476375" cy="769937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>
            <a:stCxn id="13" idx="6"/>
            <a:endCxn id="14" idx="2"/>
          </p:cNvCxnSpPr>
          <p:nvPr/>
        </p:nvCxnSpPr>
        <p:spPr>
          <a:xfrm>
            <a:off x="5107014" y="3403552"/>
            <a:ext cx="1468437" cy="7937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>
            <a:stCxn id="15" idx="7"/>
            <a:endCxn id="10" idx="3"/>
          </p:cNvCxnSpPr>
          <p:nvPr/>
        </p:nvCxnSpPr>
        <p:spPr>
          <a:xfrm flipV="1">
            <a:off x="5075264" y="2612977"/>
            <a:ext cx="1512887" cy="1138237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84" name="正方形/長方形 103"/>
          <p:cNvSpPr>
            <a:spLocks noChangeArrowheads="1"/>
          </p:cNvSpPr>
          <p:nvPr/>
        </p:nvSpPr>
        <p:spPr bwMode="auto">
          <a:xfrm>
            <a:off x="4805389" y="4870402"/>
            <a:ext cx="4079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kumimoji="1" sz="2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ts val="375"/>
              </a:spcBef>
              <a:buClr>
                <a:srgbClr val="B2C1DB"/>
              </a:buClr>
              <a:buSzPct val="85000"/>
              <a:buFont typeface="Wingdings 2" panose="05020102010507070707" pitchFamily="18" charset="2"/>
              <a:buChar char="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ts val="375"/>
              </a:spcBef>
              <a:buClr>
                <a:srgbClr val="9BBB59"/>
              </a:buClr>
              <a:buSzPct val="80000"/>
              <a:buFont typeface="Wingdings 2" panose="05020102010507070707" pitchFamily="18" charset="2"/>
              <a:buChar char="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ts val="375"/>
              </a:spcBef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ja-JP" altLang="en-US" sz="4400">
              <a:solidFill>
                <a:prstClr val="black"/>
              </a:solidFill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5885" name="正方形/長方形 105"/>
          <p:cNvSpPr>
            <a:spLocks noChangeArrowheads="1"/>
          </p:cNvSpPr>
          <p:nvPr/>
        </p:nvSpPr>
        <p:spPr bwMode="auto">
          <a:xfrm>
            <a:off x="6551638" y="4870402"/>
            <a:ext cx="3730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kumimoji="1" sz="2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ts val="375"/>
              </a:spcBef>
              <a:buClr>
                <a:srgbClr val="B2C1DB"/>
              </a:buClr>
              <a:buSzPct val="85000"/>
              <a:buFont typeface="Wingdings 2" panose="05020102010507070707" pitchFamily="18" charset="2"/>
              <a:buChar char="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ts val="375"/>
              </a:spcBef>
              <a:buClr>
                <a:srgbClr val="9BBB59"/>
              </a:buClr>
              <a:buSzPct val="80000"/>
              <a:buFont typeface="Wingdings 2" panose="05020102010507070707" pitchFamily="18" charset="2"/>
              <a:buChar char="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ts val="375"/>
              </a:spcBef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ja-JP" altLang="en-US" sz="4400">
              <a:solidFill>
                <a:prstClr val="black"/>
              </a:solidFill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22" name="直線コネクタ 21"/>
          <p:cNvCxnSpPr>
            <a:stCxn id="9" idx="6"/>
            <a:endCxn id="10" idx="2"/>
          </p:cNvCxnSpPr>
          <p:nvPr/>
        </p:nvCxnSpPr>
        <p:spPr>
          <a:xfrm>
            <a:off x="5087964" y="2528838"/>
            <a:ext cx="1468437" cy="79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13" idx="7"/>
            <a:endCxn id="12" idx="3"/>
          </p:cNvCxnSpPr>
          <p:nvPr/>
        </p:nvCxnSpPr>
        <p:spPr>
          <a:xfrm flipV="1">
            <a:off x="5075264" y="3038427"/>
            <a:ext cx="1512887" cy="2889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15" idx="6"/>
            <a:endCxn id="16" idx="2"/>
          </p:cNvCxnSpPr>
          <p:nvPr/>
        </p:nvCxnSpPr>
        <p:spPr>
          <a:xfrm>
            <a:off x="5107014" y="3827413"/>
            <a:ext cx="1468437" cy="79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>
            <a:stCxn id="17" idx="6"/>
            <a:endCxn id="20" idx="1"/>
          </p:cNvCxnSpPr>
          <p:nvPr/>
        </p:nvCxnSpPr>
        <p:spPr>
          <a:xfrm>
            <a:off x="5130825" y="4257626"/>
            <a:ext cx="1500188" cy="355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>
            <a:stCxn id="19" idx="6"/>
            <a:endCxn id="18" idx="2"/>
          </p:cNvCxnSpPr>
          <p:nvPr/>
        </p:nvCxnSpPr>
        <p:spPr>
          <a:xfrm flipV="1">
            <a:off x="5130825" y="4265564"/>
            <a:ext cx="1468438" cy="4159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11" idx="5"/>
            <a:endCxn id="14" idx="2"/>
          </p:cNvCxnSpPr>
          <p:nvPr/>
        </p:nvCxnSpPr>
        <p:spPr>
          <a:xfrm>
            <a:off x="5056214" y="3030488"/>
            <a:ext cx="1519237" cy="38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4295801" y="5373638"/>
            <a:ext cx="37449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/>
                <a:ea typeface="メイリオ"/>
              </a:rPr>
              <a:t>学生 と 研究室</a:t>
            </a:r>
            <a:endParaRPr lang="en-US" altLang="ja-JP" sz="2400" dirty="0">
              <a:solidFill>
                <a:prstClr val="black"/>
              </a:solidFill>
              <a:latin typeface="メイリオ"/>
              <a:ea typeface="メイリオ"/>
            </a:endParaRP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/>
                <a:ea typeface="メイリオ"/>
              </a:rPr>
              <a:t>病院 と 研修医</a:t>
            </a:r>
            <a:endParaRPr lang="en-US" altLang="ja-JP" sz="2400" dirty="0">
              <a:solidFill>
                <a:prstClr val="black"/>
              </a:solidFill>
              <a:latin typeface="メイリオ"/>
              <a:ea typeface="メイリオ"/>
            </a:endParaRP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/>
                <a:ea typeface="メイリオ"/>
              </a:rPr>
              <a:t>労働者 と 仕事  </a:t>
            </a:r>
            <a:r>
              <a:rPr lang="en-US" altLang="ja-JP" sz="2400" dirty="0">
                <a:solidFill>
                  <a:prstClr val="black"/>
                </a:solidFill>
                <a:latin typeface="メイリオ"/>
                <a:ea typeface="メイリオ"/>
              </a:rPr>
              <a:t>etc.</a:t>
            </a:r>
            <a:endParaRPr lang="ja-JP" altLang="en-US" sz="2400" dirty="0">
              <a:solidFill>
                <a:prstClr val="black"/>
              </a:solidFill>
              <a:latin typeface="メイリオ"/>
              <a:ea typeface="メイリオ"/>
            </a:endParaRPr>
          </a:p>
        </p:txBody>
      </p:sp>
      <p:sp>
        <p:nvSpPr>
          <p:cNvPr id="35893" name="正方形/長方形 99"/>
          <p:cNvSpPr>
            <a:spLocks noChangeArrowheads="1"/>
          </p:cNvSpPr>
          <p:nvPr/>
        </p:nvSpPr>
        <p:spPr bwMode="auto">
          <a:xfrm>
            <a:off x="2208213" y="908050"/>
            <a:ext cx="6551612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kumimoji="1" sz="2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ts val="375"/>
              </a:spcBef>
              <a:buClr>
                <a:srgbClr val="B2C1DB"/>
              </a:buClr>
              <a:buSzPct val="85000"/>
              <a:buFont typeface="Wingdings 2" panose="05020102010507070707" pitchFamily="18" charset="2"/>
              <a:buChar char="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ts val="375"/>
              </a:spcBef>
              <a:buClr>
                <a:srgbClr val="9BBB59"/>
              </a:buClr>
              <a:buSzPct val="80000"/>
              <a:buFont typeface="Wingdings 2" panose="05020102010507070707" pitchFamily="18" charset="2"/>
              <a:buChar char="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ts val="375"/>
              </a:spcBef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1F497D"/>
                </a:solidFill>
              </a:rPr>
              <a:t>入力</a:t>
            </a:r>
            <a:r>
              <a:rPr lang="en-US" altLang="ja-JP" sz="2400" dirty="0">
                <a:solidFill>
                  <a:srgbClr val="1F497D"/>
                </a:solidFill>
              </a:rPr>
              <a:t>: </a:t>
            </a:r>
            <a:r>
              <a:rPr lang="en-US" altLang="ja-JP" sz="2400" dirty="0">
                <a:solidFill>
                  <a:srgbClr val="000000"/>
                </a:solidFill>
              </a:rPr>
              <a:t> </a:t>
            </a:r>
            <a:r>
              <a:rPr lang="ja-JP" altLang="en-US" sz="2400" dirty="0">
                <a:solidFill>
                  <a:srgbClr val="000000"/>
                </a:solidFill>
              </a:rPr>
              <a:t>２部グラフ</a:t>
            </a:r>
            <a:r>
              <a:rPr lang="en-US" altLang="ja-JP" sz="2400" dirty="0">
                <a:solidFill>
                  <a:srgbClr val="000000"/>
                </a:solidFill>
              </a:rPr>
              <a:t> </a:t>
            </a:r>
            <a:r>
              <a:rPr lang="en-US" altLang="ja-JP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ja-JP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ja-JP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ja-JP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ja-JP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ja-JP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ja-JP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ja-JP" sz="1400" dirty="0">
              <a:solidFill>
                <a:srgbClr val="1F497D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1F497D"/>
                </a:solidFill>
                <a:cs typeface="Times New Roman" panose="02020603050405020304" pitchFamily="18" charset="0"/>
              </a:rPr>
              <a:t>問題</a:t>
            </a:r>
            <a:r>
              <a:rPr lang="en-US" altLang="ja-JP" sz="2400" dirty="0">
                <a:solidFill>
                  <a:srgbClr val="1F497D"/>
                </a:solidFill>
                <a:cs typeface="Times New Roman" panose="02020603050405020304" pitchFamily="18" charset="0"/>
              </a:rPr>
              <a:t>:</a:t>
            </a:r>
            <a:r>
              <a:rPr lang="ja-JP" altLang="en-US" sz="2400" dirty="0">
                <a:solidFill>
                  <a:srgbClr val="1F497D"/>
                </a:solidFill>
                <a:cs typeface="Times New Roman" panose="02020603050405020304" pitchFamily="18" charset="0"/>
              </a:rPr>
              <a:t>   </a:t>
            </a:r>
            <a:r>
              <a:rPr lang="ja-JP" altLang="en-US" sz="2400" dirty="0">
                <a:solidFill>
                  <a:srgbClr val="000000"/>
                </a:solidFill>
              </a:rPr>
              <a:t>最大サイズの</a:t>
            </a:r>
            <a:r>
              <a:rPr lang="ja-JP" altLang="en-US" sz="2400" dirty="0">
                <a:solidFill>
                  <a:srgbClr val="0000FF"/>
                </a:solidFill>
              </a:rPr>
              <a:t>マッチング</a:t>
            </a:r>
            <a:r>
              <a:rPr lang="ja-JP" altLang="en-US" sz="2400" dirty="0">
                <a:solidFill>
                  <a:srgbClr val="000000"/>
                </a:solidFill>
              </a:rPr>
              <a:t>は？</a:t>
            </a:r>
            <a:r>
              <a:rPr lang="en-US" altLang="ja-JP" sz="2400" dirty="0">
                <a:solidFill>
                  <a:prstClr val="black"/>
                </a:solidFill>
                <a:ea typeface="ＭＳ Ｐゴシック" panose="020B0600070205080204" pitchFamily="50" charset="-128"/>
              </a:rPr>
              <a:t>	</a:t>
            </a:r>
          </a:p>
        </p:txBody>
      </p:sp>
      <p:sp>
        <p:nvSpPr>
          <p:cNvPr id="101" name="角丸四角形 100"/>
          <p:cNvSpPr/>
          <p:nvPr/>
        </p:nvSpPr>
        <p:spPr>
          <a:xfrm>
            <a:off x="1919289" y="836614"/>
            <a:ext cx="6823075" cy="1241425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5" name="角丸四角形吹き出し 104"/>
          <p:cNvSpPr/>
          <p:nvPr/>
        </p:nvSpPr>
        <p:spPr>
          <a:xfrm>
            <a:off x="7032625" y="584200"/>
            <a:ext cx="2508250" cy="649288"/>
          </a:xfrm>
          <a:prstGeom prst="wedgeRoundRectCallout">
            <a:avLst>
              <a:gd name="adj1" fmla="val -104811"/>
              <a:gd name="adj2" fmla="val 91894"/>
              <a:gd name="adj3" fmla="val 16667"/>
            </a:avLst>
          </a:prstGeom>
          <a:solidFill>
            <a:srgbClr val="D9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7032625" y="584200"/>
            <a:ext cx="280035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/>
                <a:ea typeface="メイリオ"/>
              </a:rPr>
              <a:t>どの点にも</a:t>
            </a:r>
            <a:endParaRPr lang="en-US" altLang="ja-JP" sz="2000" dirty="0">
              <a:solidFill>
                <a:prstClr val="black"/>
              </a:solidFill>
              <a:latin typeface="メイリオ"/>
              <a:ea typeface="メイリオ"/>
            </a:endParaRPr>
          </a:p>
          <a:p>
            <a:pPr eaLnBrk="1" hangingPunct="1"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/>
                <a:ea typeface="メイリオ"/>
              </a:rPr>
              <a:t>１本以下の辺が接続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51EF65C5-7BE8-DE04-BE7F-DADEFFAB433D}"/>
              </a:ext>
            </a:extLst>
          </p:cNvPr>
          <p:cNvSpPr txBox="1">
            <a:spLocks/>
          </p:cNvSpPr>
          <p:nvPr/>
        </p:nvSpPr>
        <p:spPr>
          <a:xfrm>
            <a:off x="514350" y="140495"/>
            <a:ext cx="7772400" cy="649287"/>
          </a:xfrm>
          <a:prstGeom prst="rect">
            <a:avLst/>
          </a:prstGeom>
        </p:spPr>
        <p:txBody>
          <a:bodyPr bIns="91440" anchor="b" anchorCtr="0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/>
              <a:t>２部グラフのマッチング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608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増加道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055440" y="782775"/>
                <a:ext cx="8420472" cy="511108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ja-JP" altLang="en-US" sz="2400" dirty="0"/>
                  <a:t>マッチング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 dirty="0"/>
                  <a:t>に関する</a:t>
                </a:r>
                <a:endParaRPr lang="en-US" altLang="ja-JP" sz="2400" dirty="0"/>
              </a:p>
              <a:p>
                <a:pPr marL="0" indent="0">
                  <a:buNone/>
                </a:pPr>
                <a:r>
                  <a:rPr lang="ja-JP" altLang="en-US" sz="2400" dirty="0"/>
                  <a:t>        </a:t>
                </a:r>
                <a:r>
                  <a:rPr lang="ja-JP" altLang="en-US" sz="2400" dirty="0">
                    <a:solidFill>
                      <a:srgbClr val="0000FF"/>
                    </a:solidFill>
                  </a:rPr>
                  <a:t>交互道</a:t>
                </a:r>
                <a:r>
                  <a:rPr lang="ja-JP" altLang="en-US" sz="2400" dirty="0"/>
                  <a:t>：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ja-JP" altLang="en-US" sz="2400" dirty="0"/>
                  <a:t> と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 dirty="0"/>
                  <a:t>の枝が交互に現れる道</a:t>
                </a:r>
                <a:endParaRPr lang="en-US" altLang="ja-JP" sz="2400" dirty="0"/>
              </a:p>
              <a:p>
                <a:pPr marL="0" indent="0">
                  <a:buNone/>
                </a:pPr>
                <a:r>
                  <a:rPr lang="ja-JP" altLang="en-US" sz="2400" dirty="0"/>
                  <a:t>        </a:t>
                </a:r>
                <a:r>
                  <a:rPr lang="ja-JP" altLang="en-US" sz="2400" dirty="0">
                    <a:solidFill>
                      <a:srgbClr val="0000FF"/>
                    </a:solidFill>
                  </a:rPr>
                  <a:t>増加道</a:t>
                </a:r>
                <a:r>
                  <a:rPr lang="ja-JP" altLang="en-US" sz="2400" dirty="0"/>
                  <a:t>：交互道で両端点が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 dirty="0"/>
                  <a:t>に接続しない</a:t>
                </a:r>
                <a:endParaRPr lang="en-US" altLang="ja-JP" sz="2400" dirty="0"/>
              </a:p>
              <a:p>
                <a:pPr marL="0" indent="0">
                  <a:buNone/>
                </a:pPr>
                <a:r>
                  <a:rPr lang="ja-JP" altLang="en-US" sz="2400" dirty="0"/>
                  <a:t>        </a:t>
                </a:r>
                <a:endParaRPr kumimoji="1" lang="en-US" altLang="ja-JP" dirty="0"/>
              </a:p>
            </p:txBody>
          </p:sp>
        </mc:Choice>
        <mc:Fallback xmlns="">
          <p:sp>
            <p:nvSpPr>
              <p:cNvPr id="4" name="コンテンツ プレースホルダー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055440" y="782775"/>
                <a:ext cx="8420472" cy="5111080"/>
              </a:xfrm>
              <a:blipFill>
                <a:blip r:embed="rId2"/>
                <a:stretch>
                  <a:fillRect l="-1086" t="-7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グループ化 29"/>
          <p:cNvGrpSpPr/>
          <p:nvPr/>
        </p:nvGrpSpPr>
        <p:grpSpPr>
          <a:xfrm>
            <a:off x="1991544" y="2859677"/>
            <a:ext cx="1511176" cy="2017936"/>
            <a:chOff x="1980704" y="3643312"/>
            <a:chExt cx="1943100" cy="2376488"/>
          </a:xfrm>
        </p:grpSpPr>
        <p:cxnSp>
          <p:nvCxnSpPr>
            <p:cNvPr id="28" name="直線コネクタ 27"/>
            <p:cNvCxnSpPr>
              <a:stCxn id="15" idx="6"/>
              <a:endCxn id="14" idx="2"/>
            </p:cNvCxnSpPr>
            <p:nvPr/>
          </p:nvCxnSpPr>
          <p:spPr>
            <a:xfrm flipV="1">
              <a:off x="2239466" y="5487987"/>
              <a:ext cx="1468438" cy="4159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円/楕円 4"/>
            <p:cNvSpPr/>
            <p:nvPr/>
          </p:nvSpPr>
          <p:spPr>
            <a:xfrm>
              <a:off x="1980704" y="3643312"/>
              <a:ext cx="215900" cy="2159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円/楕円 5"/>
            <p:cNvSpPr/>
            <p:nvPr/>
          </p:nvSpPr>
          <p:spPr>
            <a:xfrm>
              <a:off x="3665041" y="3651250"/>
              <a:ext cx="215900" cy="2159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円/楕円 6"/>
            <p:cNvSpPr/>
            <p:nvPr/>
          </p:nvSpPr>
          <p:spPr>
            <a:xfrm>
              <a:off x="1980704" y="4068762"/>
              <a:ext cx="215900" cy="2159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円/楕円 7"/>
            <p:cNvSpPr/>
            <p:nvPr/>
          </p:nvSpPr>
          <p:spPr>
            <a:xfrm>
              <a:off x="3665041" y="4076700"/>
              <a:ext cx="215900" cy="2159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円/楕円 8"/>
            <p:cNvSpPr/>
            <p:nvPr/>
          </p:nvSpPr>
          <p:spPr>
            <a:xfrm>
              <a:off x="1999754" y="4518025"/>
              <a:ext cx="215900" cy="2159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円/楕円 9"/>
            <p:cNvSpPr/>
            <p:nvPr/>
          </p:nvSpPr>
          <p:spPr>
            <a:xfrm>
              <a:off x="3684091" y="4525962"/>
              <a:ext cx="215900" cy="2159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1999754" y="4941887"/>
              <a:ext cx="215900" cy="2159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3684091" y="4949825"/>
              <a:ext cx="215900" cy="2159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2023566" y="5372100"/>
              <a:ext cx="215900" cy="2159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3707904" y="5380037"/>
              <a:ext cx="215900" cy="2159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2023566" y="5795962"/>
              <a:ext cx="215900" cy="2159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3707904" y="5803900"/>
              <a:ext cx="215900" cy="2159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17" name="直線コネクタ 16"/>
            <p:cNvCxnSpPr>
              <a:stCxn id="5" idx="5"/>
              <a:endCxn id="8" idx="2"/>
            </p:cNvCxnSpPr>
            <p:nvPr/>
          </p:nvCxnSpPr>
          <p:spPr>
            <a:xfrm>
              <a:off x="2164854" y="3829050"/>
              <a:ext cx="1500187" cy="35560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>
              <a:stCxn id="7" idx="6"/>
              <a:endCxn id="6" idx="3"/>
            </p:cNvCxnSpPr>
            <p:nvPr/>
          </p:nvCxnSpPr>
          <p:spPr>
            <a:xfrm flipV="1">
              <a:off x="2196604" y="3835400"/>
              <a:ext cx="1500187" cy="341312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>
              <a:stCxn id="9" idx="5"/>
              <a:endCxn id="14" idx="2"/>
            </p:cNvCxnSpPr>
            <p:nvPr/>
          </p:nvCxnSpPr>
          <p:spPr>
            <a:xfrm>
              <a:off x="2183904" y="4702175"/>
              <a:ext cx="1524000" cy="785812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>
              <a:stCxn id="15" idx="6"/>
              <a:endCxn id="16" idx="2"/>
            </p:cNvCxnSpPr>
            <p:nvPr/>
          </p:nvCxnSpPr>
          <p:spPr>
            <a:xfrm>
              <a:off x="2239466" y="5903912"/>
              <a:ext cx="1468438" cy="79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>
              <a:stCxn id="15" idx="6"/>
              <a:endCxn id="12" idx="3"/>
            </p:cNvCxnSpPr>
            <p:nvPr/>
          </p:nvCxnSpPr>
          <p:spPr>
            <a:xfrm flipV="1">
              <a:off x="2239466" y="5133975"/>
              <a:ext cx="1476375" cy="76993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>
              <a:stCxn id="9" idx="6"/>
              <a:endCxn id="10" idx="2"/>
            </p:cNvCxnSpPr>
            <p:nvPr/>
          </p:nvCxnSpPr>
          <p:spPr>
            <a:xfrm>
              <a:off x="2215654" y="4625975"/>
              <a:ext cx="1468437" cy="7937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>
              <a:stCxn id="11" idx="7"/>
              <a:endCxn id="6" idx="3"/>
            </p:cNvCxnSpPr>
            <p:nvPr/>
          </p:nvCxnSpPr>
          <p:spPr>
            <a:xfrm flipV="1">
              <a:off x="2183904" y="3835400"/>
              <a:ext cx="1512887" cy="1138237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>
              <a:stCxn id="5" idx="6"/>
              <a:endCxn id="6" idx="2"/>
            </p:cNvCxnSpPr>
            <p:nvPr/>
          </p:nvCxnSpPr>
          <p:spPr>
            <a:xfrm>
              <a:off x="2196604" y="3751262"/>
              <a:ext cx="1468437" cy="793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>
              <a:stCxn id="9" idx="7"/>
              <a:endCxn id="8" idx="3"/>
            </p:cNvCxnSpPr>
            <p:nvPr/>
          </p:nvCxnSpPr>
          <p:spPr>
            <a:xfrm flipV="1">
              <a:off x="2183904" y="4260850"/>
              <a:ext cx="1512887" cy="2889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>
              <a:stCxn id="11" idx="6"/>
              <a:endCxn id="12" idx="2"/>
            </p:cNvCxnSpPr>
            <p:nvPr/>
          </p:nvCxnSpPr>
          <p:spPr>
            <a:xfrm>
              <a:off x="2215654" y="5049837"/>
              <a:ext cx="1468437" cy="79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>
              <a:stCxn id="13" idx="6"/>
              <a:endCxn id="16" idx="1"/>
            </p:cNvCxnSpPr>
            <p:nvPr/>
          </p:nvCxnSpPr>
          <p:spPr>
            <a:xfrm>
              <a:off x="2239466" y="5480050"/>
              <a:ext cx="1500188" cy="3556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>
              <a:stCxn id="7" idx="5"/>
              <a:endCxn id="10" idx="2"/>
            </p:cNvCxnSpPr>
            <p:nvPr/>
          </p:nvCxnSpPr>
          <p:spPr>
            <a:xfrm>
              <a:off x="2164854" y="4252912"/>
              <a:ext cx="1519237" cy="381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正方形/長方形 31"/>
              <p:cNvSpPr/>
              <p:nvPr/>
            </p:nvSpPr>
            <p:spPr>
              <a:xfrm>
                <a:off x="2469340" y="4914992"/>
                <a:ext cx="5223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ja-JP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正方形/長方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340" y="4914992"/>
                <a:ext cx="522387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円/楕円 38"/>
          <p:cNvSpPr/>
          <p:nvPr/>
        </p:nvSpPr>
        <p:spPr>
          <a:xfrm>
            <a:off x="5133654" y="2859677"/>
            <a:ext cx="167908" cy="18332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6443586" y="2866417"/>
            <a:ext cx="167908" cy="18332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6443586" y="3227678"/>
            <a:ext cx="167908" cy="18332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5148469" y="3602418"/>
            <a:ext cx="167908" cy="18332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6476922" y="4334374"/>
            <a:ext cx="167908" cy="18332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44" name="直線コネクタ 43"/>
          <p:cNvCxnSpPr>
            <a:stCxn id="39" idx="5"/>
            <a:endCxn id="41" idx="2"/>
          </p:cNvCxnSpPr>
          <p:nvPr/>
        </p:nvCxnSpPr>
        <p:spPr>
          <a:xfrm>
            <a:off x="5276870" y="3017393"/>
            <a:ext cx="1166716" cy="301949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>
            <a:stCxn id="42" idx="5"/>
            <a:endCxn id="43" idx="2"/>
          </p:cNvCxnSpPr>
          <p:nvPr/>
        </p:nvCxnSpPr>
        <p:spPr>
          <a:xfrm>
            <a:off x="5291685" y="3758785"/>
            <a:ext cx="1185236" cy="667253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>
            <a:endCxn id="40" idx="3"/>
          </p:cNvCxnSpPr>
          <p:nvPr/>
        </p:nvCxnSpPr>
        <p:spPr>
          <a:xfrm flipV="1">
            <a:off x="5291686" y="3022784"/>
            <a:ext cx="1176593" cy="966506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>
            <a:stCxn id="39" idx="6"/>
            <a:endCxn id="40" idx="2"/>
          </p:cNvCxnSpPr>
          <p:nvPr/>
        </p:nvCxnSpPr>
        <p:spPr>
          <a:xfrm>
            <a:off x="5301562" y="2951340"/>
            <a:ext cx="1142024" cy="67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>
            <a:stCxn id="42" idx="7"/>
            <a:endCxn id="41" idx="3"/>
          </p:cNvCxnSpPr>
          <p:nvPr/>
        </p:nvCxnSpPr>
        <p:spPr>
          <a:xfrm flipV="1">
            <a:off x="5291686" y="3384044"/>
            <a:ext cx="1176593" cy="2453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円/楕円 48"/>
          <p:cNvSpPr/>
          <p:nvPr/>
        </p:nvSpPr>
        <p:spPr>
          <a:xfrm>
            <a:off x="5149715" y="3928417"/>
            <a:ext cx="167908" cy="18332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正方形/長方形 49"/>
              <p:cNvSpPr/>
              <p:nvPr/>
            </p:nvSpPr>
            <p:spPr>
              <a:xfrm>
                <a:off x="5301562" y="4914937"/>
                <a:ext cx="1442510" cy="4642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i="1" dirty="0">
                          <a:latin typeface="Cambria Math" panose="02040503050406030204" pitchFamily="18" charset="0"/>
                        </a:rPr>
                        <m:t>増加道</m:t>
                      </m:r>
                      <m:r>
                        <a:rPr lang="ja-JP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400" i="1" dirty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ja-JP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正方形/長方形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562" y="4914937"/>
                <a:ext cx="1442510" cy="464230"/>
              </a:xfrm>
              <a:prstGeom prst="rect">
                <a:avLst/>
              </a:prstGeom>
              <a:blipFill>
                <a:blip r:embed="rId4"/>
                <a:stretch>
                  <a:fillRect l="-847" b="-92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グループ化 50"/>
          <p:cNvGrpSpPr/>
          <p:nvPr/>
        </p:nvGrpSpPr>
        <p:grpSpPr>
          <a:xfrm>
            <a:off x="8329240" y="2852936"/>
            <a:ext cx="1511176" cy="2017936"/>
            <a:chOff x="1980704" y="3643312"/>
            <a:chExt cx="1943100" cy="2376488"/>
          </a:xfrm>
        </p:grpSpPr>
        <p:cxnSp>
          <p:nvCxnSpPr>
            <p:cNvPr id="74" name="直線コネクタ 73"/>
            <p:cNvCxnSpPr>
              <a:stCxn id="59" idx="6"/>
              <a:endCxn id="60" idx="2"/>
            </p:cNvCxnSpPr>
            <p:nvPr/>
          </p:nvCxnSpPr>
          <p:spPr>
            <a:xfrm>
              <a:off x="2215654" y="5049837"/>
              <a:ext cx="1468437" cy="79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>
              <a:stCxn id="57" idx="7"/>
              <a:endCxn id="56" idx="3"/>
            </p:cNvCxnSpPr>
            <p:nvPr/>
          </p:nvCxnSpPr>
          <p:spPr>
            <a:xfrm flipV="1">
              <a:off x="2183904" y="4260850"/>
              <a:ext cx="1512887" cy="2889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>
              <a:stCxn id="55" idx="6"/>
              <a:endCxn id="54" idx="3"/>
            </p:cNvCxnSpPr>
            <p:nvPr/>
          </p:nvCxnSpPr>
          <p:spPr>
            <a:xfrm flipV="1">
              <a:off x="2196604" y="3835400"/>
              <a:ext cx="1500187" cy="341312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>
              <a:stCxn id="63" idx="6"/>
              <a:endCxn id="62" idx="2"/>
            </p:cNvCxnSpPr>
            <p:nvPr/>
          </p:nvCxnSpPr>
          <p:spPr>
            <a:xfrm flipV="1">
              <a:off x="2239466" y="5487987"/>
              <a:ext cx="1468438" cy="4159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円/楕円 52"/>
            <p:cNvSpPr/>
            <p:nvPr/>
          </p:nvSpPr>
          <p:spPr>
            <a:xfrm>
              <a:off x="1980704" y="3643312"/>
              <a:ext cx="215900" cy="2159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3665041" y="3651250"/>
              <a:ext cx="215900" cy="2159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1980704" y="4068762"/>
              <a:ext cx="215900" cy="2159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3665041" y="4076700"/>
              <a:ext cx="215900" cy="2159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1999754" y="4518025"/>
              <a:ext cx="215900" cy="2159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8" name="円/楕円 57"/>
            <p:cNvSpPr/>
            <p:nvPr/>
          </p:nvSpPr>
          <p:spPr>
            <a:xfrm>
              <a:off x="3684091" y="4525962"/>
              <a:ext cx="215900" cy="2159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9" name="円/楕円 58"/>
            <p:cNvSpPr/>
            <p:nvPr/>
          </p:nvSpPr>
          <p:spPr>
            <a:xfrm>
              <a:off x="1999754" y="4941887"/>
              <a:ext cx="215900" cy="2159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60" name="円/楕円 59"/>
            <p:cNvSpPr/>
            <p:nvPr/>
          </p:nvSpPr>
          <p:spPr>
            <a:xfrm>
              <a:off x="3684091" y="4949825"/>
              <a:ext cx="215900" cy="2159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61" name="円/楕円 60"/>
            <p:cNvSpPr/>
            <p:nvPr/>
          </p:nvSpPr>
          <p:spPr>
            <a:xfrm>
              <a:off x="2023566" y="5372100"/>
              <a:ext cx="215900" cy="2159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62" name="円/楕円 61"/>
            <p:cNvSpPr/>
            <p:nvPr/>
          </p:nvSpPr>
          <p:spPr>
            <a:xfrm>
              <a:off x="3707904" y="5380037"/>
              <a:ext cx="215900" cy="2159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63" name="円/楕円 62"/>
            <p:cNvSpPr/>
            <p:nvPr/>
          </p:nvSpPr>
          <p:spPr>
            <a:xfrm>
              <a:off x="2023566" y="5795962"/>
              <a:ext cx="215900" cy="2159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64" name="円/楕円 63"/>
            <p:cNvSpPr/>
            <p:nvPr/>
          </p:nvSpPr>
          <p:spPr>
            <a:xfrm>
              <a:off x="3707904" y="5803900"/>
              <a:ext cx="215900" cy="2159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65" name="直線コネクタ 64"/>
            <p:cNvCxnSpPr>
              <a:stCxn id="53" idx="5"/>
              <a:endCxn id="56" idx="2"/>
            </p:cNvCxnSpPr>
            <p:nvPr/>
          </p:nvCxnSpPr>
          <p:spPr>
            <a:xfrm>
              <a:off x="2164854" y="3829050"/>
              <a:ext cx="1500187" cy="3556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>
              <a:stCxn id="57" idx="5"/>
              <a:endCxn id="62" idx="2"/>
            </p:cNvCxnSpPr>
            <p:nvPr/>
          </p:nvCxnSpPr>
          <p:spPr>
            <a:xfrm>
              <a:off x="2183904" y="4702175"/>
              <a:ext cx="1524000" cy="78581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>
              <a:stCxn id="63" idx="6"/>
              <a:endCxn id="64" idx="2"/>
            </p:cNvCxnSpPr>
            <p:nvPr/>
          </p:nvCxnSpPr>
          <p:spPr>
            <a:xfrm>
              <a:off x="2239466" y="5903912"/>
              <a:ext cx="1468438" cy="79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>
              <a:stCxn id="63" idx="6"/>
              <a:endCxn id="60" idx="3"/>
            </p:cNvCxnSpPr>
            <p:nvPr/>
          </p:nvCxnSpPr>
          <p:spPr>
            <a:xfrm flipV="1">
              <a:off x="2239466" y="5133975"/>
              <a:ext cx="1476375" cy="76993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>
              <a:stCxn id="57" idx="6"/>
              <a:endCxn id="58" idx="2"/>
            </p:cNvCxnSpPr>
            <p:nvPr/>
          </p:nvCxnSpPr>
          <p:spPr>
            <a:xfrm>
              <a:off x="2215654" y="4625975"/>
              <a:ext cx="1468437" cy="7937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>
              <a:stCxn id="59" idx="7"/>
              <a:endCxn id="54" idx="3"/>
            </p:cNvCxnSpPr>
            <p:nvPr/>
          </p:nvCxnSpPr>
          <p:spPr>
            <a:xfrm flipV="1">
              <a:off x="2183904" y="3835400"/>
              <a:ext cx="1512887" cy="113823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>
              <a:stCxn id="53" idx="6"/>
              <a:endCxn id="54" idx="2"/>
            </p:cNvCxnSpPr>
            <p:nvPr/>
          </p:nvCxnSpPr>
          <p:spPr>
            <a:xfrm>
              <a:off x="2196604" y="3751262"/>
              <a:ext cx="1468437" cy="79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>
              <a:stCxn id="61" idx="6"/>
              <a:endCxn id="64" idx="1"/>
            </p:cNvCxnSpPr>
            <p:nvPr/>
          </p:nvCxnSpPr>
          <p:spPr>
            <a:xfrm>
              <a:off x="2239466" y="5480050"/>
              <a:ext cx="1500188" cy="3556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>
              <a:stCxn id="55" idx="5"/>
              <a:endCxn id="58" idx="2"/>
            </p:cNvCxnSpPr>
            <p:nvPr/>
          </p:nvCxnSpPr>
          <p:spPr>
            <a:xfrm>
              <a:off x="2164854" y="4252912"/>
              <a:ext cx="1519237" cy="381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正方形/長方形 76"/>
              <p:cNvSpPr/>
              <p:nvPr/>
            </p:nvSpPr>
            <p:spPr>
              <a:xfrm>
                <a:off x="8584090" y="4914992"/>
                <a:ext cx="11139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ja-JP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△</m:t>
                      </m:r>
                      <m:r>
                        <a:rPr lang="en-US" altLang="ja-JP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ja-JP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正方形/長方形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4090" y="4914992"/>
                <a:ext cx="111395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正方形/長方形 77"/>
              <p:cNvSpPr/>
              <p:nvPr/>
            </p:nvSpPr>
            <p:spPr>
              <a:xfrm>
                <a:off x="2279576" y="5805265"/>
                <a:ext cx="7677100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ja-JP" altLang="en-US" sz="2400" dirty="0"/>
                  <a:t>観察：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ja-JP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ja-JP" altLang="en-US" sz="2400" dirty="0"/>
                  <a:t>は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 dirty="0"/>
                  <a:t>よりサイズが１大きいマッチング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78" name="正方形/長方形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576" y="5805265"/>
                <a:ext cx="7677100" cy="461665"/>
              </a:xfrm>
              <a:prstGeom prst="rect">
                <a:avLst/>
              </a:prstGeom>
              <a:blipFill>
                <a:blip r:embed="rId6"/>
                <a:stretch>
                  <a:fillRect t="-6410" b="-2948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1183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増加道アルゴリズム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2505480" y="1760431"/>
            <a:ext cx="5545" cy="39222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2039949" y="1291776"/>
                <a:ext cx="9737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=∅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949" y="1291776"/>
                <a:ext cx="973724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/>
          <p:cNvSpPr/>
          <p:nvPr/>
        </p:nvSpPr>
        <p:spPr>
          <a:xfrm>
            <a:off x="1887357" y="1090612"/>
            <a:ext cx="184731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endParaRPr lang="ja-JP" altLang="en-US" sz="2000" dirty="0">
              <a:solidFill>
                <a:schemeClr val="tx2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2535765" y="2729238"/>
            <a:ext cx="5545" cy="39222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V="1">
            <a:off x="3963394" y="2446460"/>
            <a:ext cx="739262" cy="394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2564268" y="2768033"/>
                <a:ext cx="1078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ja-JP" altLang="en-US" dirty="0"/>
                  <a:t>があり</a:t>
                </a: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268" y="2768033"/>
                <a:ext cx="1078372" cy="369332"/>
              </a:xfrm>
              <a:prstGeom prst="rect">
                <a:avLst/>
              </a:prstGeom>
              <a:blipFill>
                <a:blip r:embed="rId3"/>
                <a:stretch>
                  <a:fillRect t="-4918" r="-4520" b="-278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4739705" y="2267195"/>
                <a:ext cx="12961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ja-JP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ja-JP" altLang="en-US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を</m:t>
                    </m:r>
                  </m:oMath>
                </a14:m>
                <a:r>
                  <a:rPr lang="ja-JP" altLang="en-US" sz="2000" dirty="0"/>
                  <a:t>出力</a:t>
                </a: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705" y="2267195"/>
                <a:ext cx="1296144" cy="400110"/>
              </a:xfrm>
              <a:prstGeom prst="rect">
                <a:avLst/>
              </a:prstGeom>
              <a:blipFill>
                <a:blip r:embed="rId4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角丸四角形 11"/>
          <p:cNvSpPr/>
          <p:nvPr/>
        </p:nvSpPr>
        <p:spPr>
          <a:xfrm>
            <a:off x="4710557" y="2165201"/>
            <a:ext cx="1325292" cy="5445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3980010" y="213181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なし</a:t>
            </a:r>
          </a:p>
        </p:txBody>
      </p:sp>
      <p:cxnSp>
        <p:nvCxnSpPr>
          <p:cNvPr id="23" name="直線コネクタ 22"/>
          <p:cNvCxnSpPr/>
          <p:nvPr/>
        </p:nvCxnSpPr>
        <p:spPr>
          <a:xfrm flipH="1">
            <a:off x="1558136" y="3511287"/>
            <a:ext cx="4652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1545845" y="2435707"/>
            <a:ext cx="12291" cy="10755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1558137" y="2444896"/>
            <a:ext cx="437365" cy="594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角丸四角形 25"/>
          <p:cNvSpPr/>
          <p:nvPr/>
        </p:nvSpPr>
        <p:spPr>
          <a:xfrm>
            <a:off x="2023335" y="1210572"/>
            <a:ext cx="990504" cy="5445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2039949" y="2246405"/>
                <a:ext cx="22876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dirty="0"/>
                  <a:t>増加道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 dirty="0"/>
                  <a:t>を探す</a:t>
                </a:r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949" y="2246405"/>
                <a:ext cx="2287642" cy="400110"/>
              </a:xfrm>
              <a:prstGeom prst="rect">
                <a:avLst/>
              </a:prstGeom>
              <a:blipFill>
                <a:blip r:embed="rId5"/>
                <a:stretch>
                  <a:fillRect l="-2933" t="-9231" b="-2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角丸四角形 27"/>
          <p:cNvSpPr/>
          <p:nvPr/>
        </p:nvSpPr>
        <p:spPr>
          <a:xfrm>
            <a:off x="2023335" y="2165201"/>
            <a:ext cx="1940060" cy="5445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/>
              <p:cNvSpPr txBox="1"/>
              <p:nvPr/>
            </p:nvSpPr>
            <p:spPr>
              <a:xfrm>
                <a:off x="1807311" y="3247191"/>
                <a:ext cx="22876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dirty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△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0" name="テキスト ボックス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311" y="3247191"/>
                <a:ext cx="2287642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角丸四角形 30"/>
          <p:cNvSpPr/>
          <p:nvPr/>
        </p:nvSpPr>
        <p:spPr>
          <a:xfrm>
            <a:off x="2027268" y="3172508"/>
            <a:ext cx="1940060" cy="5445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1355329" y="4221088"/>
            <a:ext cx="3352200" cy="82330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2000" dirty="0">
                <a:solidFill>
                  <a:schemeClr val="tx2"/>
                </a:solidFill>
              </a:rPr>
              <a:t>出力は最大マッチング？</a:t>
            </a:r>
            <a:endParaRPr lang="en-US" altLang="ja-JP" sz="20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ja-JP" altLang="en-US" sz="2000" dirty="0">
                <a:solidFill>
                  <a:schemeClr val="tx2"/>
                </a:solidFill>
              </a:rPr>
              <a:t>増加道の探索は簡単？</a:t>
            </a:r>
            <a:endParaRPr lang="en-US" altLang="ja-JP" sz="2000" dirty="0">
              <a:solidFill>
                <a:schemeClr val="tx2"/>
              </a:solidFill>
            </a:endParaRPr>
          </a:p>
        </p:txBody>
      </p:sp>
      <p:grpSp>
        <p:nvGrpSpPr>
          <p:cNvPr id="41" name="グループ化 40"/>
          <p:cNvGrpSpPr/>
          <p:nvPr/>
        </p:nvGrpSpPr>
        <p:grpSpPr>
          <a:xfrm>
            <a:off x="8270970" y="769239"/>
            <a:ext cx="1511176" cy="2017936"/>
            <a:chOff x="1980704" y="3643312"/>
            <a:chExt cx="1943100" cy="2376488"/>
          </a:xfrm>
        </p:grpSpPr>
        <p:cxnSp>
          <p:nvCxnSpPr>
            <p:cNvPr id="42" name="直線コネクタ 41"/>
            <p:cNvCxnSpPr>
              <a:stCxn id="53" idx="6"/>
              <a:endCxn id="52" idx="2"/>
            </p:cNvCxnSpPr>
            <p:nvPr/>
          </p:nvCxnSpPr>
          <p:spPr>
            <a:xfrm flipV="1">
              <a:off x="2239466" y="5487987"/>
              <a:ext cx="1468438" cy="4159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円/楕円 42"/>
            <p:cNvSpPr/>
            <p:nvPr/>
          </p:nvSpPr>
          <p:spPr>
            <a:xfrm>
              <a:off x="1980704" y="3643312"/>
              <a:ext cx="215900" cy="215900"/>
            </a:xfrm>
            <a:prstGeom prst="ellipse">
              <a:avLst/>
            </a:prstGeom>
            <a:solidFill>
              <a:schemeClr val="tx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円/楕円 43"/>
            <p:cNvSpPr/>
            <p:nvPr/>
          </p:nvSpPr>
          <p:spPr>
            <a:xfrm>
              <a:off x="3665041" y="3651250"/>
              <a:ext cx="215900" cy="2159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円/楕円 44"/>
            <p:cNvSpPr/>
            <p:nvPr/>
          </p:nvSpPr>
          <p:spPr>
            <a:xfrm>
              <a:off x="1980704" y="4068762"/>
              <a:ext cx="215900" cy="215900"/>
            </a:xfrm>
            <a:prstGeom prst="ellipse">
              <a:avLst/>
            </a:prstGeom>
            <a:solidFill>
              <a:schemeClr val="tx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3665041" y="4076700"/>
              <a:ext cx="215900" cy="2159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1999754" y="4518025"/>
              <a:ext cx="215900" cy="215900"/>
            </a:xfrm>
            <a:prstGeom prst="ellipse">
              <a:avLst/>
            </a:prstGeom>
            <a:solidFill>
              <a:schemeClr val="tx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3684091" y="4525962"/>
              <a:ext cx="215900" cy="2159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1999754" y="4941887"/>
              <a:ext cx="215900" cy="215900"/>
            </a:xfrm>
            <a:prstGeom prst="ellipse">
              <a:avLst/>
            </a:prstGeom>
            <a:solidFill>
              <a:schemeClr val="tx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3684091" y="4949825"/>
              <a:ext cx="215900" cy="2159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2023566" y="5372100"/>
              <a:ext cx="215900" cy="215900"/>
            </a:xfrm>
            <a:prstGeom prst="ellipse">
              <a:avLst/>
            </a:prstGeom>
            <a:solidFill>
              <a:schemeClr val="tx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3707904" y="5380037"/>
              <a:ext cx="215900" cy="2159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3" name="円/楕円 52"/>
            <p:cNvSpPr/>
            <p:nvPr/>
          </p:nvSpPr>
          <p:spPr>
            <a:xfrm>
              <a:off x="2023566" y="5795962"/>
              <a:ext cx="215900" cy="215900"/>
            </a:xfrm>
            <a:prstGeom prst="ellipse">
              <a:avLst/>
            </a:prstGeom>
            <a:solidFill>
              <a:schemeClr val="tx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3707904" y="5803900"/>
              <a:ext cx="215900" cy="2159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55" name="直線コネクタ 54"/>
            <p:cNvCxnSpPr>
              <a:stCxn id="43" idx="5"/>
              <a:endCxn id="46" idx="2"/>
            </p:cNvCxnSpPr>
            <p:nvPr/>
          </p:nvCxnSpPr>
          <p:spPr>
            <a:xfrm>
              <a:off x="2164854" y="3829050"/>
              <a:ext cx="1500187" cy="3556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>
              <a:stCxn id="45" idx="6"/>
              <a:endCxn id="44" idx="3"/>
            </p:cNvCxnSpPr>
            <p:nvPr/>
          </p:nvCxnSpPr>
          <p:spPr>
            <a:xfrm flipV="1">
              <a:off x="2196604" y="3835400"/>
              <a:ext cx="1500187" cy="341312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>
              <a:stCxn id="47" idx="5"/>
              <a:endCxn id="52" idx="2"/>
            </p:cNvCxnSpPr>
            <p:nvPr/>
          </p:nvCxnSpPr>
          <p:spPr>
            <a:xfrm>
              <a:off x="2183904" y="4702175"/>
              <a:ext cx="1524000" cy="785812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>
              <a:stCxn id="53" idx="6"/>
              <a:endCxn id="54" idx="2"/>
            </p:cNvCxnSpPr>
            <p:nvPr/>
          </p:nvCxnSpPr>
          <p:spPr>
            <a:xfrm>
              <a:off x="2239466" y="5903912"/>
              <a:ext cx="1468438" cy="793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>
              <a:stCxn id="53" idx="6"/>
              <a:endCxn id="50" idx="3"/>
            </p:cNvCxnSpPr>
            <p:nvPr/>
          </p:nvCxnSpPr>
          <p:spPr>
            <a:xfrm flipV="1">
              <a:off x="2239466" y="5133975"/>
              <a:ext cx="1476375" cy="76993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>
              <a:stCxn id="47" idx="6"/>
              <a:endCxn id="48" idx="2"/>
            </p:cNvCxnSpPr>
            <p:nvPr/>
          </p:nvCxnSpPr>
          <p:spPr>
            <a:xfrm>
              <a:off x="2215654" y="4625975"/>
              <a:ext cx="1468437" cy="7937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>
              <a:stCxn id="49" idx="7"/>
              <a:endCxn id="44" idx="3"/>
            </p:cNvCxnSpPr>
            <p:nvPr/>
          </p:nvCxnSpPr>
          <p:spPr>
            <a:xfrm flipV="1">
              <a:off x="2183904" y="3835400"/>
              <a:ext cx="1512887" cy="1138237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>
              <a:stCxn id="43" idx="6"/>
              <a:endCxn id="44" idx="2"/>
            </p:cNvCxnSpPr>
            <p:nvPr/>
          </p:nvCxnSpPr>
          <p:spPr>
            <a:xfrm>
              <a:off x="2196604" y="3751262"/>
              <a:ext cx="1468437" cy="793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>
              <a:stCxn id="47" idx="7"/>
              <a:endCxn id="46" idx="3"/>
            </p:cNvCxnSpPr>
            <p:nvPr/>
          </p:nvCxnSpPr>
          <p:spPr>
            <a:xfrm flipV="1">
              <a:off x="2183904" y="4260850"/>
              <a:ext cx="1512887" cy="28892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>
              <a:stCxn id="49" idx="6"/>
              <a:endCxn id="50" idx="2"/>
            </p:cNvCxnSpPr>
            <p:nvPr/>
          </p:nvCxnSpPr>
          <p:spPr>
            <a:xfrm>
              <a:off x="2215654" y="5049837"/>
              <a:ext cx="1468437" cy="79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>
              <a:stCxn id="51" idx="6"/>
              <a:endCxn id="54" idx="1"/>
            </p:cNvCxnSpPr>
            <p:nvPr/>
          </p:nvCxnSpPr>
          <p:spPr>
            <a:xfrm>
              <a:off x="2239466" y="5480050"/>
              <a:ext cx="1500188" cy="3556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>
              <a:stCxn id="45" idx="5"/>
              <a:endCxn id="48" idx="2"/>
            </p:cNvCxnSpPr>
            <p:nvPr/>
          </p:nvCxnSpPr>
          <p:spPr>
            <a:xfrm>
              <a:off x="2164854" y="4252912"/>
              <a:ext cx="1519237" cy="381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正方形/長方形 99"/>
              <p:cNvSpPr/>
              <p:nvPr/>
            </p:nvSpPr>
            <p:spPr>
              <a:xfrm>
                <a:off x="9880865" y="1593554"/>
                <a:ext cx="522386" cy="461665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ja-JP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0" name="正方形/長方形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0865" y="1593554"/>
                <a:ext cx="522386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/>
          <p:cNvGrpSpPr/>
          <p:nvPr/>
        </p:nvGrpSpPr>
        <p:grpSpPr>
          <a:xfrm>
            <a:off x="7221093" y="2923376"/>
            <a:ext cx="3699443" cy="3385944"/>
            <a:chOff x="5250314" y="2863173"/>
            <a:chExt cx="3699443" cy="3385944"/>
          </a:xfrm>
        </p:grpSpPr>
        <p:sp>
          <p:nvSpPr>
            <p:cNvPr id="67" name="正方形/長方形 66"/>
            <p:cNvSpPr/>
            <p:nvPr/>
          </p:nvSpPr>
          <p:spPr>
            <a:xfrm>
              <a:off x="6951576" y="3018470"/>
              <a:ext cx="1415772" cy="338554"/>
            </a:xfrm>
            <a:prstGeom prst="rect">
              <a:avLst/>
            </a:prstGeom>
            <a:ln w="19050">
              <a:noFill/>
            </a:ln>
          </p:spPr>
          <p:txBody>
            <a:bodyPr wrap="none">
              <a:spAutoFit/>
            </a:bodyPr>
            <a:lstStyle/>
            <a:p>
              <a:r>
                <a:rPr lang="ja-JP" altLang="en-US" sz="1600" dirty="0">
                  <a:solidFill>
                    <a:srgbClr val="FF0000"/>
                  </a:solidFill>
                </a:rPr>
                <a:t>辺に向き付け</a:t>
              </a:r>
            </a:p>
          </p:txBody>
        </p:sp>
        <p:grpSp>
          <p:nvGrpSpPr>
            <p:cNvPr id="70" name="グループ化 69"/>
            <p:cNvGrpSpPr/>
            <p:nvPr/>
          </p:nvGrpSpPr>
          <p:grpSpPr>
            <a:xfrm>
              <a:off x="6369325" y="3587644"/>
              <a:ext cx="1511176" cy="2017936"/>
              <a:chOff x="1980704" y="3643312"/>
              <a:chExt cx="1943100" cy="2376488"/>
            </a:xfrm>
          </p:grpSpPr>
          <p:cxnSp>
            <p:nvCxnSpPr>
              <p:cNvPr id="71" name="直線コネクタ 70"/>
              <p:cNvCxnSpPr>
                <a:stCxn id="82" idx="6"/>
                <a:endCxn id="81" idx="2"/>
              </p:cNvCxnSpPr>
              <p:nvPr/>
            </p:nvCxnSpPr>
            <p:spPr>
              <a:xfrm flipV="1">
                <a:off x="2239466" y="5487987"/>
                <a:ext cx="1468438" cy="415925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円/楕円 71"/>
              <p:cNvSpPr/>
              <p:nvPr/>
            </p:nvSpPr>
            <p:spPr>
              <a:xfrm>
                <a:off x="1980704" y="3643312"/>
                <a:ext cx="215900" cy="215900"/>
              </a:xfrm>
              <a:prstGeom prst="ellipse">
                <a:avLst/>
              </a:prstGeom>
              <a:solidFill>
                <a:schemeClr val="tx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円/楕円 72"/>
              <p:cNvSpPr/>
              <p:nvPr/>
            </p:nvSpPr>
            <p:spPr>
              <a:xfrm>
                <a:off x="3665041" y="3651250"/>
                <a:ext cx="215900" cy="2159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円/楕円 73"/>
              <p:cNvSpPr/>
              <p:nvPr/>
            </p:nvSpPr>
            <p:spPr>
              <a:xfrm>
                <a:off x="1980704" y="4068762"/>
                <a:ext cx="215900" cy="215900"/>
              </a:xfrm>
              <a:prstGeom prst="ellipse">
                <a:avLst/>
              </a:prstGeom>
              <a:solidFill>
                <a:schemeClr val="tx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円/楕円 74"/>
              <p:cNvSpPr/>
              <p:nvPr/>
            </p:nvSpPr>
            <p:spPr>
              <a:xfrm>
                <a:off x="3665041" y="4076700"/>
                <a:ext cx="215900" cy="2159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円/楕円 75"/>
              <p:cNvSpPr/>
              <p:nvPr/>
            </p:nvSpPr>
            <p:spPr>
              <a:xfrm>
                <a:off x="1999754" y="4518025"/>
                <a:ext cx="215900" cy="215900"/>
              </a:xfrm>
              <a:prstGeom prst="ellipse">
                <a:avLst/>
              </a:prstGeom>
              <a:solidFill>
                <a:schemeClr val="tx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円/楕円 76"/>
              <p:cNvSpPr/>
              <p:nvPr/>
            </p:nvSpPr>
            <p:spPr>
              <a:xfrm>
                <a:off x="3684091" y="4525962"/>
                <a:ext cx="215900" cy="2159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円/楕円 77"/>
              <p:cNvSpPr/>
              <p:nvPr/>
            </p:nvSpPr>
            <p:spPr>
              <a:xfrm>
                <a:off x="1999754" y="4941887"/>
                <a:ext cx="215900" cy="215900"/>
              </a:xfrm>
              <a:prstGeom prst="ellipse">
                <a:avLst/>
              </a:prstGeom>
              <a:solidFill>
                <a:schemeClr val="tx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円/楕円 78"/>
              <p:cNvSpPr/>
              <p:nvPr/>
            </p:nvSpPr>
            <p:spPr>
              <a:xfrm>
                <a:off x="3684091" y="4949825"/>
                <a:ext cx="215900" cy="2159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円/楕円 79"/>
              <p:cNvSpPr/>
              <p:nvPr/>
            </p:nvSpPr>
            <p:spPr>
              <a:xfrm>
                <a:off x="2023566" y="5372100"/>
                <a:ext cx="215900" cy="215900"/>
              </a:xfrm>
              <a:prstGeom prst="ellipse">
                <a:avLst/>
              </a:prstGeom>
              <a:solidFill>
                <a:schemeClr val="tx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円/楕円 80"/>
              <p:cNvSpPr/>
              <p:nvPr/>
            </p:nvSpPr>
            <p:spPr>
              <a:xfrm>
                <a:off x="3707904" y="5380037"/>
                <a:ext cx="215900" cy="2159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円/楕円 81"/>
              <p:cNvSpPr/>
              <p:nvPr/>
            </p:nvSpPr>
            <p:spPr>
              <a:xfrm>
                <a:off x="2023566" y="5795962"/>
                <a:ext cx="215900" cy="215900"/>
              </a:xfrm>
              <a:prstGeom prst="ellipse">
                <a:avLst/>
              </a:prstGeom>
              <a:solidFill>
                <a:schemeClr val="tx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円/楕円 82"/>
              <p:cNvSpPr/>
              <p:nvPr/>
            </p:nvSpPr>
            <p:spPr>
              <a:xfrm>
                <a:off x="3707904" y="5803900"/>
                <a:ext cx="215900" cy="2159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4" name="直線コネクタ 83"/>
              <p:cNvCxnSpPr>
                <a:stCxn id="72" idx="5"/>
                <a:endCxn id="75" idx="2"/>
              </p:cNvCxnSpPr>
              <p:nvPr/>
            </p:nvCxnSpPr>
            <p:spPr>
              <a:xfrm>
                <a:off x="2164854" y="3829050"/>
                <a:ext cx="1500187" cy="355600"/>
              </a:xfrm>
              <a:prstGeom prst="line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線コネクタ 84"/>
              <p:cNvCxnSpPr>
                <a:stCxn id="74" idx="6"/>
                <a:endCxn id="73" idx="3"/>
              </p:cNvCxnSpPr>
              <p:nvPr/>
            </p:nvCxnSpPr>
            <p:spPr>
              <a:xfrm flipV="1">
                <a:off x="2196604" y="3835400"/>
                <a:ext cx="1500187" cy="341312"/>
              </a:xfrm>
              <a:prstGeom prst="line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コネクタ 85"/>
              <p:cNvCxnSpPr>
                <a:stCxn id="76" idx="5"/>
                <a:endCxn id="81" idx="2"/>
              </p:cNvCxnSpPr>
              <p:nvPr/>
            </p:nvCxnSpPr>
            <p:spPr>
              <a:xfrm>
                <a:off x="2183904" y="4702175"/>
                <a:ext cx="1524000" cy="785812"/>
              </a:xfrm>
              <a:prstGeom prst="line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線コネクタ 86"/>
              <p:cNvCxnSpPr>
                <a:stCxn id="82" idx="6"/>
                <a:endCxn id="83" idx="2"/>
              </p:cNvCxnSpPr>
              <p:nvPr/>
            </p:nvCxnSpPr>
            <p:spPr>
              <a:xfrm>
                <a:off x="2239466" y="5903912"/>
                <a:ext cx="1468438" cy="7938"/>
              </a:xfrm>
              <a:prstGeom prst="line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線コネクタ 87"/>
              <p:cNvCxnSpPr>
                <a:stCxn id="82" idx="6"/>
                <a:endCxn id="79" idx="3"/>
              </p:cNvCxnSpPr>
              <p:nvPr/>
            </p:nvCxnSpPr>
            <p:spPr>
              <a:xfrm flipV="1">
                <a:off x="2239466" y="5133975"/>
                <a:ext cx="1476375" cy="769937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/>
              <p:cNvCxnSpPr>
                <a:stCxn id="76" idx="6"/>
                <a:endCxn id="77" idx="2"/>
              </p:cNvCxnSpPr>
              <p:nvPr/>
            </p:nvCxnSpPr>
            <p:spPr>
              <a:xfrm>
                <a:off x="2215654" y="4625975"/>
                <a:ext cx="1468437" cy="7937"/>
              </a:xfrm>
              <a:prstGeom prst="line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線コネクタ 89"/>
              <p:cNvCxnSpPr>
                <a:stCxn id="78" idx="7"/>
                <a:endCxn id="73" idx="3"/>
              </p:cNvCxnSpPr>
              <p:nvPr/>
            </p:nvCxnSpPr>
            <p:spPr>
              <a:xfrm flipV="1">
                <a:off x="2183904" y="3835400"/>
                <a:ext cx="1512887" cy="1138237"/>
              </a:xfrm>
              <a:prstGeom prst="line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線コネクタ 90"/>
              <p:cNvCxnSpPr>
                <a:stCxn id="72" idx="6"/>
                <a:endCxn id="73" idx="2"/>
              </p:cNvCxnSpPr>
              <p:nvPr/>
            </p:nvCxnSpPr>
            <p:spPr>
              <a:xfrm>
                <a:off x="2196604" y="3751262"/>
                <a:ext cx="1468437" cy="7938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線コネクタ 91"/>
              <p:cNvCxnSpPr>
                <a:stCxn id="76" idx="7"/>
                <a:endCxn id="75" idx="3"/>
              </p:cNvCxnSpPr>
              <p:nvPr/>
            </p:nvCxnSpPr>
            <p:spPr>
              <a:xfrm flipV="1">
                <a:off x="2183904" y="4260850"/>
                <a:ext cx="1512887" cy="288925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線コネクタ 92"/>
              <p:cNvCxnSpPr>
                <a:stCxn id="78" idx="6"/>
                <a:endCxn id="79" idx="2"/>
              </p:cNvCxnSpPr>
              <p:nvPr/>
            </p:nvCxnSpPr>
            <p:spPr>
              <a:xfrm>
                <a:off x="2215654" y="5049837"/>
                <a:ext cx="1468437" cy="7938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線コネクタ 93"/>
              <p:cNvCxnSpPr>
                <a:stCxn id="80" idx="6"/>
                <a:endCxn id="83" idx="1"/>
              </p:cNvCxnSpPr>
              <p:nvPr/>
            </p:nvCxnSpPr>
            <p:spPr>
              <a:xfrm>
                <a:off x="2239466" y="5480050"/>
                <a:ext cx="1500188" cy="355600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線コネクタ 94"/>
              <p:cNvCxnSpPr>
                <a:stCxn id="74" idx="5"/>
                <a:endCxn id="77" idx="2"/>
              </p:cNvCxnSpPr>
              <p:nvPr/>
            </p:nvCxnSpPr>
            <p:spPr>
              <a:xfrm>
                <a:off x="2164854" y="4252912"/>
                <a:ext cx="1519237" cy="381000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円/楕円 96"/>
            <p:cNvSpPr/>
            <p:nvPr/>
          </p:nvSpPr>
          <p:spPr>
            <a:xfrm>
              <a:off x="6297317" y="4605374"/>
              <a:ext cx="360040" cy="336860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98" name="円/楕円 97"/>
            <p:cNvSpPr/>
            <p:nvPr/>
          </p:nvSpPr>
          <p:spPr>
            <a:xfrm>
              <a:off x="7606135" y="4993126"/>
              <a:ext cx="360040" cy="336860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99" name="下矢印 98"/>
            <p:cNvSpPr/>
            <p:nvPr/>
          </p:nvSpPr>
          <p:spPr>
            <a:xfrm>
              <a:off x="6687599" y="2863173"/>
              <a:ext cx="275424" cy="58838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01" name="円/楕円 100"/>
            <p:cNvSpPr/>
            <p:nvPr/>
          </p:nvSpPr>
          <p:spPr>
            <a:xfrm>
              <a:off x="5250314" y="5870695"/>
              <a:ext cx="360040" cy="336860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02" name="円/楕円 101"/>
            <p:cNvSpPr/>
            <p:nvPr/>
          </p:nvSpPr>
          <p:spPr>
            <a:xfrm>
              <a:off x="6285570" y="5872650"/>
              <a:ext cx="360040" cy="336860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96" name="正方形/長方形 95"/>
            <p:cNvSpPr/>
            <p:nvPr/>
          </p:nvSpPr>
          <p:spPr>
            <a:xfrm>
              <a:off x="5639239" y="5879785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/>
                <a:t>から</a:t>
              </a:r>
            </a:p>
          </p:txBody>
        </p:sp>
        <p:sp>
          <p:nvSpPr>
            <p:cNvPr id="103" name="正方形/長方形 102"/>
            <p:cNvSpPr/>
            <p:nvPr/>
          </p:nvSpPr>
          <p:spPr>
            <a:xfrm>
              <a:off x="6687599" y="5873156"/>
              <a:ext cx="2262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 err="1"/>
                <a:t>への</a:t>
              </a:r>
              <a:r>
                <a:rPr lang="ja-JP" altLang="en-US" dirty="0"/>
                <a:t>有向パスを探索</a:t>
              </a:r>
            </a:p>
          </p:txBody>
        </p:sp>
      </p:grpSp>
      <p:sp>
        <p:nvSpPr>
          <p:cNvPr id="104" name="正方形/長方形 103"/>
          <p:cNvSpPr/>
          <p:nvPr/>
        </p:nvSpPr>
        <p:spPr>
          <a:xfrm>
            <a:off x="1499345" y="5517232"/>
            <a:ext cx="4596655" cy="8848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u="sng" dirty="0"/>
              <a:t>Remark</a:t>
            </a:r>
            <a:r>
              <a:rPr lang="en-US" altLang="ja-JP" sz="2400" dirty="0"/>
              <a:t> </a:t>
            </a:r>
          </a:p>
          <a:p>
            <a:pPr>
              <a:lnSpc>
                <a:spcPct val="150000"/>
              </a:lnSpc>
            </a:pPr>
            <a:r>
              <a:rPr lang="ja-JP" altLang="en-US" sz="2000" dirty="0"/>
              <a:t>   一般グラフでは増加道の探索が大変</a:t>
            </a:r>
            <a:endParaRPr lang="en-US" altLang="ja-JP" sz="2000" dirty="0"/>
          </a:p>
        </p:txBody>
      </p:sp>
      <p:sp>
        <p:nvSpPr>
          <p:cNvPr id="105" name="正方形/長方形 104"/>
          <p:cNvSpPr/>
          <p:nvPr/>
        </p:nvSpPr>
        <p:spPr>
          <a:xfrm>
            <a:off x="7023944" y="186595"/>
            <a:ext cx="34012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/>
              <a:t>van der Waerden (1927),  K</a:t>
            </a:r>
            <a:r>
              <a:rPr lang="en-US" altLang="ja-JP" sz="1600" dirty="0"/>
              <a:t>ő</a:t>
            </a:r>
            <a:r>
              <a:rPr lang="ja-JP" altLang="en-US" sz="1600" dirty="0"/>
              <a:t>nig (1931)</a:t>
            </a:r>
          </a:p>
        </p:txBody>
      </p:sp>
    </p:spTree>
    <p:extLst>
      <p:ext uri="{BB962C8B-B14F-4D97-AF65-F5344CB8AC3E}">
        <p14:creationId xmlns:p14="http://schemas.microsoft.com/office/powerpoint/2010/main" val="371323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タイトル 1"/>
          <p:cNvSpPr>
            <a:spLocks noGrp="1"/>
          </p:cNvSpPr>
          <p:nvPr>
            <p:ph type="title"/>
          </p:nvPr>
        </p:nvSpPr>
        <p:spPr>
          <a:xfrm>
            <a:off x="423317" y="96838"/>
            <a:ext cx="7772400" cy="649287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重み付きマッチング</a:t>
            </a:r>
          </a:p>
        </p:txBody>
      </p:sp>
      <p:sp>
        <p:nvSpPr>
          <p:cNvPr id="9" name="円/楕円 8"/>
          <p:cNvSpPr/>
          <p:nvPr/>
        </p:nvSpPr>
        <p:spPr>
          <a:xfrm>
            <a:off x="4290467" y="3212976"/>
            <a:ext cx="215900" cy="2159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5974804" y="3220914"/>
            <a:ext cx="215900" cy="2159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4290467" y="3638426"/>
            <a:ext cx="215900" cy="2159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5974804" y="3646364"/>
            <a:ext cx="215900" cy="2159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4309517" y="4087689"/>
            <a:ext cx="215900" cy="2159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5993854" y="4095626"/>
            <a:ext cx="215900" cy="2159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4309517" y="4511551"/>
            <a:ext cx="215900" cy="2159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5993854" y="4519489"/>
            <a:ext cx="215900" cy="2159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4333329" y="4941764"/>
            <a:ext cx="215900" cy="2159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6017667" y="4949701"/>
            <a:ext cx="215900" cy="2159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4333329" y="5365626"/>
            <a:ext cx="215900" cy="2159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6017667" y="5373564"/>
            <a:ext cx="215900" cy="2159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23" name="直線コネクタ 22"/>
          <p:cNvCxnSpPr>
            <a:stCxn id="9" idx="5"/>
            <a:endCxn id="12" idx="2"/>
          </p:cNvCxnSpPr>
          <p:nvPr/>
        </p:nvCxnSpPr>
        <p:spPr>
          <a:xfrm>
            <a:off x="4474618" y="3398714"/>
            <a:ext cx="1500187" cy="35560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stCxn id="11" idx="6"/>
            <a:endCxn id="10" idx="3"/>
          </p:cNvCxnSpPr>
          <p:nvPr/>
        </p:nvCxnSpPr>
        <p:spPr>
          <a:xfrm flipV="1">
            <a:off x="4506368" y="3405064"/>
            <a:ext cx="1500187" cy="341312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>
            <a:stCxn id="13" idx="5"/>
            <a:endCxn id="18" idx="2"/>
          </p:cNvCxnSpPr>
          <p:nvPr/>
        </p:nvCxnSpPr>
        <p:spPr>
          <a:xfrm>
            <a:off x="4493667" y="4271839"/>
            <a:ext cx="1524000" cy="785812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19" idx="6"/>
            <a:endCxn id="20" idx="2"/>
          </p:cNvCxnSpPr>
          <p:nvPr/>
        </p:nvCxnSpPr>
        <p:spPr>
          <a:xfrm>
            <a:off x="4549229" y="5473576"/>
            <a:ext cx="1468438" cy="79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>
            <a:stCxn id="19" idx="6"/>
            <a:endCxn id="16" idx="3"/>
          </p:cNvCxnSpPr>
          <p:nvPr/>
        </p:nvCxnSpPr>
        <p:spPr>
          <a:xfrm flipV="1">
            <a:off x="4549230" y="4703640"/>
            <a:ext cx="1476375" cy="769937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>
            <a:stCxn id="13" idx="6"/>
            <a:endCxn id="14" idx="2"/>
          </p:cNvCxnSpPr>
          <p:nvPr/>
        </p:nvCxnSpPr>
        <p:spPr>
          <a:xfrm>
            <a:off x="4525418" y="4195640"/>
            <a:ext cx="1468437" cy="7937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>
            <a:stCxn id="15" idx="7"/>
            <a:endCxn id="10" idx="3"/>
          </p:cNvCxnSpPr>
          <p:nvPr/>
        </p:nvCxnSpPr>
        <p:spPr>
          <a:xfrm flipV="1">
            <a:off x="4493668" y="3405065"/>
            <a:ext cx="1512887" cy="1138237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84" name="正方形/長方形 103"/>
          <p:cNvSpPr>
            <a:spLocks noChangeArrowheads="1"/>
          </p:cNvSpPr>
          <p:nvPr/>
        </p:nvSpPr>
        <p:spPr bwMode="auto">
          <a:xfrm>
            <a:off x="4223793" y="5662490"/>
            <a:ext cx="4079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kumimoji="1" sz="2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ts val="375"/>
              </a:spcBef>
              <a:buClr>
                <a:srgbClr val="B2C1DB"/>
              </a:buClr>
              <a:buSzPct val="85000"/>
              <a:buFont typeface="Wingdings 2" panose="05020102010507070707" pitchFamily="18" charset="2"/>
              <a:buChar char="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ts val="375"/>
              </a:spcBef>
              <a:buClr>
                <a:srgbClr val="9BBB59"/>
              </a:buClr>
              <a:buSzPct val="80000"/>
              <a:buFont typeface="Wingdings 2" panose="05020102010507070707" pitchFamily="18" charset="2"/>
              <a:buChar char="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ts val="375"/>
              </a:spcBef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ja-JP" altLang="en-US" sz="4400">
              <a:solidFill>
                <a:prstClr val="black"/>
              </a:solidFill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5885" name="正方形/長方形 105"/>
          <p:cNvSpPr>
            <a:spLocks noChangeArrowheads="1"/>
          </p:cNvSpPr>
          <p:nvPr/>
        </p:nvSpPr>
        <p:spPr bwMode="auto">
          <a:xfrm>
            <a:off x="5970042" y="5662490"/>
            <a:ext cx="3730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kumimoji="1" sz="2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ts val="375"/>
              </a:spcBef>
              <a:buClr>
                <a:srgbClr val="B2C1DB"/>
              </a:buClr>
              <a:buSzPct val="85000"/>
              <a:buFont typeface="Wingdings 2" panose="05020102010507070707" pitchFamily="18" charset="2"/>
              <a:buChar char="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ts val="375"/>
              </a:spcBef>
              <a:buClr>
                <a:srgbClr val="9BBB59"/>
              </a:buClr>
              <a:buSzPct val="80000"/>
              <a:buFont typeface="Wingdings 2" panose="05020102010507070707" pitchFamily="18" charset="2"/>
              <a:buChar char="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ts val="375"/>
              </a:spcBef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ja-JP" altLang="en-US" sz="4400">
              <a:solidFill>
                <a:prstClr val="black"/>
              </a:solidFill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22" name="直線コネクタ 21"/>
          <p:cNvCxnSpPr>
            <a:stCxn id="9" idx="6"/>
            <a:endCxn id="10" idx="2"/>
          </p:cNvCxnSpPr>
          <p:nvPr/>
        </p:nvCxnSpPr>
        <p:spPr>
          <a:xfrm>
            <a:off x="4506368" y="3320926"/>
            <a:ext cx="1468437" cy="7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13" idx="7"/>
            <a:endCxn id="12" idx="3"/>
          </p:cNvCxnSpPr>
          <p:nvPr/>
        </p:nvCxnSpPr>
        <p:spPr>
          <a:xfrm flipV="1">
            <a:off x="4493668" y="3830515"/>
            <a:ext cx="1512887" cy="288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15" idx="6"/>
            <a:endCxn id="16" idx="2"/>
          </p:cNvCxnSpPr>
          <p:nvPr/>
        </p:nvCxnSpPr>
        <p:spPr>
          <a:xfrm>
            <a:off x="4525418" y="4619501"/>
            <a:ext cx="1468437" cy="7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>
            <a:stCxn id="17" idx="6"/>
            <a:endCxn id="20" idx="1"/>
          </p:cNvCxnSpPr>
          <p:nvPr/>
        </p:nvCxnSpPr>
        <p:spPr>
          <a:xfrm>
            <a:off x="4549229" y="5049714"/>
            <a:ext cx="1500188" cy="355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>
            <a:stCxn id="19" idx="6"/>
            <a:endCxn id="18" idx="2"/>
          </p:cNvCxnSpPr>
          <p:nvPr/>
        </p:nvCxnSpPr>
        <p:spPr>
          <a:xfrm flipV="1">
            <a:off x="4549229" y="5057652"/>
            <a:ext cx="1468438" cy="415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11" idx="5"/>
            <a:endCxn id="14" idx="2"/>
          </p:cNvCxnSpPr>
          <p:nvPr/>
        </p:nvCxnSpPr>
        <p:spPr>
          <a:xfrm>
            <a:off x="4474618" y="3822576"/>
            <a:ext cx="1519237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角丸四角形 100"/>
          <p:cNvSpPr/>
          <p:nvPr/>
        </p:nvSpPr>
        <p:spPr>
          <a:xfrm>
            <a:off x="1919288" y="836712"/>
            <a:ext cx="6624984" cy="1872208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正方形/長方形 99"/>
              <p:cNvSpPr>
                <a:spLocks noChangeArrowheads="1"/>
              </p:cNvSpPr>
              <p:nvPr/>
            </p:nvSpPr>
            <p:spPr bwMode="auto">
              <a:xfrm>
                <a:off x="2063552" y="1060450"/>
                <a:ext cx="6551612" cy="1415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575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kumimoji="1" sz="26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ts val="375"/>
                  </a:spcBef>
                  <a:buClr>
                    <a:schemeClr val="accent2"/>
                  </a:buClr>
                  <a:buSzPct val="85000"/>
                  <a:buFont typeface="Wingdings 2" panose="05020102010507070707" pitchFamily="18" charset="2"/>
                  <a:buChar char="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ts val="375"/>
                  </a:spcBef>
                  <a:buClr>
                    <a:srgbClr val="B2C1DB"/>
                  </a:buClr>
                  <a:buSzPct val="85000"/>
                  <a:buFont typeface="Wingdings 2" panose="05020102010507070707" pitchFamily="18" charset="2"/>
                  <a:buChar char="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ts val="375"/>
                  </a:spcBef>
                  <a:buClr>
                    <a:srgbClr val="9BBB59"/>
                  </a:buClr>
                  <a:buSzPct val="80000"/>
                  <a:buFont typeface="Wingdings 2" panose="05020102010507070707" pitchFamily="18" charset="2"/>
                  <a:buChar char="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ts val="375"/>
                  </a:spcBef>
                  <a:buClr>
                    <a:srgbClr val="9BBB59"/>
                  </a:buClr>
                  <a:buChar char="o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9BBB59"/>
                  </a:buClr>
                  <a:buChar char="o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9BBB59"/>
                  </a:buClr>
                  <a:buChar char="o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9BBB59"/>
                  </a:buClr>
                  <a:buChar char="o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9BBB59"/>
                  </a:buClr>
                  <a:buChar char="o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2400" dirty="0">
                    <a:solidFill>
                      <a:srgbClr val="1F497D"/>
                    </a:solidFill>
                  </a:rPr>
                  <a:t>入力</a:t>
                </a:r>
                <a:r>
                  <a:rPr lang="en-US" altLang="ja-JP" sz="2400" dirty="0">
                    <a:solidFill>
                      <a:srgbClr val="1F497D"/>
                    </a:solidFill>
                  </a:rPr>
                  <a:t>: </a:t>
                </a:r>
                <a:r>
                  <a:rPr lang="en-US" altLang="ja-JP" sz="2400" dirty="0">
                    <a:solidFill>
                      <a:srgbClr val="000000"/>
                    </a:solidFill>
                  </a:rPr>
                  <a:t> 2</a:t>
                </a:r>
                <a:r>
                  <a:rPr lang="ja-JP" altLang="en-US" sz="2400" dirty="0">
                    <a:solidFill>
                      <a:srgbClr val="000000"/>
                    </a:solidFill>
                  </a:rPr>
                  <a:t>部グラフ</a:t>
                </a:r>
                <a:r>
                  <a:rPr lang="en-US" altLang="ja-JP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altLang="ja-JP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ja-JP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𝑈</m:t>
                    </m:r>
                    <m:r>
                      <a:rPr lang="en-US" altLang="ja-JP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ja-JP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altLang="ja-JP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ja-JP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ja-JP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ja-JP" alt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ja-JP" altLang="en-US" sz="24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枝重み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en-US" altLang="ja-JP" sz="2400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400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altLang="ja-JP" sz="2400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ja-JP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ja-JP" sz="1400" dirty="0">
                  <a:solidFill>
                    <a:srgbClr val="1F497D"/>
                  </a:solidFill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2400" dirty="0">
                    <a:solidFill>
                      <a:srgbClr val="1F497D"/>
                    </a:solidFill>
                    <a:cs typeface="Times New Roman" panose="02020603050405020304" pitchFamily="18" charset="0"/>
                  </a:rPr>
                  <a:t>問題</a:t>
                </a:r>
                <a:r>
                  <a:rPr lang="en-US" altLang="ja-JP" sz="2400" dirty="0">
                    <a:solidFill>
                      <a:srgbClr val="1F497D"/>
                    </a:solidFill>
                    <a:cs typeface="Times New Roman" panose="02020603050405020304" pitchFamily="18" charset="0"/>
                  </a:rPr>
                  <a:t>:  </a:t>
                </a:r>
                <a:r>
                  <a:rPr lang="ja-JP" altLang="en-US" sz="2400" dirty="0">
                    <a:solidFill>
                      <a:srgbClr val="008000"/>
                    </a:solidFill>
                    <a:cs typeface="Times New Roman" panose="02020603050405020304" pitchFamily="18" charset="0"/>
                  </a:rPr>
                  <a:t>最大重み</a:t>
                </a:r>
                <a:r>
                  <a:rPr lang="ja-JP" altLang="en-US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の</a:t>
                </a:r>
                <a:r>
                  <a:rPr lang="ja-JP" altLang="en-US" sz="2400" dirty="0">
                    <a:cs typeface="Times New Roman" panose="02020603050405020304" pitchFamily="18" charset="0"/>
                  </a:rPr>
                  <a:t>マッチング</a:t>
                </a:r>
                <a:r>
                  <a:rPr lang="ja-JP" altLang="en-US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は？</a:t>
                </a:r>
                <a:endParaRPr lang="en-US" altLang="ja-JP" sz="24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        </a:t>
                </a:r>
              </a:p>
            </p:txBody>
          </p:sp>
        </mc:Choice>
        <mc:Fallback xmlns="">
          <p:sp>
            <p:nvSpPr>
              <p:cNvPr id="39" name="正方形/長方形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63552" y="1060450"/>
                <a:ext cx="6551612" cy="1415772"/>
              </a:xfrm>
              <a:prstGeom prst="rect">
                <a:avLst/>
              </a:prstGeom>
              <a:blipFill>
                <a:blip r:embed="rId2"/>
                <a:stretch>
                  <a:fillRect l="-1490" t="-25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正方形/長方形 39"/>
          <p:cNvSpPr/>
          <p:nvPr/>
        </p:nvSpPr>
        <p:spPr>
          <a:xfrm>
            <a:off x="3020317" y="2098696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008000"/>
                </a:solidFill>
                <a:latin typeface="+mn-ea"/>
                <a:cs typeface="Times New Roman" panose="02020603050405020304" pitchFamily="18" charset="0"/>
              </a:rPr>
              <a:t>最小重み</a:t>
            </a:r>
            <a:r>
              <a:rPr lang="ja-JP" altLang="en-US" sz="2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の完全マッチングは？</a:t>
            </a:r>
            <a:endParaRPr lang="ja-JP" altLang="en-US" sz="2400" dirty="0">
              <a:latin typeface="+mn-ea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9178591" y="2110283"/>
            <a:ext cx="2173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ja-JP" altLang="en-US" dirty="0" err="1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つは</a:t>
            </a:r>
            <a:r>
              <a:rPr lang="ja-JP" altLang="en-US" dirty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本質的に等価</a:t>
            </a:r>
            <a:endParaRPr lang="ja-JP" altLang="en-US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089608" y="3007313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5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118332" y="3586958"/>
            <a:ext cx="60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10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764094" y="3660136"/>
            <a:ext cx="60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8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866325" y="3276456"/>
            <a:ext cx="60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7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5523955" y="4331132"/>
            <a:ext cx="60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4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5024314" y="5426136"/>
            <a:ext cx="60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14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283449" y="4122623"/>
            <a:ext cx="60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3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645733" y="4813784"/>
            <a:ext cx="60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6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173117" y="4762878"/>
            <a:ext cx="60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1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4893280" y="4240931"/>
            <a:ext cx="60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4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4602179" y="3410053"/>
            <a:ext cx="757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9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5700501" y="5006250"/>
            <a:ext cx="60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6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5720497" y="3760318"/>
            <a:ext cx="60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6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FBB8222-939D-57F1-674E-4AFAF189E7C6}"/>
              </a:ext>
            </a:extLst>
          </p:cNvPr>
          <p:cNvSpPr/>
          <p:nvPr/>
        </p:nvSpPr>
        <p:spPr>
          <a:xfrm>
            <a:off x="7474074" y="6237312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これらは効率よく（多項式時間で）解ける</a:t>
            </a:r>
            <a:endParaRPr lang="ja-JP" altLang="en-US" dirty="0">
              <a:solidFill>
                <a:schemeClr val="tx2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70021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34116-4131-822D-2B16-217070536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189BCA-3A63-8122-4DAD-E07A5D0B2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２部グラフの完全マッチング多面体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37805FB-AA26-EFF1-83B2-05210F5DF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C2365C3D-6579-50D7-9BEF-F652C0296CE7}"/>
              </a:ext>
            </a:extLst>
          </p:cNvPr>
          <p:cNvSpPr/>
          <p:nvPr/>
        </p:nvSpPr>
        <p:spPr>
          <a:xfrm>
            <a:off x="1704242" y="949903"/>
            <a:ext cx="7059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メイリオ"/>
              </a:rPr>
              <a:t>なぜ解けるか？ どのような良い性質があるのか？</a:t>
            </a:r>
            <a:endParaRPr lang="ja-JP" altLang="en-US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760DB0D-8F3C-5827-1A8F-ECDF247A9D95}"/>
              </a:ext>
            </a:extLst>
          </p:cNvPr>
          <p:cNvGrpSpPr/>
          <p:nvPr/>
        </p:nvGrpSpPr>
        <p:grpSpPr>
          <a:xfrm>
            <a:off x="1674672" y="1757582"/>
            <a:ext cx="8893621" cy="1743427"/>
            <a:chOff x="150671" y="1757581"/>
            <a:chExt cx="8893621" cy="1743427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AEF49649-D1D3-AAEE-332E-E0B1B5EB4B20}"/>
                </a:ext>
              </a:extLst>
            </p:cNvPr>
            <p:cNvSpPr txBox="1"/>
            <p:nvPr/>
          </p:nvSpPr>
          <p:spPr>
            <a:xfrm>
              <a:off x="2605867" y="1965753"/>
              <a:ext cx="6103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400" u="sng" dirty="0">
                  <a:solidFill>
                    <a:srgbClr val="1F497D"/>
                  </a:solidFill>
                  <a:latin typeface="+mn-ea"/>
                </a:rPr>
                <a:t>完全マッチング多面体</a:t>
              </a:r>
              <a:r>
                <a:rPr lang="ja-JP" altLang="en-US" sz="2400" dirty="0">
                  <a:latin typeface="+mn-ea"/>
                </a:rPr>
                <a:t> の表現があるから</a:t>
              </a:r>
              <a:endParaRPr lang="en-US" altLang="ja-JP" sz="2400" dirty="0">
                <a:latin typeface="+mn-e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F34D00B8-1BF5-7C0F-3FA1-23DEFC23992B}"/>
                    </a:ext>
                  </a:extLst>
                </p:cNvPr>
                <p:cNvSpPr txBox="1"/>
                <p:nvPr/>
              </p:nvSpPr>
              <p:spPr>
                <a:xfrm>
                  <a:off x="2424263" y="2680232"/>
                  <a:ext cx="492250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ja-JP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conv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⊆</m:t>
                            </m:r>
                            <m:r>
                              <a:rPr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altLang="ja-JP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ja-JP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</m:t>
                            </m:r>
                            <m:r>
                              <m:rPr>
                                <m:sty m:val="p"/>
                              </m:rPr>
                              <a:rPr lang="en-US" altLang="ja-JP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perfect</m:t>
                            </m:r>
                            <m:r>
                              <a:rPr lang="en-US" altLang="ja-JP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ja-JP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matching</m:t>
                            </m:r>
                          </m:e>
                        </m:d>
                      </m:oMath>
                    </m:oMathPara>
                  </a14:m>
                  <a:endParaRPr lang="ja-JP" alt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endParaRPr>
                </a:p>
              </p:txBody>
            </p:sp>
          </mc:Choice>
          <mc:Fallback xmlns="">
            <p:sp>
              <p:nvSpPr>
                <p:cNvPr id="7" name="テキスト ボックス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4263" y="2680232"/>
                  <a:ext cx="4922501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372" b="-3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4030FCCC-F85C-952E-A320-73FCB87C4ABA}"/>
                </a:ext>
              </a:extLst>
            </p:cNvPr>
            <p:cNvSpPr txBox="1"/>
            <p:nvPr/>
          </p:nvSpPr>
          <p:spPr>
            <a:xfrm rot="5400000">
              <a:off x="4409295" y="2159921"/>
              <a:ext cx="3763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rPr>
                <a:t>=</a:t>
              </a:r>
              <a:endParaRPr lang="ja-JP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85" name="角丸四角形 84">
              <a:extLst>
                <a:ext uri="{FF2B5EF4-FFF2-40B4-BE49-F238E27FC236}">
                  <a16:creationId xmlns:a16="http://schemas.microsoft.com/office/drawing/2014/main" id="{A30B4118-E943-9C2D-7FBC-51676FF94B72}"/>
                </a:ext>
              </a:extLst>
            </p:cNvPr>
            <p:cNvSpPr/>
            <p:nvPr/>
          </p:nvSpPr>
          <p:spPr>
            <a:xfrm>
              <a:off x="150671" y="1757581"/>
              <a:ext cx="8893621" cy="1743427"/>
            </a:xfrm>
            <a:prstGeom prst="roundRect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4400" kern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88" name="正方形/長方形 87">
              <a:extLst>
                <a:ext uri="{FF2B5EF4-FFF2-40B4-BE49-F238E27FC236}">
                  <a16:creationId xmlns:a16="http://schemas.microsoft.com/office/drawing/2014/main" id="{CCBF74F9-BACA-DDA1-1DBE-2A301CCECEE5}"/>
                </a:ext>
              </a:extLst>
            </p:cNvPr>
            <p:cNvSpPr/>
            <p:nvPr/>
          </p:nvSpPr>
          <p:spPr>
            <a:xfrm>
              <a:off x="476216" y="1955762"/>
              <a:ext cx="20313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400" b="1" dirty="0">
                  <a:latin typeface="+mn-ea"/>
                </a:rPr>
                <a:t>一つの答え</a:t>
              </a:r>
              <a:r>
                <a:rPr lang="ja-JP" altLang="en-US" sz="2400" dirty="0">
                  <a:latin typeface="+mn-ea"/>
                </a:rPr>
                <a:t>：</a:t>
              </a:r>
              <a:endParaRPr lang="en-US" altLang="ja-JP" sz="2400" dirty="0">
                <a:latin typeface="+mn-ea"/>
              </a:endParaRPr>
            </a:p>
          </p:txBody>
        </p:sp>
        <p:sp>
          <p:nvSpPr>
            <p:cNvPr id="89" name="正方形/長方形 88">
              <a:extLst>
                <a:ext uri="{FF2B5EF4-FFF2-40B4-BE49-F238E27FC236}">
                  <a16:creationId xmlns:a16="http://schemas.microsoft.com/office/drawing/2014/main" id="{099FFA5A-4C59-40C0-3898-63EC328A2FD2}"/>
                </a:ext>
              </a:extLst>
            </p:cNvPr>
            <p:cNvSpPr/>
            <p:nvPr/>
          </p:nvSpPr>
          <p:spPr>
            <a:xfrm>
              <a:off x="2423832" y="3098126"/>
              <a:ext cx="51663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dirty="0"/>
                <a:t>（完全マッチングの特性ベクトルの凸包）</a:t>
              </a:r>
            </a:p>
          </p:txBody>
        </p:sp>
      </p:grpSp>
      <p:sp>
        <p:nvSpPr>
          <p:cNvPr id="5" name="二等辺三角形 4">
            <a:extLst>
              <a:ext uri="{FF2B5EF4-FFF2-40B4-BE49-F238E27FC236}">
                <a16:creationId xmlns:a16="http://schemas.microsoft.com/office/drawing/2014/main" id="{06D537D3-6CFC-D06D-6CBB-498AAC261A44}"/>
              </a:ext>
            </a:extLst>
          </p:cNvPr>
          <p:cNvSpPr/>
          <p:nvPr/>
        </p:nvSpPr>
        <p:spPr>
          <a:xfrm>
            <a:off x="9719818" y="4731549"/>
            <a:ext cx="1082028" cy="812125"/>
          </a:xfrm>
          <a:prstGeom prst="triangle">
            <a:avLst/>
          </a:prstGeom>
          <a:solidFill>
            <a:srgbClr val="CCFFFF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sz="4400" kern="0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95D8919E-003B-E82A-1CA2-272D119FDC8C}"/>
                  </a:ext>
                </a:extLst>
              </p:cNvPr>
              <p:cNvSpPr txBox="1"/>
              <p:nvPr/>
            </p:nvSpPr>
            <p:spPr>
              <a:xfrm>
                <a:off x="1559251" y="5384358"/>
                <a:ext cx="3102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𝑔</m:t>
                      </m:r>
                    </m:oMath>
                  </m:oMathPara>
                </a14:m>
                <a:endParaRPr lang="ja-JP" altLang="en-US" sz="2000" i="1" dirty="0">
                  <a:solidFill>
                    <a:srgbClr val="0000FF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95D8919E-003B-E82A-1CA2-272D119FD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251" y="5384358"/>
                <a:ext cx="310208" cy="400110"/>
              </a:xfrm>
              <a:prstGeom prst="rect">
                <a:avLst/>
              </a:prstGeom>
              <a:blipFill>
                <a:blip r:embed="rId3"/>
                <a:stretch>
                  <a:fillRect r="-9804" b="-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A2ED455-0433-56C3-16D2-D851C309A680}"/>
              </a:ext>
            </a:extLst>
          </p:cNvPr>
          <p:cNvSpPr txBox="1"/>
          <p:nvPr/>
        </p:nvSpPr>
        <p:spPr>
          <a:xfrm>
            <a:off x="1905926" y="4405563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i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c</a:t>
            </a:r>
            <a:endParaRPr lang="ja-JP" altLang="en-US" sz="2000" i="1" dirty="0">
              <a:solidFill>
                <a:srgbClr val="0000FF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C0346B9-FDBC-DA2E-FA2E-57E580732A6A}"/>
              </a:ext>
            </a:extLst>
          </p:cNvPr>
          <p:cNvSpPr txBox="1"/>
          <p:nvPr/>
        </p:nvSpPr>
        <p:spPr>
          <a:xfrm>
            <a:off x="1580542" y="4789170"/>
            <a:ext cx="288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i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d</a:t>
            </a:r>
            <a:endParaRPr lang="ja-JP" altLang="en-US" sz="2000" i="1" dirty="0">
              <a:solidFill>
                <a:srgbClr val="0000FF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C4480B8-3EA7-145E-1398-62E27A454F00}"/>
              </a:ext>
            </a:extLst>
          </p:cNvPr>
          <p:cNvSpPr txBox="1"/>
          <p:nvPr/>
        </p:nvSpPr>
        <p:spPr>
          <a:xfrm>
            <a:off x="1283331" y="4933454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i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e</a:t>
            </a:r>
            <a:endParaRPr lang="ja-JP" altLang="en-US" sz="2000" i="1" dirty="0">
              <a:solidFill>
                <a:srgbClr val="0000FF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31AB4DD-11B3-4501-ECA4-0DE280CB3F36}"/>
              </a:ext>
            </a:extLst>
          </p:cNvPr>
          <p:cNvSpPr txBox="1"/>
          <p:nvPr/>
        </p:nvSpPr>
        <p:spPr>
          <a:xfrm>
            <a:off x="1972341" y="4972221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i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f</a:t>
            </a:r>
            <a:endParaRPr lang="ja-JP" altLang="en-US" sz="2000" i="1" dirty="0">
              <a:solidFill>
                <a:srgbClr val="0000FF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5728EAD-EDE6-EE50-E594-EF06890A95FC}"/>
              </a:ext>
            </a:extLst>
          </p:cNvPr>
          <p:cNvSpPr txBox="1"/>
          <p:nvPr/>
        </p:nvSpPr>
        <p:spPr>
          <a:xfrm>
            <a:off x="3425977" y="6033308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i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a</a:t>
            </a:r>
            <a:endParaRPr lang="ja-JP" altLang="en-US" sz="2000" i="1" dirty="0">
              <a:solidFill>
                <a:srgbClr val="0000FF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497464CE-2155-1836-82E5-46F91917D8EA}"/>
              </a:ext>
            </a:extLst>
          </p:cNvPr>
          <p:cNvSpPr txBox="1"/>
          <p:nvPr/>
        </p:nvSpPr>
        <p:spPr>
          <a:xfrm>
            <a:off x="3640288" y="6057554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i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b</a:t>
            </a:r>
            <a:endParaRPr lang="ja-JP" altLang="en-US" sz="2000" i="1" dirty="0">
              <a:solidFill>
                <a:srgbClr val="0000FF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E7DFFA-D63F-689A-946B-E73CCF545376}"/>
              </a:ext>
            </a:extLst>
          </p:cNvPr>
          <p:cNvSpPr txBox="1"/>
          <p:nvPr/>
        </p:nvSpPr>
        <p:spPr>
          <a:xfrm>
            <a:off x="3843772" y="6033308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i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c</a:t>
            </a:r>
            <a:endParaRPr lang="ja-JP" altLang="en-US" sz="2000" i="1" dirty="0">
              <a:solidFill>
                <a:srgbClr val="0000FF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7ACD546A-DCBE-7229-85BF-823F17199B5A}"/>
              </a:ext>
            </a:extLst>
          </p:cNvPr>
          <p:cNvSpPr txBox="1"/>
          <p:nvPr/>
        </p:nvSpPr>
        <p:spPr>
          <a:xfrm>
            <a:off x="3995912" y="6040427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i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d</a:t>
            </a:r>
            <a:endParaRPr lang="ja-JP" altLang="en-US" sz="2000" i="1" dirty="0">
              <a:solidFill>
                <a:srgbClr val="0000FF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C1178C5A-2179-1064-3373-EBD1DF7DEF46}"/>
              </a:ext>
            </a:extLst>
          </p:cNvPr>
          <p:cNvSpPr txBox="1"/>
          <p:nvPr/>
        </p:nvSpPr>
        <p:spPr>
          <a:xfrm>
            <a:off x="4203074" y="6040427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i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e</a:t>
            </a:r>
            <a:endParaRPr lang="ja-JP" altLang="en-US" sz="2000" i="1" dirty="0">
              <a:solidFill>
                <a:srgbClr val="0000FF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8CE6B902-8F48-FAB5-F52C-D27989638BAE}"/>
              </a:ext>
            </a:extLst>
          </p:cNvPr>
          <p:cNvSpPr txBox="1"/>
          <p:nvPr/>
        </p:nvSpPr>
        <p:spPr>
          <a:xfrm>
            <a:off x="4423424" y="6033308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i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f</a:t>
            </a:r>
            <a:endParaRPr lang="ja-JP" altLang="en-US" sz="2000" i="1" dirty="0">
              <a:solidFill>
                <a:srgbClr val="0000FF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DD506B5C-0984-522D-A6C5-C579D714FF0A}"/>
              </a:ext>
            </a:extLst>
          </p:cNvPr>
          <p:cNvSpPr txBox="1"/>
          <p:nvPr/>
        </p:nvSpPr>
        <p:spPr>
          <a:xfrm>
            <a:off x="3359697" y="5817284"/>
            <a:ext cx="1633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(1,0,0,1,0,0,1)</a:t>
            </a:r>
            <a:endParaRPr lang="ja-JP" altLang="en-US" sz="2000" dirty="0">
              <a:solidFill>
                <a:prstClr val="black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62" name="右矢印 61">
            <a:extLst>
              <a:ext uri="{FF2B5EF4-FFF2-40B4-BE49-F238E27FC236}">
                <a16:creationId xmlns:a16="http://schemas.microsoft.com/office/drawing/2014/main" id="{9841E05B-5868-BF32-2D6A-D2911CFD9AA1}"/>
              </a:ext>
            </a:extLst>
          </p:cNvPr>
          <p:cNvSpPr/>
          <p:nvPr/>
        </p:nvSpPr>
        <p:spPr>
          <a:xfrm>
            <a:off x="2783632" y="4813391"/>
            <a:ext cx="454946" cy="358885"/>
          </a:xfrm>
          <a:prstGeom prst="rightArrow">
            <a:avLst/>
          </a:prstGeom>
          <a:solidFill>
            <a:srgbClr val="4F81BD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sz="4400" kern="0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77" name="右矢印 76">
            <a:extLst>
              <a:ext uri="{FF2B5EF4-FFF2-40B4-BE49-F238E27FC236}">
                <a16:creationId xmlns:a16="http://schemas.microsoft.com/office/drawing/2014/main" id="{2312B1F9-4F3B-4E29-CE8A-327CAD8A26B9}"/>
              </a:ext>
            </a:extLst>
          </p:cNvPr>
          <p:cNvSpPr/>
          <p:nvPr/>
        </p:nvSpPr>
        <p:spPr>
          <a:xfrm>
            <a:off x="8593382" y="4931666"/>
            <a:ext cx="454946" cy="358885"/>
          </a:xfrm>
          <a:prstGeom prst="rightArrow">
            <a:avLst/>
          </a:prstGeom>
          <a:solidFill>
            <a:srgbClr val="4F81BD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sz="4400" kern="0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78" name="円/楕円 77">
            <a:extLst>
              <a:ext uri="{FF2B5EF4-FFF2-40B4-BE49-F238E27FC236}">
                <a16:creationId xmlns:a16="http://schemas.microsoft.com/office/drawing/2014/main" id="{6D712D14-F670-BC43-F353-017CD41F344A}"/>
              </a:ext>
            </a:extLst>
          </p:cNvPr>
          <p:cNvSpPr/>
          <p:nvPr/>
        </p:nvSpPr>
        <p:spPr>
          <a:xfrm>
            <a:off x="10224828" y="4694173"/>
            <a:ext cx="72008" cy="74685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79" name="円/楕円 78">
            <a:extLst>
              <a:ext uri="{FF2B5EF4-FFF2-40B4-BE49-F238E27FC236}">
                <a16:creationId xmlns:a16="http://schemas.microsoft.com/office/drawing/2014/main" id="{5DE57FC0-6A3F-E6BC-9F05-04CB6DB41492}"/>
              </a:ext>
            </a:extLst>
          </p:cNvPr>
          <p:cNvSpPr/>
          <p:nvPr/>
        </p:nvSpPr>
        <p:spPr>
          <a:xfrm>
            <a:off x="9702668" y="5492188"/>
            <a:ext cx="72008" cy="74685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80" name="円/楕円 79">
            <a:extLst>
              <a:ext uri="{FF2B5EF4-FFF2-40B4-BE49-F238E27FC236}">
                <a16:creationId xmlns:a16="http://schemas.microsoft.com/office/drawing/2014/main" id="{35E6AC6B-BA93-1EC4-B666-2B59E58FD971}"/>
              </a:ext>
            </a:extLst>
          </p:cNvPr>
          <p:cNvSpPr/>
          <p:nvPr/>
        </p:nvSpPr>
        <p:spPr>
          <a:xfrm>
            <a:off x="10757460" y="5498193"/>
            <a:ext cx="72008" cy="74685"/>
          </a:xfrm>
          <a:prstGeom prst="ellipse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kumimoji="0" lang="ja-JP" altLang="en-US" kern="0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B20E7EBE-1EA3-CB40-6E4F-EBEB6A5A7923}"/>
              </a:ext>
            </a:extLst>
          </p:cNvPr>
          <p:cNvSpPr txBox="1"/>
          <p:nvPr/>
        </p:nvSpPr>
        <p:spPr>
          <a:xfrm>
            <a:off x="9702668" y="4347488"/>
            <a:ext cx="1633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(1,0,0,1,0,0,1)</a:t>
            </a:r>
            <a:endParaRPr lang="ja-JP" altLang="en-US" sz="1600" dirty="0">
              <a:solidFill>
                <a:prstClr val="black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3D57DBEE-BBE8-AD3A-D03B-10F92C82D38D}"/>
              </a:ext>
            </a:extLst>
          </p:cNvPr>
          <p:cNvSpPr txBox="1"/>
          <p:nvPr/>
        </p:nvSpPr>
        <p:spPr>
          <a:xfrm>
            <a:off x="9032835" y="5527735"/>
            <a:ext cx="1378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(1,0,0,0,1,1,0)</a:t>
            </a:r>
            <a:endParaRPr lang="ja-JP" altLang="en-US" sz="1600" dirty="0">
              <a:solidFill>
                <a:prstClr val="black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FE40FF23-184A-833D-49DB-4E3C69DBA83A}"/>
              </a:ext>
            </a:extLst>
          </p:cNvPr>
          <p:cNvSpPr txBox="1"/>
          <p:nvPr/>
        </p:nvSpPr>
        <p:spPr>
          <a:xfrm>
            <a:off x="10285627" y="5527735"/>
            <a:ext cx="1393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(0,1,1,0,0,0,1)</a:t>
            </a:r>
            <a:endParaRPr lang="ja-JP" altLang="en-US" sz="1600" dirty="0">
              <a:solidFill>
                <a:prstClr val="black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009AD4C5-75F1-72ED-B743-94FC2F2C26DF}"/>
                  </a:ext>
                </a:extLst>
              </p:cNvPr>
              <p:cNvSpPr txBox="1"/>
              <p:nvPr/>
            </p:nvSpPr>
            <p:spPr>
              <a:xfrm>
                <a:off x="10567154" y="5823116"/>
                <a:ext cx="12174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r>
                  <a:rPr lang="en-US" altLang="ja-JP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 </a:t>
                </a:r>
                <a:endParaRPr lang="ja-JP" alt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009AD4C5-75F1-72ED-B743-94FC2F2C2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7154" y="5823116"/>
                <a:ext cx="1217478" cy="461665"/>
              </a:xfrm>
              <a:prstGeom prst="rect">
                <a:avLst/>
              </a:prstGeom>
              <a:blipFill>
                <a:blip r:embed="rId4"/>
                <a:stretch>
                  <a:fillRect l="-7500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円/楕円 92">
            <a:extLst>
              <a:ext uri="{FF2B5EF4-FFF2-40B4-BE49-F238E27FC236}">
                <a16:creationId xmlns:a16="http://schemas.microsoft.com/office/drawing/2014/main" id="{6FBBA8C4-D09C-4A6C-68F4-0F2BF033897E}"/>
              </a:ext>
            </a:extLst>
          </p:cNvPr>
          <p:cNvSpPr/>
          <p:nvPr/>
        </p:nvSpPr>
        <p:spPr>
          <a:xfrm>
            <a:off x="1199456" y="4322172"/>
            <a:ext cx="125358" cy="163447"/>
          </a:xfrm>
          <a:prstGeom prst="ellipse">
            <a:avLst/>
          </a:prstGeom>
          <a:solidFill>
            <a:schemeClr val="tx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4" name="円/楕円 93">
            <a:extLst>
              <a:ext uri="{FF2B5EF4-FFF2-40B4-BE49-F238E27FC236}">
                <a16:creationId xmlns:a16="http://schemas.microsoft.com/office/drawing/2014/main" id="{FE082EDD-0CAC-E01F-1A38-BBBA2AE34878}"/>
              </a:ext>
            </a:extLst>
          </p:cNvPr>
          <p:cNvSpPr/>
          <p:nvPr/>
        </p:nvSpPr>
        <p:spPr>
          <a:xfrm>
            <a:off x="2177430" y="4328181"/>
            <a:ext cx="125358" cy="163447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5" name="円/楕円 94">
            <a:extLst>
              <a:ext uri="{FF2B5EF4-FFF2-40B4-BE49-F238E27FC236}">
                <a16:creationId xmlns:a16="http://schemas.microsoft.com/office/drawing/2014/main" id="{0BDBDEF8-D860-C455-D578-2FD6FD1834D2}"/>
              </a:ext>
            </a:extLst>
          </p:cNvPr>
          <p:cNvSpPr/>
          <p:nvPr/>
        </p:nvSpPr>
        <p:spPr>
          <a:xfrm>
            <a:off x="1199456" y="4875666"/>
            <a:ext cx="125358" cy="163447"/>
          </a:xfrm>
          <a:prstGeom prst="ellipse">
            <a:avLst/>
          </a:prstGeom>
          <a:solidFill>
            <a:schemeClr val="tx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6" name="円/楕円 95">
            <a:extLst>
              <a:ext uri="{FF2B5EF4-FFF2-40B4-BE49-F238E27FC236}">
                <a16:creationId xmlns:a16="http://schemas.microsoft.com/office/drawing/2014/main" id="{FC8ACF7A-D1DE-4424-A3B2-D98929D7FF53}"/>
              </a:ext>
            </a:extLst>
          </p:cNvPr>
          <p:cNvSpPr/>
          <p:nvPr/>
        </p:nvSpPr>
        <p:spPr>
          <a:xfrm>
            <a:off x="2177430" y="4881676"/>
            <a:ext cx="125358" cy="163447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7" name="円/楕円 96">
            <a:extLst>
              <a:ext uri="{FF2B5EF4-FFF2-40B4-BE49-F238E27FC236}">
                <a16:creationId xmlns:a16="http://schemas.microsoft.com/office/drawing/2014/main" id="{E6BA34FA-3799-B9F7-5B48-112A3D484347}"/>
              </a:ext>
            </a:extLst>
          </p:cNvPr>
          <p:cNvSpPr/>
          <p:nvPr/>
        </p:nvSpPr>
        <p:spPr>
          <a:xfrm>
            <a:off x="1210517" y="5431804"/>
            <a:ext cx="125358" cy="163447"/>
          </a:xfrm>
          <a:prstGeom prst="ellipse">
            <a:avLst/>
          </a:prstGeom>
          <a:solidFill>
            <a:schemeClr val="tx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8" name="円/楕円 97">
            <a:extLst>
              <a:ext uri="{FF2B5EF4-FFF2-40B4-BE49-F238E27FC236}">
                <a16:creationId xmlns:a16="http://schemas.microsoft.com/office/drawing/2014/main" id="{04474941-64FE-6BDB-6EA7-FC17F3F9DBCA}"/>
              </a:ext>
            </a:extLst>
          </p:cNvPr>
          <p:cNvSpPr/>
          <p:nvPr/>
        </p:nvSpPr>
        <p:spPr>
          <a:xfrm>
            <a:off x="2188491" y="5437813"/>
            <a:ext cx="125358" cy="163447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75DBC247-CF71-3007-1D19-16E205A4D765}"/>
              </a:ext>
            </a:extLst>
          </p:cNvPr>
          <p:cNvCxnSpPr>
            <a:stCxn id="93" idx="5"/>
            <a:endCxn id="96" idx="2"/>
          </p:cNvCxnSpPr>
          <p:nvPr/>
        </p:nvCxnSpPr>
        <p:spPr>
          <a:xfrm>
            <a:off x="1306456" y="4461683"/>
            <a:ext cx="870974" cy="501717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>
            <a:extLst>
              <a:ext uri="{FF2B5EF4-FFF2-40B4-BE49-F238E27FC236}">
                <a16:creationId xmlns:a16="http://schemas.microsoft.com/office/drawing/2014/main" id="{CC88C7EB-A370-B6B7-1A7A-C463D73A0614}"/>
              </a:ext>
            </a:extLst>
          </p:cNvPr>
          <p:cNvCxnSpPr>
            <a:stCxn id="95" idx="6"/>
            <a:endCxn id="94" idx="3"/>
          </p:cNvCxnSpPr>
          <p:nvPr/>
        </p:nvCxnSpPr>
        <p:spPr>
          <a:xfrm flipV="1">
            <a:off x="1324814" y="4467692"/>
            <a:ext cx="870974" cy="489698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78E794E2-6A86-EEE5-C378-F20750CECABA}"/>
              </a:ext>
            </a:extLst>
          </p:cNvPr>
          <p:cNvCxnSpPr>
            <a:stCxn id="97" idx="6"/>
            <a:endCxn id="98" idx="2"/>
          </p:cNvCxnSpPr>
          <p:nvPr/>
        </p:nvCxnSpPr>
        <p:spPr>
          <a:xfrm>
            <a:off x="1335875" y="5513528"/>
            <a:ext cx="852616" cy="6009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>
            <a:extLst>
              <a:ext uri="{FF2B5EF4-FFF2-40B4-BE49-F238E27FC236}">
                <a16:creationId xmlns:a16="http://schemas.microsoft.com/office/drawing/2014/main" id="{D9D7434C-68C3-D489-A75A-7A013987F52F}"/>
              </a:ext>
            </a:extLst>
          </p:cNvPr>
          <p:cNvCxnSpPr>
            <a:stCxn id="93" idx="6"/>
            <a:endCxn id="94" idx="2"/>
          </p:cNvCxnSpPr>
          <p:nvPr/>
        </p:nvCxnSpPr>
        <p:spPr>
          <a:xfrm>
            <a:off x="1324814" y="4403895"/>
            <a:ext cx="852617" cy="60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>
            <a:extLst>
              <a:ext uri="{FF2B5EF4-FFF2-40B4-BE49-F238E27FC236}">
                <a16:creationId xmlns:a16="http://schemas.microsoft.com/office/drawing/2014/main" id="{3BACE190-7BEE-C91A-EB37-236AB0B0478A}"/>
              </a:ext>
            </a:extLst>
          </p:cNvPr>
          <p:cNvCxnSpPr>
            <a:stCxn id="97" idx="7"/>
            <a:endCxn id="96" idx="3"/>
          </p:cNvCxnSpPr>
          <p:nvPr/>
        </p:nvCxnSpPr>
        <p:spPr>
          <a:xfrm flipV="1">
            <a:off x="1317517" y="5021187"/>
            <a:ext cx="878271" cy="434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0CEACBB0-16C7-6479-2F99-6AD308D600CB}"/>
              </a:ext>
            </a:extLst>
          </p:cNvPr>
          <p:cNvCxnSpPr>
            <a:stCxn id="95" idx="5"/>
            <a:endCxn id="98" idx="2"/>
          </p:cNvCxnSpPr>
          <p:nvPr/>
        </p:nvCxnSpPr>
        <p:spPr>
          <a:xfrm>
            <a:off x="1306456" y="5015177"/>
            <a:ext cx="882035" cy="5043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>
            <a:extLst>
              <a:ext uri="{FF2B5EF4-FFF2-40B4-BE49-F238E27FC236}">
                <a16:creationId xmlns:a16="http://schemas.microsoft.com/office/drawing/2014/main" id="{B0FBAB6D-4A47-4435-2033-3709C839B557}"/>
              </a:ext>
            </a:extLst>
          </p:cNvPr>
          <p:cNvCxnSpPr/>
          <p:nvPr/>
        </p:nvCxnSpPr>
        <p:spPr>
          <a:xfrm>
            <a:off x="1308091" y="4974216"/>
            <a:ext cx="852617" cy="9014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536A0D74-912E-1CB4-ADFD-5E0A8FC920CB}"/>
              </a:ext>
            </a:extLst>
          </p:cNvPr>
          <p:cNvSpPr txBox="1"/>
          <p:nvPr/>
        </p:nvSpPr>
        <p:spPr>
          <a:xfrm>
            <a:off x="1612763" y="4089092"/>
            <a:ext cx="540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i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a</a:t>
            </a:r>
            <a:endParaRPr lang="ja-JP" altLang="en-US" sz="2000" i="1" dirty="0">
              <a:solidFill>
                <a:srgbClr val="0000FF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451F3C58-B78B-B124-6F0C-9E3E0D6220DE}"/>
              </a:ext>
            </a:extLst>
          </p:cNvPr>
          <p:cNvSpPr txBox="1"/>
          <p:nvPr/>
        </p:nvSpPr>
        <p:spPr>
          <a:xfrm>
            <a:off x="1383026" y="4409167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i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b</a:t>
            </a:r>
            <a:endParaRPr lang="ja-JP" altLang="en-US" sz="2000" i="1" dirty="0">
              <a:solidFill>
                <a:srgbClr val="0000FF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テキスト ボックス 110">
                <a:extLst>
                  <a:ext uri="{FF2B5EF4-FFF2-40B4-BE49-F238E27FC236}">
                    <a16:creationId xmlns:a16="http://schemas.microsoft.com/office/drawing/2014/main" id="{7D0A6C94-2E9E-E0DC-F707-1B5D1C6B8CCE}"/>
                  </a:ext>
                </a:extLst>
              </p:cNvPr>
              <p:cNvSpPr txBox="1"/>
              <p:nvPr/>
            </p:nvSpPr>
            <p:spPr>
              <a:xfrm>
                <a:off x="4140809" y="5378348"/>
                <a:ext cx="3102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𝑔</m:t>
                      </m:r>
                    </m:oMath>
                  </m:oMathPara>
                </a14:m>
                <a:endParaRPr lang="ja-JP" altLang="en-US" sz="2000" i="1" dirty="0">
                  <a:solidFill>
                    <a:srgbClr val="0000FF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11" name="テキスト ボックス 110">
                <a:extLst>
                  <a:ext uri="{FF2B5EF4-FFF2-40B4-BE49-F238E27FC236}">
                    <a16:creationId xmlns:a16="http://schemas.microsoft.com/office/drawing/2014/main" id="{7D0A6C94-2E9E-E0DC-F707-1B5D1C6B8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809" y="5378348"/>
                <a:ext cx="310208" cy="400110"/>
              </a:xfrm>
              <a:prstGeom prst="rect">
                <a:avLst/>
              </a:prstGeom>
              <a:blipFill>
                <a:blip r:embed="rId5"/>
                <a:stretch>
                  <a:fillRect r="-9804" b="-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F923C14E-8C15-E67F-6A89-C6D429A52136}"/>
              </a:ext>
            </a:extLst>
          </p:cNvPr>
          <p:cNvSpPr txBox="1"/>
          <p:nvPr/>
        </p:nvSpPr>
        <p:spPr>
          <a:xfrm>
            <a:off x="4487484" y="4399553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i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c</a:t>
            </a:r>
            <a:endParaRPr lang="ja-JP" altLang="en-US" sz="2000" i="1" dirty="0">
              <a:solidFill>
                <a:srgbClr val="0000FF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A1185F6B-33D8-CFD2-4189-F97388E9C5F0}"/>
              </a:ext>
            </a:extLst>
          </p:cNvPr>
          <p:cNvSpPr txBox="1"/>
          <p:nvPr/>
        </p:nvSpPr>
        <p:spPr>
          <a:xfrm>
            <a:off x="4162100" y="4783160"/>
            <a:ext cx="288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i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d</a:t>
            </a:r>
            <a:endParaRPr lang="ja-JP" altLang="en-US" sz="2000" i="1" dirty="0">
              <a:solidFill>
                <a:srgbClr val="0000FF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D71FBE37-7B57-A2E9-2F2F-074F56FF0BAC}"/>
              </a:ext>
            </a:extLst>
          </p:cNvPr>
          <p:cNvSpPr txBox="1"/>
          <p:nvPr/>
        </p:nvSpPr>
        <p:spPr>
          <a:xfrm>
            <a:off x="3864889" y="4927444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i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e</a:t>
            </a:r>
            <a:endParaRPr lang="ja-JP" altLang="en-US" sz="2000" i="1" dirty="0">
              <a:solidFill>
                <a:srgbClr val="0000FF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9DEA19A1-7C9C-8BFE-2BC7-3A92073A430F}"/>
              </a:ext>
            </a:extLst>
          </p:cNvPr>
          <p:cNvSpPr txBox="1"/>
          <p:nvPr/>
        </p:nvSpPr>
        <p:spPr>
          <a:xfrm>
            <a:off x="4553899" y="4966211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i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f</a:t>
            </a:r>
            <a:endParaRPr lang="ja-JP" altLang="en-US" sz="2000" i="1" dirty="0">
              <a:solidFill>
                <a:srgbClr val="0000FF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16" name="円/楕円 115">
            <a:extLst>
              <a:ext uri="{FF2B5EF4-FFF2-40B4-BE49-F238E27FC236}">
                <a16:creationId xmlns:a16="http://schemas.microsoft.com/office/drawing/2014/main" id="{91727E43-0807-F241-EF92-D6728940F72F}"/>
              </a:ext>
            </a:extLst>
          </p:cNvPr>
          <p:cNvSpPr/>
          <p:nvPr/>
        </p:nvSpPr>
        <p:spPr>
          <a:xfrm>
            <a:off x="3781014" y="4316162"/>
            <a:ext cx="125358" cy="163447"/>
          </a:xfrm>
          <a:prstGeom prst="ellipse">
            <a:avLst/>
          </a:prstGeom>
          <a:solidFill>
            <a:schemeClr val="tx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7" name="円/楕円 116">
            <a:extLst>
              <a:ext uri="{FF2B5EF4-FFF2-40B4-BE49-F238E27FC236}">
                <a16:creationId xmlns:a16="http://schemas.microsoft.com/office/drawing/2014/main" id="{68476F97-C3B5-EE86-3FA1-C711EE32FEF5}"/>
              </a:ext>
            </a:extLst>
          </p:cNvPr>
          <p:cNvSpPr/>
          <p:nvPr/>
        </p:nvSpPr>
        <p:spPr>
          <a:xfrm>
            <a:off x="4758988" y="4322171"/>
            <a:ext cx="125358" cy="163447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8" name="円/楕円 117">
            <a:extLst>
              <a:ext uri="{FF2B5EF4-FFF2-40B4-BE49-F238E27FC236}">
                <a16:creationId xmlns:a16="http://schemas.microsoft.com/office/drawing/2014/main" id="{CC4B25DF-5E33-0D02-95CF-71BF2761FA11}"/>
              </a:ext>
            </a:extLst>
          </p:cNvPr>
          <p:cNvSpPr/>
          <p:nvPr/>
        </p:nvSpPr>
        <p:spPr>
          <a:xfrm>
            <a:off x="3781014" y="4869656"/>
            <a:ext cx="125358" cy="163447"/>
          </a:xfrm>
          <a:prstGeom prst="ellipse">
            <a:avLst/>
          </a:prstGeom>
          <a:solidFill>
            <a:schemeClr val="tx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9" name="円/楕円 118">
            <a:extLst>
              <a:ext uri="{FF2B5EF4-FFF2-40B4-BE49-F238E27FC236}">
                <a16:creationId xmlns:a16="http://schemas.microsoft.com/office/drawing/2014/main" id="{0CC054DD-530E-3B24-DC48-C2A7DC3939C7}"/>
              </a:ext>
            </a:extLst>
          </p:cNvPr>
          <p:cNvSpPr/>
          <p:nvPr/>
        </p:nvSpPr>
        <p:spPr>
          <a:xfrm>
            <a:off x="4758988" y="4875666"/>
            <a:ext cx="125358" cy="163447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0" name="円/楕円 119">
            <a:extLst>
              <a:ext uri="{FF2B5EF4-FFF2-40B4-BE49-F238E27FC236}">
                <a16:creationId xmlns:a16="http://schemas.microsoft.com/office/drawing/2014/main" id="{A4C20C22-E5DB-EF08-FDE4-F018D373CC11}"/>
              </a:ext>
            </a:extLst>
          </p:cNvPr>
          <p:cNvSpPr/>
          <p:nvPr/>
        </p:nvSpPr>
        <p:spPr>
          <a:xfrm>
            <a:off x="3792075" y="5425794"/>
            <a:ext cx="125358" cy="163447"/>
          </a:xfrm>
          <a:prstGeom prst="ellipse">
            <a:avLst/>
          </a:prstGeom>
          <a:solidFill>
            <a:schemeClr val="tx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1" name="円/楕円 120">
            <a:extLst>
              <a:ext uri="{FF2B5EF4-FFF2-40B4-BE49-F238E27FC236}">
                <a16:creationId xmlns:a16="http://schemas.microsoft.com/office/drawing/2014/main" id="{DFC44AAB-D549-55E9-D823-BF537905DFD3}"/>
              </a:ext>
            </a:extLst>
          </p:cNvPr>
          <p:cNvSpPr/>
          <p:nvPr/>
        </p:nvSpPr>
        <p:spPr>
          <a:xfrm>
            <a:off x="4770049" y="5431803"/>
            <a:ext cx="125358" cy="163447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22" name="直線コネクタ 121">
            <a:extLst>
              <a:ext uri="{FF2B5EF4-FFF2-40B4-BE49-F238E27FC236}">
                <a16:creationId xmlns:a16="http://schemas.microsoft.com/office/drawing/2014/main" id="{40631A0B-26CA-39A8-C4C7-3629CF6590C7}"/>
              </a:ext>
            </a:extLst>
          </p:cNvPr>
          <p:cNvCxnSpPr>
            <a:stCxn id="116" idx="5"/>
            <a:endCxn id="119" idx="2"/>
          </p:cNvCxnSpPr>
          <p:nvPr/>
        </p:nvCxnSpPr>
        <p:spPr>
          <a:xfrm>
            <a:off x="3888014" y="4455673"/>
            <a:ext cx="870974" cy="501717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>
            <a:extLst>
              <a:ext uri="{FF2B5EF4-FFF2-40B4-BE49-F238E27FC236}">
                <a16:creationId xmlns:a16="http://schemas.microsoft.com/office/drawing/2014/main" id="{221E103E-2E5E-A92F-B550-EA231A961CE7}"/>
              </a:ext>
            </a:extLst>
          </p:cNvPr>
          <p:cNvCxnSpPr>
            <a:stCxn id="118" idx="6"/>
            <a:endCxn id="117" idx="3"/>
          </p:cNvCxnSpPr>
          <p:nvPr/>
        </p:nvCxnSpPr>
        <p:spPr>
          <a:xfrm flipV="1">
            <a:off x="3906372" y="4461682"/>
            <a:ext cx="870974" cy="489698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>
            <a:extLst>
              <a:ext uri="{FF2B5EF4-FFF2-40B4-BE49-F238E27FC236}">
                <a16:creationId xmlns:a16="http://schemas.microsoft.com/office/drawing/2014/main" id="{C127179F-38DB-84DB-1F20-3C3FA1CDA2B5}"/>
              </a:ext>
            </a:extLst>
          </p:cNvPr>
          <p:cNvCxnSpPr>
            <a:stCxn id="120" idx="6"/>
            <a:endCxn id="121" idx="2"/>
          </p:cNvCxnSpPr>
          <p:nvPr/>
        </p:nvCxnSpPr>
        <p:spPr>
          <a:xfrm>
            <a:off x="3917433" y="5507518"/>
            <a:ext cx="852616" cy="60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コネクタ 124">
            <a:extLst>
              <a:ext uri="{FF2B5EF4-FFF2-40B4-BE49-F238E27FC236}">
                <a16:creationId xmlns:a16="http://schemas.microsoft.com/office/drawing/2014/main" id="{D0542D24-E77B-4190-8CAE-70478F24D44C}"/>
              </a:ext>
            </a:extLst>
          </p:cNvPr>
          <p:cNvCxnSpPr>
            <a:stCxn id="116" idx="6"/>
            <a:endCxn id="117" idx="2"/>
          </p:cNvCxnSpPr>
          <p:nvPr/>
        </p:nvCxnSpPr>
        <p:spPr>
          <a:xfrm>
            <a:off x="3906372" y="4397885"/>
            <a:ext cx="852617" cy="60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コネクタ 125">
            <a:extLst>
              <a:ext uri="{FF2B5EF4-FFF2-40B4-BE49-F238E27FC236}">
                <a16:creationId xmlns:a16="http://schemas.microsoft.com/office/drawing/2014/main" id="{E411AEA0-BE34-C7C7-4502-A0E55481B240}"/>
              </a:ext>
            </a:extLst>
          </p:cNvPr>
          <p:cNvCxnSpPr>
            <a:stCxn id="120" idx="7"/>
            <a:endCxn id="119" idx="3"/>
          </p:cNvCxnSpPr>
          <p:nvPr/>
        </p:nvCxnSpPr>
        <p:spPr>
          <a:xfrm flipV="1">
            <a:off x="3899075" y="5015177"/>
            <a:ext cx="878271" cy="434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コネクタ 126">
            <a:extLst>
              <a:ext uri="{FF2B5EF4-FFF2-40B4-BE49-F238E27FC236}">
                <a16:creationId xmlns:a16="http://schemas.microsoft.com/office/drawing/2014/main" id="{B6535C1B-2881-D170-9221-4F17DE6B2599}"/>
              </a:ext>
            </a:extLst>
          </p:cNvPr>
          <p:cNvCxnSpPr>
            <a:stCxn id="118" idx="5"/>
            <a:endCxn id="121" idx="2"/>
          </p:cNvCxnSpPr>
          <p:nvPr/>
        </p:nvCxnSpPr>
        <p:spPr>
          <a:xfrm>
            <a:off x="3888014" y="5009167"/>
            <a:ext cx="882035" cy="5043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コネクタ 127">
            <a:extLst>
              <a:ext uri="{FF2B5EF4-FFF2-40B4-BE49-F238E27FC236}">
                <a16:creationId xmlns:a16="http://schemas.microsoft.com/office/drawing/2014/main" id="{46F19EFE-80F0-3B6A-8391-02587D2D221C}"/>
              </a:ext>
            </a:extLst>
          </p:cNvPr>
          <p:cNvCxnSpPr/>
          <p:nvPr/>
        </p:nvCxnSpPr>
        <p:spPr>
          <a:xfrm>
            <a:off x="3889649" y="4968206"/>
            <a:ext cx="852617" cy="90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3447A78E-38E3-91A9-E6B3-D230C2E60571}"/>
              </a:ext>
            </a:extLst>
          </p:cNvPr>
          <p:cNvSpPr txBox="1"/>
          <p:nvPr/>
        </p:nvSpPr>
        <p:spPr>
          <a:xfrm>
            <a:off x="4194321" y="4083082"/>
            <a:ext cx="540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i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a</a:t>
            </a:r>
            <a:endParaRPr lang="ja-JP" altLang="en-US" sz="2000" i="1" dirty="0">
              <a:solidFill>
                <a:srgbClr val="0000FF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2C0A3A07-EE74-CEA5-BA92-A18D5562022B}"/>
              </a:ext>
            </a:extLst>
          </p:cNvPr>
          <p:cNvSpPr txBox="1"/>
          <p:nvPr/>
        </p:nvSpPr>
        <p:spPr>
          <a:xfrm>
            <a:off x="3964584" y="4403157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i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b</a:t>
            </a:r>
            <a:endParaRPr lang="ja-JP" altLang="en-US" sz="2000" i="1" dirty="0">
              <a:solidFill>
                <a:srgbClr val="0000FF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テキスト ボックス 130">
                <a:extLst>
                  <a:ext uri="{FF2B5EF4-FFF2-40B4-BE49-F238E27FC236}">
                    <a16:creationId xmlns:a16="http://schemas.microsoft.com/office/drawing/2014/main" id="{0287BADB-3624-0FEC-2ED1-B5207518402A}"/>
                  </a:ext>
                </a:extLst>
              </p:cNvPr>
              <p:cNvSpPr txBox="1"/>
              <p:nvPr/>
            </p:nvSpPr>
            <p:spPr>
              <a:xfrm>
                <a:off x="5748076" y="5372338"/>
                <a:ext cx="3102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𝑔</m:t>
                      </m:r>
                    </m:oMath>
                  </m:oMathPara>
                </a14:m>
                <a:endParaRPr lang="ja-JP" altLang="en-US" sz="2000" i="1" dirty="0">
                  <a:solidFill>
                    <a:srgbClr val="0000FF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31" name="テキスト ボックス 130">
                <a:extLst>
                  <a:ext uri="{FF2B5EF4-FFF2-40B4-BE49-F238E27FC236}">
                    <a16:creationId xmlns:a16="http://schemas.microsoft.com/office/drawing/2014/main" id="{0287BADB-3624-0FEC-2ED1-B52075184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076" y="5372338"/>
                <a:ext cx="310208" cy="400110"/>
              </a:xfrm>
              <a:prstGeom prst="rect">
                <a:avLst/>
              </a:prstGeom>
              <a:blipFill>
                <a:blip r:embed="rId6"/>
                <a:stretch>
                  <a:fillRect r="-9804" b="-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68C6AC61-05E7-CC83-C374-6EC39C45814C}"/>
              </a:ext>
            </a:extLst>
          </p:cNvPr>
          <p:cNvSpPr txBox="1"/>
          <p:nvPr/>
        </p:nvSpPr>
        <p:spPr>
          <a:xfrm>
            <a:off x="6094751" y="4393543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i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c</a:t>
            </a:r>
            <a:endParaRPr lang="ja-JP" altLang="en-US" sz="2000" i="1" dirty="0">
              <a:solidFill>
                <a:srgbClr val="0000FF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D0A2AF22-50BA-2434-C149-BB1BD8582133}"/>
              </a:ext>
            </a:extLst>
          </p:cNvPr>
          <p:cNvSpPr txBox="1"/>
          <p:nvPr/>
        </p:nvSpPr>
        <p:spPr>
          <a:xfrm>
            <a:off x="5769367" y="4777150"/>
            <a:ext cx="288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i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d</a:t>
            </a:r>
            <a:endParaRPr lang="ja-JP" altLang="en-US" sz="2000" i="1" dirty="0">
              <a:solidFill>
                <a:srgbClr val="0000FF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613D910B-5704-B706-AC46-E3D1F380E5ED}"/>
              </a:ext>
            </a:extLst>
          </p:cNvPr>
          <p:cNvSpPr txBox="1"/>
          <p:nvPr/>
        </p:nvSpPr>
        <p:spPr>
          <a:xfrm>
            <a:off x="5472156" y="4921434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i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e</a:t>
            </a:r>
            <a:endParaRPr lang="ja-JP" altLang="en-US" sz="2000" i="1" dirty="0">
              <a:solidFill>
                <a:srgbClr val="0000FF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C548EBFC-6AC9-5B8E-4449-AA1915826498}"/>
              </a:ext>
            </a:extLst>
          </p:cNvPr>
          <p:cNvSpPr txBox="1"/>
          <p:nvPr/>
        </p:nvSpPr>
        <p:spPr>
          <a:xfrm>
            <a:off x="6161166" y="4960201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i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f</a:t>
            </a:r>
            <a:endParaRPr lang="ja-JP" altLang="en-US" sz="2000" i="1" dirty="0">
              <a:solidFill>
                <a:srgbClr val="0000FF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36" name="円/楕円 135">
            <a:extLst>
              <a:ext uri="{FF2B5EF4-FFF2-40B4-BE49-F238E27FC236}">
                <a16:creationId xmlns:a16="http://schemas.microsoft.com/office/drawing/2014/main" id="{2B9AFD8A-2245-C506-5269-C0638F49D93D}"/>
              </a:ext>
            </a:extLst>
          </p:cNvPr>
          <p:cNvSpPr/>
          <p:nvPr/>
        </p:nvSpPr>
        <p:spPr>
          <a:xfrm>
            <a:off x="5388281" y="4310152"/>
            <a:ext cx="125358" cy="163447"/>
          </a:xfrm>
          <a:prstGeom prst="ellipse">
            <a:avLst/>
          </a:prstGeom>
          <a:solidFill>
            <a:schemeClr val="tx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7" name="円/楕円 136">
            <a:extLst>
              <a:ext uri="{FF2B5EF4-FFF2-40B4-BE49-F238E27FC236}">
                <a16:creationId xmlns:a16="http://schemas.microsoft.com/office/drawing/2014/main" id="{F24CF780-5A4B-14FD-7F9C-E01A60AA4164}"/>
              </a:ext>
            </a:extLst>
          </p:cNvPr>
          <p:cNvSpPr/>
          <p:nvPr/>
        </p:nvSpPr>
        <p:spPr>
          <a:xfrm>
            <a:off x="6366255" y="4316161"/>
            <a:ext cx="125358" cy="163447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8" name="円/楕円 137">
            <a:extLst>
              <a:ext uri="{FF2B5EF4-FFF2-40B4-BE49-F238E27FC236}">
                <a16:creationId xmlns:a16="http://schemas.microsoft.com/office/drawing/2014/main" id="{C75DE2A1-3734-49CD-A127-41189483932F}"/>
              </a:ext>
            </a:extLst>
          </p:cNvPr>
          <p:cNvSpPr/>
          <p:nvPr/>
        </p:nvSpPr>
        <p:spPr>
          <a:xfrm>
            <a:off x="5388281" y="4863646"/>
            <a:ext cx="125358" cy="163447"/>
          </a:xfrm>
          <a:prstGeom prst="ellipse">
            <a:avLst/>
          </a:prstGeom>
          <a:solidFill>
            <a:schemeClr val="tx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9" name="円/楕円 138">
            <a:extLst>
              <a:ext uri="{FF2B5EF4-FFF2-40B4-BE49-F238E27FC236}">
                <a16:creationId xmlns:a16="http://schemas.microsoft.com/office/drawing/2014/main" id="{872F458E-98BC-2256-48EE-731FC5D31404}"/>
              </a:ext>
            </a:extLst>
          </p:cNvPr>
          <p:cNvSpPr/>
          <p:nvPr/>
        </p:nvSpPr>
        <p:spPr>
          <a:xfrm>
            <a:off x="6366255" y="4869656"/>
            <a:ext cx="125358" cy="163447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0" name="円/楕円 139">
            <a:extLst>
              <a:ext uri="{FF2B5EF4-FFF2-40B4-BE49-F238E27FC236}">
                <a16:creationId xmlns:a16="http://schemas.microsoft.com/office/drawing/2014/main" id="{8975836A-622D-4447-2173-A01B321C5503}"/>
              </a:ext>
            </a:extLst>
          </p:cNvPr>
          <p:cNvSpPr/>
          <p:nvPr/>
        </p:nvSpPr>
        <p:spPr>
          <a:xfrm>
            <a:off x="5399342" y="5419784"/>
            <a:ext cx="125358" cy="163447"/>
          </a:xfrm>
          <a:prstGeom prst="ellipse">
            <a:avLst/>
          </a:prstGeom>
          <a:solidFill>
            <a:schemeClr val="tx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1" name="円/楕円 140">
            <a:extLst>
              <a:ext uri="{FF2B5EF4-FFF2-40B4-BE49-F238E27FC236}">
                <a16:creationId xmlns:a16="http://schemas.microsoft.com/office/drawing/2014/main" id="{C7433968-91EE-9962-A5AA-41B4904DE2D3}"/>
              </a:ext>
            </a:extLst>
          </p:cNvPr>
          <p:cNvSpPr/>
          <p:nvPr/>
        </p:nvSpPr>
        <p:spPr>
          <a:xfrm>
            <a:off x="6377316" y="5425793"/>
            <a:ext cx="125358" cy="163447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42" name="直線コネクタ 141">
            <a:extLst>
              <a:ext uri="{FF2B5EF4-FFF2-40B4-BE49-F238E27FC236}">
                <a16:creationId xmlns:a16="http://schemas.microsoft.com/office/drawing/2014/main" id="{115D987D-FFD7-A5B8-0C3D-B9C01D772497}"/>
              </a:ext>
            </a:extLst>
          </p:cNvPr>
          <p:cNvCxnSpPr>
            <a:stCxn id="136" idx="5"/>
            <a:endCxn id="139" idx="2"/>
          </p:cNvCxnSpPr>
          <p:nvPr/>
        </p:nvCxnSpPr>
        <p:spPr>
          <a:xfrm>
            <a:off x="5495281" y="4449663"/>
            <a:ext cx="870974" cy="501717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コネクタ 142">
            <a:extLst>
              <a:ext uri="{FF2B5EF4-FFF2-40B4-BE49-F238E27FC236}">
                <a16:creationId xmlns:a16="http://schemas.microsoft.com/office/drawing/2014/main" id="{B122DD81-A808-6E56-05AF-D11B8F41A8F2}"/>
              </a:ext>
            </a:extLst>
          </p:cNvPr>
          <p:cNvCxnSpPr>
            <a:stCxn id="138" idx="6"/>
            <a:endCxn id="137" idx="3"/>
          </p:cNvCxnSpPr>
          <p:nvPr/>
        </p:nvCxnSpPr>
        <p:spPr>
          <a:xfrm flipV="1">
            <a:off x="5513639" y="4455672"/>
            <a:ext cx="870974" cy="489698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コネクタ 143">
            <a:extLst>
              <a:ext uri="{FF2B5EF4-FFF2-40B4-BE49-F238E27FC236}">
                <a16:creationId xmlns:a16="http://schemas.microsoft.com/office/drawing/2014/main" id="{F30A24D2-789D-5A6E-5940-667993080722}"/>
              </a:ext>
            </a:extLst>
          </p:cNvPr>
          <p:cNvCxnSpPr>
            <a:stCxn id="140" idx="6"/>
            <a:endCxn id="141" idx="2"/>
          </p:cNvCxnSpPr>
          <p:nvPr/>
        </p:nvCxnSpPr>
        <p:spPr>
          <a:xfrm>
            <a:off x="5524700" y="5501508"/>
            <a:ext cx="852616" cy="6009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コネクタ 144">
            <a:extLst>
              <a:ext uri="{FF2B5EF4-FFF2-40B4-BE49-F238E27FC236}">
                <a16:creationId xmlns:a16="http://schemas.microsoft.com/office/drawing/2014/main" id="{70CECF76-0947-4CE8-B7F2-3822A7F9539A}"/>
              </a:ext>
            </a:extLst>
          </p:cNvPr>
          <p:cNvCxnSpPr>
            <a:stCxn id="136" idx="6"/>
            <a:endCxn id="137" idx="2"/>
          </p:cNvCxnSpPr>
          <p:nvPr/>
        </p:nvCxnSpPr>
        <p:spPr>
          <a:xfrm>
            <a:off x="5513639" y="4391875"/>
            <a:ext cx="852617" cy="60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>
            <a:extLst>
              <a:ext uri="{FF2B5EF4-FFF2-40B4-BE49-F238E27FC236}">
                <a16:creationId xmlns:a16="http://schemas.microsoft.com/office/drawing/2014/main" id="{6AA71849-590A-4101-63A9-D7F753FA844D}"/>
              </a:ext>
            </a:extLst>
          </p:cNvPr>
          <p:cNvCxnSpPr>
            <a:stCxn id="140" idx="7"/>
            <a:endCxn id="139" idx="3"/>
          </p:cNvCxnSpPr>
          <p:nvPr/>
        </p:nvCxnSpPr>
        <p:spPr>
          <a:xfrm flipV="1">
            <a:off x="5506342" y="5009167"/>
            <a:ext cx="878271" cy="4345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>
            <a:extLst>
              <a:ext uri="{FF2B5EF4-FFF2-40B4-BE49-F238E27FC236}">
                <a16:creationId xmlns:a16="http://schemas.microsoft.com/office/drawing/2014/main" id="{4B89FF25-48CB-7F75-502F-3C4F95BC5A95}"/>
              </a:ext>
            </a:extLst>
          </p:cNvPr>
          <p:cNvCxnSpPr>
            <a:stCxn id="138" idx="5"/>
            <a:endCxn id="141" idx="2"/>
          </p:cNvCxnSpPr>
          <p:nvPr/>
        </p:nvCxnSpPr>
        <p:spPr>
          <a:xfrm>
            <a:off x="5495281" y="5003157"/>
            <a:ext cx="882035" cy="5043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>
            <a:extLst>
              <a:ext uri="{FF2B5EF4-FFF2-40B4-BE49-F238E27FC236}">
                <a16:creationId xmlns:a16="http://schemas.microsoft.com/office/drawing/2014/main" id="{8E908022-049C-9BA7-EE1D-FC966AE51A5C}"/>
              </a:ext>
            </a:extLst>
          </p:cNvPr>
          <p:cNvCxnSpPr/>
          <p:nvPr/>
        </p:nvCxnSpPr>
        <p:spPr>
          <a:xfrm>
            <a:off x="5496916" y="4962196"/>
            <a:ext cx="852617" cy="9014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テキスト ボックス 148">
            <a:extLst>
              <a:ext uri="{FF2B5EF4-FFF2-40B4-BE49-F238E27FC236}">
                <a16:creationId xmlns:a16="http://schemas.microsoft.com/office/drawing/2014/main" id="{4DAEE049-8AB6-CE57-5217-A173225FF979}"/>
              </a:ext>
            </a:extLst>
          </p:cNvPr>
          <p:cNvSpPr txBox="1"/>
          <p:nvPr/>
        </p:nvSpPr>
        <p:spPr>
          <a:xfrm>
            <a:off x="5801588" y="4077072"/>
            <a:ext cx="540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i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a</a:t>
            </a:r>
            <a:endParaRPr lang="ja-JP" altLang="en-US" sz="2000" i="1" dirty="0">
              <a:solidFill>
                <a:srgbClr val="0000FF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50" name="テキスト ボックス 149">
            <a:extLst>
              <a:ext uri="{FF2B5EF4-FFF2-40B4-BE49-F238E27FC236}">
                <a16:creationId xmlns:a16="http://schemas.microsoft.com/office/drawing/2014/main" id="{4B04646A-5CBF-510F-1A4D-CCAA80B52B67}"/>
              </a:ext>
            </a:extLst>
          </p:cNvPr>
          <p:cNvSpPr txBox="1"/>
          <p:nvPr/>
        </p:nvSpPr>
        <p:spPr>
          <a:xfrm>
            <a:off x="5571851" y="4397147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i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b</a:t>
            </a:r>
            <a:endParaRPr lang="ja-JP" altLang="en-US" sz="2000" i="1" dirty="0">
              <a:solidFill>
                <a:srgbClr val="0000FF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テキスト ボックス 150">
                <a:extLst>
                  <a:ext uri="{FF2B5EF4-FFF2-40B4-BE49-F238E27FC236}">
                    <a16:creationId xmlns:a16="http://schemas.microsoft.com/office/drawing/2014/main" id="{90E716CD-F29D-082B-2317-1D32F7673772}"/>
                  </a:ext>
                </a:extLst>
              </p:cNvPr>
              <p:cNvSpPr txBox="1"/>
              <p:nvPr/>
            </p:nvSpPr>
            <p:spPr>
              <a:xfrm>
                <a:off x="7345413" y="5375922"/>
                <a:ext cx="3102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𝑔</m:t>
                      </m:r>
                    </m:oMath>
                  </m:oMathPara>
                </a14:m>
                <a:endParaRPr lang="ja-JP" altLang="en-US" sz="2000" i="1" dirty="0">
                  <a:solidFill>
                    <a:srgbClr val="0000FF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51" name="テキスト ボックス 150">
                <a:extLst>
                  <a:ext uri="{FF2B5EF4-FFF2-40B4-BE49-F238E27FC236}">
                    <a16:creationId xmlns:a16="http://schemas.microsoft.com/office/drawing/2014/main" id="{90E716CD-F29D-082B-2317-1D32F7673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413" y="5375922"/>
                <a:ext cx="310208" cy="400110"/>
              </a:xfrm>
              <a:prstGeom prst="rect">
                <a:avLst/>
              </a:prstGeom>
              <a:blipFill>
                <a:blip r:embed="rId7"/>
                <a:stretch>
                  <a:fillRect r="-9804" b="-75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08C87F23-6181-CCE5-F07F-A2AF15E6DE6E}"/>
              </a:ext>
            </a:extLst>
          </p:cNvPr>
          <p:cNvSpPr txBox="1"/>
          <p:nvPr/>
        </p:nvSpPr>
        <p:spPr>
          <a:xfrm>
            <a:off x="7692088" y="4397127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i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c</a:t>
            </a:r>
            <a:endParaRPr lang="ja-JP" altLang="en-US" sz="2000" i="1" dirty="0">
              <a:solidFill>
                <a:srgbClr val="0000FF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53" name="テキスト ボックス 152">
            <a:extLst>
              <a:ext uri="{FF2B5EF4-FFF2-40B4-BE49-F238E27FC236}">
                <a16:creationId xmlns:a16="http://schemas.microsoft.com/office/drawing/2014/main" id="{796F2E05-135B-232C-B0CB-1E6B26657DF8}"/>
              </a:ext>
            </a:extLst>
          </p:cNvPr>
          <p:cNvSpPr txBox="1"/>
          <p:nvPr/>
        </p:nvSpPr>
        <p:spPr>
          <a:xfrm>
            <a:off x="7366704" y="4780734"/>
            <a:ext cx="288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i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d</a:t>
            </a:r>
            <a:endParaRPr lang="ja-JP" altLang="en-US" sz="2000" i="1" dirty="0">
              <a:solidFill>
                <a:srgbClr val="0000FF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54" name="テキスト ボックス 153">
            <a:extLst>
              <a:ext uri="{FF2B5EF4-FFF2-40B4-BE49-F238E27FC236}">
                <a16:creationId xmlns:a16="http://schemas.microsoft.com/office/drawing/2014/main" id="{AD458E49-8C5B-EC4A-7494-6946A08F6B0F}"/>
              </a:ext>
            </a:extLst>
          </p:cNvPr>
          <p:cNvSpPr txBox="1"/>
          <p:nvPr/>
        </p:nvSpPr>
        <p:spPr>
          <a:xfrm>
            <a:off x="7069493" y="4925018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i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e</a:t>
            </a:r>
            <a:endParaRPr lang="ja-JP" altLang="en-US" sz="2000" i="1" dirty="0">
              <a:solidFill>
                <a:srgbClr val="0000FF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55" name="テキスト ボックス 154">
            <a:extLst>
              <a:ext uri="{FF2B5EF4-FFF2-40B4-BE49-F238E27FC236}">
                <a16:creationId xmlns:a16="http://schemas.microsoft.com/office/drawing/2014/main" id="{2C833157-42C0-E4AA-57DA-BA33A857D6CB}"/>
              </a:ext>
            </a:extLst>
          </p:cNvPr>
          <p:cNvSpPr txBox="1"/>
          <p:nvPr/>
        </p:nvSpPr>
        <p:spPr>
          <a:xfrm>
            <a:off x="7758503" y="4963785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i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f</a:t>
            </a:r>
            <a:endParaRPr lang="ja-JP" altLang="en-US" sz="2000" i="1" dirty="0">
              <a:solidFill>
                <a:srgbClr val="0000FF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56" name="円/楕円 155">
            <a:extLst>
              <a:ext uri="{FF2B5EF4-FFF2-40B4-BE49-F238E27FC236}">
                <a16:creationId xmlns:a16="http://schemas.microsoft.com/office/drawing/2014/main" id="{7A2EDD83-C1F3-81D4-6B61-CDE4945270D7}"/>
              </a:ext>
            </a:extLst>
          </p:cNvPr>
          <p:cNvSpPr/>
          <p:nvPr/>
        </p:nvSpPr>
        <p:spPr>
          <a:xfrm>
            <a:off x="6985618" y="4313736"/>
            <a:ext cx="125358" cy="163447"/>
          </a:xfrm>
          <a:prstGeom prst="ellipse">
            <a:avLst/>
          </a:prstGeom>
          <a:solidFill>
            <a:schemeClr val="tx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7" name="円/楕円 156">
            <a:extLst>
              <a:ext uri="{FF2B5EF4-FFF2-40B4-BE49-F238E27FC236}">
                <a16:creationId xmlns:a16="http://schemas.microsoft.com/office/drawing/2014/main" id="{9DD1904D-6E23-7532-A7EC-CA397F4003F5}"/>
              </a:ext>
            </a:extLst>
          </p:cNvPr>
          <p:cNvSpPr/>
          <p:nvPr/>
        </p:nvSpPr>
        <p:spPr>
          <a:xfrm>
            <a:off x="7963592" y="4319745"/>
            <a:ext cx="125358" cy="163447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8" name="円/楕円 157">
            <a:extLst>
              <a:ext uri="{FF2B5EF4-FFF2-40B4-BE49-F238E27FC236}">
                <a16:creationId xmlns:a16="http://schemas.microsoft.com/office/drawing/2014/main" id="{19D76F26-F0A0-B439-A00F-7DD6B41F55AF}"/>
              </a:ext>
            </a:extLst>
          </p:cNvPr>
          <p:cNvSpPr/>
          <p:nvPr/>
        </p:nvSpPr>
        <p:spPr>
          <a:xfrm>
            <a:off x="6985618" y="4867230"/>
            <a:ext cx="125358" cy="163447"/>
          </a:xfrm>
          <a:prstGeom prst="ellipse">
            <a:avLst/>
          </a:prstGeom>
          <a:solidFill>
            <a:schemeClr val="tx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9" name="円/楕円 158">
            <a:extLst>
              <a:ext uri="{FF2B5EF4-FFF2-40B4-BE49-F238E27FC236}">
                <a16:creationId xmlns:a16="http://schemas.microsoft.com/office/drawing/2014/main" id="{453C8F92-6568-ABD4-1153-0C493EB13A0E}"/>
              </a:ext>
            </a:extLst>
          </p:cNvPr>
          <p:cNvSpPr/>
          <p:nvPr/>
        </p:nvSpPr>
        <p:spPr>
          <a:xfrm>
            <a:off x="7963592" y="4873240"/>
            <a:ext cx="125358" cy="163447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0" name="円/楕円 159">
            <a:extLst>
              <a:ext uri="{FF2B5EF4-FFF2-40B4-BE49-F238E27FC236}">
                <a16:creationId xmlns:a16="http://schemas.microsoft.com/office/drawing/2014/main" id="{453FB588-ED7B-CAD7-05AB-29C5F2BE2996}"/>
              </a:ext>
            </a:extLst>
          </p:cNvPr>
          <p:cNvSpPr/>
          <p:nvPr/>
        </p:nvSpPr>
        <p:spPr>
          <a:xfrm>
            <a:off x="6996679" y="5423368"/>
            <a:ext cx="125358" cy="163447"/>
          </a:xfrm>
          <a:prstGeom prst="ellipse">
            <a:avLst/>
          </a:prstGeom>
          <a:solidFill>
            <a:schemeClr val="tx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1" name="円/楕円 160">
            <a:extLst>
              <a:ext uri="{FF2B5EF4-FFF2-40B4-BE49-F238E27FC236}">
                <a16:creationId xmlns:a16="http://schemas.microsoft.com/office/drawing/2014/main" id="{39195228-AC5B-9463-017A-BA521930E964}"/>
              </a:ext>
            </a:extLst>
          </p:cNvPr>
          <p:cNvSpPr/>
          <p:nvPr/>
        </p:nvSpPr>
        <p:spPr>
          <a:xfrm>
            <a:off x="7974653" y="5429377"/>
            <a:ext cx="125358" cy="163447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62" name="直線コネクタ 161">
            <a:extLst>
              <a:ext uri="{FF2B5EF4-FFF2-40B4-BE49-F238E27FC236}">
                <a16:creationId xmlns:a16="http://schemas.microsoft.com/office/drawing/2014/main" id="{BE241839-D044-639B-D5D4-7D106CD621D8}"/>
              </a:ext>
            </a:extLst>
          </p:cNvPr>
          <p:cNvCxnSpPr>
            <a:stCxn id="156" idx="5"/>
            <a:endCxn id="159" idx="2"/>
          </p:cNvCxnSpPr>
          <p:nvPr/>
        </p:nvCxnSpPr>
        <p:spPr>
          <a:xfrm>
            <a:off x="7092618" y="4453247"/>
            <a:ext cx="870974" cy="5017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コネクタ 162">
            <a:extLst>
              <a:ext uri="{FF2B5EF4-FFF2-40B4-BE49-F238E27FC236}">
                <a16:creationId xmlns:a16="http://schemas.microsoft.com/office/drawing/2014/main" id="{CE74FDF9-E778-A105-E7EF-4D090CFB4081}"/>
              </a:ext>
            </a:extLst>
          </p:cNvPr>
          <p:cNvCxnSpPr>
            <a:stCxn id="158" idx="6"/>
            <a:endCxn id="157" idx="3"/>
          </p:cNvCxnSpPr>
          <p:nvPr/>
        </p:nvCxnSpPr>
        <p:spPr>
          <a:xfrm flipV="1">
            <a:off x="7110976" y="4459256"/>
            <a:ext cx="870974" cy="4896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コネクタ 163">
            <a:extLst>
              <a:ext uri="{FF2B5EF4-FFF2-40B4-BE49-F238E27FC236}">
                <a16:creationId xmlns:a16="http://schemas.microsoft.com/office/drawing/2014/main" id="{1C1C1F88-0068-3161-A610-050132B6C739}"/>
              </a:ext>
            </a:extLst>
          </p:cNvPr>
          <p:cNvCxnSpPr>
            <a:stCxn id="160" idx="6"/>
            <a:endCxn id="161" idx="2"/>
          </p:cNvCxnSpPr>
          <p:nvPr/>
        </p:nvCxnSpPr>
        <p:spPr>
          <a:xfrm>
            <a:off x="7122037" y="5505092"/>
            <a:ext cx="852616" cy="60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コネクタ 164">
            <a:extLst>
              <a:ext uri="{FF2B5EF4-FFF2-40B4-BE49-F238E27FC236}">
                <a16:creationId xmlns:a16="http://schemas.microsoft.com/office/drawing/2014/main" id="{D383FCC0-C0CE-9FD6-472C-C99F493B1F48}"/>
              </a:ext>
            </a:extLst>
          </p:cNvPr>
          <p:cNvCxnSpPr>
            <a:stCxn id="156" idx="6"/>
            <a:endCxn id="157" idx="2"/>
          </p:cNvCxnSpPr>
          <p:nvPr/>
        </p:nvCxnSpPr>
        <p:spPr>
          <a:xfrm>
            <a:off x="7110976" y="4395459"/>
            <a:ext cx="852617" cy="60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コネクタ 165">
            <a:extLst>
              <a:ext uri="{FF2B5EF4-FFF2-40B4-BE49-F238E27FC236}">
                <a16:creationId xmlns:a16="http://schemas.microsoft.com/office/drawing/2014/main" id="{BBDE54C8-156D-DC7D-9C5A-8D1C6C5D903C}"/>
              </a:ext>
            </a:extLst>
          </p:cNvPr>
          <p:cNvCxnSpPr>
            <a:stCxn id="160" idx="7"/>
            <a:endCxn id="159" idx="3"/>
          </p:cNvCxnSpPr>
          <p:nvPr/>
        </p:nvCxnSpPr>
        <p:spPr>
          <a:xfrm flipV="1">
            <a:off x="7103679" y="5012751"/>
            <a:ext cx="878271" cy="434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コネクタ 166">
            <a:extLst>
              <a:ext uri="{FF2B5EF4-FFF2-40B4-BE49-F238E27FC236}">
                <a16:creationId xmlns:a16="http://schemas.microsoft.com/office/drawing/2014/main" id="{B689BFE0-7ADF-DFF2-0E49-85F65DC60750}"/>
              </a:ext>
            </a:extLst>
          </p:cNvPr>
          <p:cNvCxnSpPr>
            <a:stCxn id="158" idx="5"/>
            <a:endCxn id="161" idx="2"/>
          </p:cNvCxnSpPr>
          <p:nvPr/>
        </p:nvCxnSpPr>
        <p:spPr>
          <a:xfrm>
            <a:off x="7092618" y="5006741"/>
            <a:ext cx="882035" cy="5043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線コネクタ 167">
            <a:extLst>
              <a:ext uri="{FF2B5EF4-FFF2-40B4-BE49-F238E27FC236}">
                <a16:creationId xmlns:a16="http://schemas.microsoft.com/office/drawing/2014/main" id="{136F4625-E7DA-1F41-F759-4859703DBD8A}"/>
              </a:ext>
            </a:extLst>
          </p:cNvPr>
          <p:cNvCxnSpPr/>
          <p:nvPr/>
        </p:nvCxnSpPr>
        <p:spPr>
          <a:xfrm>
            <a:off x="7094253" y="4965780"/>
            <a:ext cx="852617" cy="9014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テキスト ボックス 168">
            <a:extLst>
              <a:ext uri="{FF2B5EF4-FFF2-40B4-BE49-F238E27FC236}">
                <a16:creationId xmlns:a16="http://schemas.microsoft.com/office/drawing/2014/main" id="{3A98BD0E-8D92-7E15-9625-B877C7A2B1C1}"/>
              </a:ext>
            </a:extLst>
          </p:cNvPr>
          <p:cNvSpPr txBox="1"/>
          <p:nvPr/>
        </p:nvSpPr>
        <p:spPr>
          <a:xfrm>
            <a:off x="7398925" y="4080656"/>
            <a:ext cx="540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i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a</a:t>
            </a:r>
            <a:endParaRPr lang="ja-JP" altLang="en-US" sz="2000" i="1" dirty="0">
              <a:solidFill>
                <a:srgbClr val="0000FF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70" name="テキスト ボックス 169">
            <a:extLst>
              <a:ext uri="{FF2B5EF4-FFF2-40B4-BE49-F238E27FC236}">
                <a16:creationId xmlns:a16="http://schemas.microsoft.com/office/drawing/2014/main" id="{B021186F-B781-618D-7C20-E607D7B56AAE}"/>
              </a:ext>
            </a:extLst>
          </p:cNvPr>
          <p:cNvSpPr txBox="1"/>
          <p:nvPr/>
        </p:nvSpPr>
        <p:spPr>
          <a:xfrm>
            <a:off x="7169188" y="4400731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i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b</a:t>
            </a:r>
            <a:endParaRPr lang="ja-JP" altLang="en-US" sz="2000" i="1" dirty="0">
              <a:solidFill>
                <a:srgbClr val="0000FF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テキスト ボックス 170">
                <a:extLst>
                  <a:ext uri="{FF2B5EF4-FFF2-40B4-BE49-F238E27FC236}">
                    <a16:creationId xmlns:a16="http://schemas.microsoft.com/office/drawing/2014/main" id="{EB11B800-8C4F-32E0-CCBC-C5E378B1B600}"/>
                  </a:ext>
                </a:extLst>
              </p:cNvPr>
              <p:cNvSpPr txBox="1"/>
              <p:nvPr/>
            </p:nvSpPr>
            <p:spPr>
              <a:xfrm>
                <a:off x="4585182" y="6008982"/>
                <a:ext cx="3102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𝑔</m:t>
                      </m:r>
                    </m:oMath>
                  </m:oMathPara>
                </a14:m>
                <a:endParaRPr lang="ja-JP" altLang="en-US" sz="2000" i="1" dirty="0">
                  <a:solidFill>
                    <a:srgbClr val="0000FF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71" name="テキスト ボックス 170">
                <a:extLst>
                  <a:ext uri="{FF2B5EF4-FFF2-40B4-BE49-F238E27FC236}">
                    <a16:creationId xmlns:a16="http://schemas.microsoft.com/office/drawing/2014/main" id="{EB11B800-8C4F-32E0-CCBC-C5E378B1B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182" y="6008982"/>
                <a:ext cx="310208" cy="400110"/>
              </a:xfrm>
              <a:prstGeom prst="rect">
                <a:avLst/>
              </a:prstGeom>
              <a:blipFill>
                <a:blip r:embed="rId8"/>
                <a:stretch>
                  <a:fillRect r="-9804" b="-92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2" name="テキスト ボックス 171">
            <a:extLst>
              <a:ext uri="{FF2B5EF4-FFF2-40B4-BE49-F238E27FC236}">
                <a16:creationId xmlns:a16="http://schemas.microsoft.com/office/drawing/2014/main" id="{6F9C08DC-5AD7-D7FB-0CEC-73D95515830A}"/>
              </a:ext>
            </a:extLst>
          </p:cNvPr>
          <p:cNvSpPr txBox="1"/>
          <p:nvPr/>
        </p:nvSpPr>
        <p:spPr>
          <a:xfrm>
            <a:off x="5177066" y="6033308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i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a</a:t>
            </a:r>
            <a:endParaRPr lang="ja-JP" altLang="en-US" sz="2000" i="1" dirty="0">
              <a:solidFill>
                <a:srgbClr val="0000FF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73" name="テキスト ボックス 172">
            <a:extLst>
              <a:ext uri="{FF2B5EF4-FFF2-40B4-BE49-F238E27FC236}">
                <a16:creationId xmlns:a16="http://schemas.microsoft.com/office/drawing/2014/main" id="{37EE767B-71C8-FB17-2FBC-1C544BD1DB3A}"/>
              </a:ext>
            </a:extLst>
          </p:cNvPr>
          <p:cNvSpPr txBox="1"/>
          <p:nvPr/>
        </p:nvSpPr>
        <p:spPr>
          <a:xfrm>
            <a:off x="5391377" y="6057554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i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b</a:t>
            </a:r>
            <a:endParaRPr lang="ja-JP" altLang="en-US" sz="2000" i="1" dirty="0">
              <a:solidFill>
                <a:srgbClr val="0000FF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74" name="テキスト ボックス 173">
            <a:extLst>
              <a:ext uri="{FF2B5EF4-FFF2-40B4-BE49-F238E27FC236}">
                <a16:creationId xmlns:a16="http://schemas.microsoft.com/office/drawing/2014/main" id="{E4B40A1D-7930-B4F9-C358-E4526F870E79}"/>
              </a:ext>
            </a:extLst>
          </p:cNvPr>
          <p:cNvSpPr txBox="1"/>
          <p:nvPr/>
        </p:nvSpPr>
        <p:spPr>
          <a:xfrm>
            <a:off x="5594861" y="6033308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i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c</a:t>
            </a:r>
            <a:endParaRPr lang="ja-JP" altLang="en-US" sz="2000" i="1" dirty="0">
              <a:solidFill>
                <a:srgbClr val="0000FF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7F6F196C-CAB4-7734-49FB-B053D3E0F3CF}"/>
              </a:ext>
            </a:extLst>
          </p:cNvPr>
          <p:cNvSpPr txBox="1"/>
          <p:nvPr/>
        </p:nvSpPr>
        <p:spPr>
          <a:xfrm>
            <a:off x="5747001" y="6040427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i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d</a:t>
            </a:r>
            <a:endParaRPr lang="ja-JP" altLang="en-US" sz="2000" i="1" dirty="0">
              <a:solidFill>
                <a:srgbClr val="0000FF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76" name="テキスト ボックス 175">
            <a:extLst>
              <a:ext uri="{FF2B5EF4-FFF2-40B4-BE49-F238E27FC236}">
                <a16:creationId xmlns:a16="http://schemas.microsoft.com/office/drawing/2014/main" id="{1F904895-4FF2-6E1F-40B6-158EFCD33D05}"/>
              </a:ext>
            </a:extLst>
          </p:cNvPr>
          <p:cNvSpPr txBox="1"/>
          <p:nvPr/>
        </p:nvSpPr>
        <p:spPr>
          <a:xfrm>
            <a:off x="5954163" y="6040427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i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e</a:t>
            </a:r>
            <a:endParaRPr lang="ja-JP" altLang="en-US" sz="2000" i="1" dirty="0">
              <a:solidFill>
                <a:srgbClr val="0000FF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77" name="テキスト ボックス 176">
            <a:extLst>
              <a:ext uri="{FF2B5EF4-FFF2-40B4-BE49-F238E27FC236}">
                <a16:creationId xmlns:a16="http://schemas.microsoft.com/office/drawing/2014/main" id="{6D3E20D2-DEE4-E28E-6C98-8EC6213D3088}"/>
              </a:ext>
            </a:extLst>
          </p:cNvPr>
          <p:cNvSpPr txBox="1"/>
          <p:nvPr/>
        </p:nvSpPr>
        <p:spPr>
          <a:xfrm>
            <a:off x="6174513" y="6033308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i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f</a:t>
            </a:r>
            <a:endParaRPr lang="ja-JP" altLang="en-US" sz="2000" i="1" dirty="0">
              <a:solidFill>
                <a:srgbClr val="0000FF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78" name="テキスト ボックス 177">
            <a:extLst>
              <a:ext uri="{FF2B5EF4-FFF2-40B4-BE49-F238E27FC236}">
                <a16:creationId xmlns:a16="http://schemas.microsoft.com/office/drawing/2014/main" id="{55251D1E-0795-83EA-9075-6EA3E5CFD218}"/>
              </a:ext>
            </a:extLst>
          </p:cNvPr>
          <p:cNvSpPr txBox="1"/>
          <p:nvPr/>
        </p:nvSpPr>
        <p:spPr>
          <a:xfrm>
            <a:off x="5110786" y="5817284"/>
            <a:ext cx="1633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(1,0,0,0,1,1,0)</a:t>
            </a:r>
            <a:endParaRPr lang="ja-JP" altLang="en-US" sz="2000" dirty="0">
              <a:solidFill>
                <a:prstClr val="black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テキスト ボックス 178">
                <a:extLst>
                  <a:ext uri="{FF2B5EF4-FFF2-40B4-BE49-F238E27FC236}">
                    <a16:creationId xmlns:a16="http://schemas.microsoft.com/office/drawing/2014/main" id="{0DD3B3E7-2DC7-6F10-F586-B7E12EBF7E7A}"/>
                  </a:ext>
                </a:extLst>
              </p:cNvPr>
              <p:cNvSpPr txBox="1"/>
              <p:nvPr/>
            </p:nvSpPr>
            <p:spPr>
              <a:xfrm>
                <a:off x="6336271" y="6008982"/>
                <a:ext cx="3102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𝑔</m:t>
                      </m:r>
                    </m:oMath>
                  </m:oMathPara>
                </a14:m>
                <a:endParaRPr lang="ja-JP" altLang="en-US" sz="2000" i="1" dirty="0">
                  <a:solidFill>
                    <a:srgbClr val="0000FF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79" name="テキスト ボックス 178">
                <a:extLst>
                  <a:ext uri="{FF2B5EF4-FFF2-40B4-BE49-F238E27FC236}">
                    <a16:creationId xmlns:a16="http://schemas.microsoft.com/office/drawing/2014/main" id="{0DD3B3E7-2DC7-6F10-F586-B7E12EBF7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271" y="6008982"/>
                <a:ext cx="310208" cy="400110"/>
              </a:xfrm>
              <a:prstGeom prst="rect">
                <a:avLst/>
              </a:prstGeom>
              <a:blipFill>
                <a:blip r:embed="rId9"/>
                <a:stretch>
                  <a:fillRect r="-9804" b="-92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28B27646-7FBE-2891-A297-6B2F359CD159}"/>
              </a:ext>
            </a:extLst>
          </p:cNvPr>
          <p:cNvSpPr txBox="1"/>
          <p:nvPr/>
        </p:nvSpPr>
        <p:spPr>
          <a:xfrm>
            <a:off x="6905258" y="6030137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i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a</a:t>
            </a:r>
            <a:endParaRPr lang="ja-JP" altLang="en-US" sz="2000" i="1" dirty="0">
              <a:solidFill>
                <a:srgbClr val="0000FF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81" name="テキスト ボックス 180">
            <a:extLst>
              <a:ext uri="{FF2B5EF4-FFF2-40B4-BE49-F238E27FC236}">
                <a16:creationId xmlns:a16="http://schemas.microsoft.com/office/drawing/2014/main" id="{B557235E-90F7-3A9E-3697-7D080B004B39}"/>
              </a:ext>
            </a:extLst>
          </p:cNvPr>
          <p:cNvSpPr txBox="1"/>
          <p:nvPr/>
        </p:nvSpPr>
        <p:spPr>
          <a:xfrm>
            <a:off x="7119569" y="6054383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i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b</a:t>
            </a:r>
            <a:endParaRPr lang="ja-JP" altLang="en-US" sz="2000" i="1" dirty="0">
              <a:solidFill>
                <a:srgbClr val="0000FF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9BA48DB6-103A-741E-257E-DB2C8AA16F5B}"/>
              </a:ext>
            </a:extLst>
          </p:cNvPr>
          <p:cNvSpPr txBox="1"/>
          <p:nvPr/>
        </p:nvSpPr>
        <p:spPr>
          <a:xfrm>
            <a:off x="7323053" y="6030137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i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c</a:t>
            </a:r>
            <a:endParaRPr lang="ja-JP" altLang="en-US" sz="2000" i="1" dirty="0">
              <a:solidFill>
                <a:srgbClr val="0000FF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DD26588E-EC25-EAAC-15BC-D8D539762E12}"/>
              </a:ext>
            </a:extLst>
          </p:cNvPr>
          <p:cNvSpPr txBox="1"/>
          <p:nvPr/>
        </p:nvSpPr>
        <p:spPr>
          <a:xfrm>
            <a:off x="7475193" y="6037256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i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d</a:t>
            </a:r>
            <a:endParaRPr lang="ja-JP" altLang="en-US" sz="2000" i="1" dirty="0">
              <a:solidFill>
                <a:srgbClr val="0000FF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84" name="テキスト ボックス 183">
            <a:extLst>
              <a:ext uri="{FF2B5EF4-FFF2-40B4-BE49-F238E27FC236}">
                <a16:creationId xmlns:a16="http://schemas.microsoft.com/office/drawing/2014/main" id="{C8BFC56D-9A33-44B4-2320-3E97296FF30B}"/>
              </a:ext>
            </a:extLst>
          </p:cNvPr>
          <p:cNvSpPr txBox="1"/>
          <p:nvPr/>
        </p:nvSpPr>
        <p:spPr>
          <a:xfrm>
            <a:off x="7682355" y="6037256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i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e</a:t>
            </a:r>
            <a:endParaRPr lang="ja-JP" altLang="en-US" sz="2000" i="1" dirty="0">
              <a:solidFill>
                <a:srgbClr val="0000FF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85" name="テキスト ボックス 184">
            <a:extLst>
              <a:ext uri="{FF2B5EF4-FFF2-40B4-BE49-F238E27FC236}">
                <a16:creationId xmlns:a16="http://schemas.microsoft.com/office/drawing/2014/main" id="{1B7A1B0C-8582-1FD2-D027-611945776C9B}"/>
              </a:ext>
            </a:extLst>
          </p:cNvPr>
          <p:cNvSpPr txBox="1"/>
          <p:nvPr/>
        </p:nvSpPr>
        <p:spPr>
          <a:xfrm>
            <a:off x="7902705" y="6030137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i="1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f</a:t>
            </a:r>
            <a:endParaRPr lang="ja-JP" altLang="en-US" sz="2000" i="1" dirty="0">
              <a:solidFill>
                <a:srgbClr val="0000FF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86" name="テキスト ボックス 185">
            <a:extLst>
              <a:ext uri="{FF2B5EF4-FFF2-40B4-BE49-F238E27FC236}">
                <a16:creationId xmlns:a16="http://schemas.microsoft.com/office/drawing/2014/main" id="{8F37028B-4FFC-965E-FA07-7195D0D03D88}"/>
              </a:ext>
            </a:extLst>
          </p:cNvPr>
          <p:cNvSpPr txBox="1"/>
          <p:nvPr/>
        </p:nvSpPr>
        <p:spPr>
          <a:xfrm>
            <a:off x="6838978" y="5814113"/>
            <a:ext cx="1633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(0,1,1,0,0,0,1)</a:t>
            </a:r>
            <a:endParaRPr lang="ja-JP" altLang="en-US" sz="2000" dirty="0">
              <a:solidFill>
                <a:prstClr val="black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テキスト ボックス 186">
                <a:extLst>
                  <a:ext uri="{FF2B5EF4-FFF2-40B4-BE49-F238E27FC236}">
                    <a16:creationId xmlns:a16="http://schemas.microsoft.com/office/drawing/2014/main" id="{6454B104-8E07-18A6-3A7A-D4B229EB4C0E}"/>
                  </a:ext>
                </a:extLst>
              </p:cNvPr>
              <p:cNvSpPr txBox="1"/>
              <p:nvPr/>
            </p:nvSpPr>
            <p:spPr>
              <a:xfrm>
                <a:off x="8064463" y="6005811"/>
                <a:ext cx="3102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𝑔</m:t>
                      </m:r>
                    </m:oMath>
                  </m:oMathPara>
                </a14:m>
                <a:endParaRPr lang="ja-JP" altLang="en-US" sz="2000" i="1" dirty="0">
                  <a:solidFill>
                    <a:srgbClr val="0000FF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87" name="テキスト ボックス 186">
                <a:extLst>
                  <a:ext uri="{FF2B5EF4-FFF2-40B4-BE49-F238E27FC236}">
                    <a16:creationId xmlns:a16="http://schemas.microsoft.com/office/drawing/2014/main" id="{6454B104-8E07-18A6-3A7A-D4B229EB4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463" y="6005811"/>
                <a:ext cx="310208" cy="400110"/>
              </a:xfrm>
              <a:prstGeom prst="rect">
                <a:avLst/>
              </a:prstGeom>
              <a:blipFill>
                <a:blip r:embed="rId10"/>
                <a:stretch>
                  <a:fillRect r="-9804" b="-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094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542B0-575F-DB95-3C8A-38FE16979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D45297-67E0-6199-CB29-FD9264BCC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２部グラフの完全マッチング多面体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B3448F2-EDE2-0FCA-7325-D28D3E1C9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18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5809923-D160-ED7B-619A-019921F15955}"/>
              </a:ext>
            </a:extLst>
          </p:cNvPr>
          <p:cNvSpPr txBox="1"/>
          <p:nvPr/>
        </p:nvSpPr>
        <p:spPr>
          <a:xfrm>
            <a:off x="2041905" y="1340769"/>
            <a:ext cx="3245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latin typeface="+mn-ea"/>
              </a:rPr>
              <a:t>完全マッチング多面体</a:t>
            </a:r>
            <a:endParaRPr lang="en-US" altLang="ja-JP" sz="2400" dirty="0">
              <a:latin typeface="+mn-ea"/>
            </a:endParaRPr>
          </a:p>
        </p:txBody>
      </p:sp>
      <p:sp>
        <p:nvSpPr>
          <p:cNvPr id="85" name="角丸四角形 84">
            <a:extLst>
              <a:ext uri="{FF2B5EF4-FFF2-40B4-BE49-F238E27FC236}">
                <a16:creationId xmlns:a16="http://schemas.microsoft.com/office/drawing/2014/main" id="{737AECE1-29F1-CC6C-141F-ED2F81E32197}"/>
              </a:ext>
            </a:extLst>
          </p:cNvPr>
          <p:cNvSpPr/>
          <p:nvPr/>
        </p:nvSpPr>
        <p:spPr>
          <a:xfrm>
            <a:off x="1777146" y="1095054"/>
            <a:ext cx="3936056" cy="1341385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sz="4400" kern="0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D9C2AE62-6B0E-9E8F-3986-A4B44582B2ED}"/>
              </a:ext>
            </a:extLst>
          </p:cNvPr>
          <p:cNvSpPr/>
          <p:nvPr/>
        </p:nvSpPr>
        <p:spPr>
          <a:xfrm>
            <a:off x="1626154" y="1813940"/>
            <a:ext cx="43258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/>
              <a:t>（完全マッチングの特性ベクトルの凸包）</a:t>
            </a:r>
          </a:p>
        </p:txBody>
      </p:sp>
      <p:sp>
        <p:nvSpPr>
          <p:cNvPr id="188" name="角丸四角形 187">
            <a:extLst>
              <a:ext uri="{FF2B5EF4-FFF2-40B4-BE49-F238E27FC236}">
                <a16:creationId xmlns:a16="http://schemas.microsoft.com/office/drawing/2014/main" id="{6F3C56B7-B62A-6B37-D8CB-FE8B061DF1AE}"/>
              </a:ext>
            </a:extLst>
          </p:cNvPr>
          <p:cNvSpPr/>
          <p:nvPr/>
        </p:nvSpPr>
        <p:spPr>
          <a:xfrm>
            <a:off x="7092829" y="1711783"/>
            <a:ext cx="400317" cy="262178"/>
          </a:xfrm>
          <a:prstGeom prst="roundRect">
            <a:avLst/>
          </a:prstGeom>
          <a:solidFill>
            <a:srgbClr val="FFF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テキスト ボックス 189">
                <a:extLst>
                  <a:ext uri="{FF2B5EF4-FFF2-40B4-BE49-F238E27FC236}">
                    <a16:creationId xmlns:a16="http://schemas.microsoft.com/office/drawing/2014/main" id="{AA9C530F-303E-1508-DC5C-136CECEA5420}"/>
                  </a:ext>
                </a:extLst>
              </p:cNvPr>
              <p:cNvSpPr txBox="1"/>
              <p:nvPr/>
            </p:nvSpPr>
            <p:spPr>
              <a:xfrm>
                <a:off x="6854045" y="1124744"/>
                <a:ext cx="1679882" cy="7866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ja-JP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90" name="テキスト ボックス 189">
                <a:extLst>
                  <a:ext uri="{FF2B5EF4-FFF2-40B4-BE49-F238E27FC236}">
                    <a16:creationId xmlns:a16="http://schemas.microsoft.com/office/drawing/2014/main" id="{AA9C530F-303E-1508-DC5C-136CECEA5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045" y="1124744"/>
                <a:ext cx="1679882" cy="7866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正方形/長方形 190">
                <a:extLst>
                  <a:ext uri="{FF2B5EF4-FFF2-40B4-BE49-F238E27FC236}">
                    <a16:creationId xmlns:a16="http://schemas.microsoft.com/office/drawing/2014/main" id="{8C3C5509-AB7C-A11F-D2DF-AC7AD16F3338}"/>
                  </a:ext>
                </a:extLst>
              </p:cNvPr>
              <p:cNvSpPr/>
              <p:nvPr/>
            </p:nvSpPr>
            <p:spPr>
              <a:xfrm>
                <a:off x="7424770" y="1958919"/>
                <a:ext cx="121417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)≥0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91" name="正方形/長方形 190">
                <a:extLst>
                  <a:ext uri="{FF2B5EF4-FFF2-40B4-BE49-F238E27FC236}">
                    <a16:creationId xmlns:a16="http://schemas.microsoft.com/office/drawing/2014/main" id="{8C3C5509-AB7C-A11F-D2DF-AC7AD16F33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770" y="1958919"/>
                <a:ext cx="1214179" cy="400110"/>
              </a:xfrm>
              <a:prstGeom prst="rect">
                <a:avLst/>
              </a:prstGeom>
              <a:blipFill>
                <a:blip r:embed="rId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テキスト ボックス 191">
                <a:extLst>
                  <a:ext uri="{FF2B5EF4-FFF2-40B4-BE49-F238E27FC236}">
                    <a16:creationId xmlns:a16="http://schemas.microsoft.com/office/drawing/2014/main" id="{776F648A-064D-74BF-6424-899BDDAA0F29}"/>
                  </a:ext>
                </a:extLst>
              </p:cNvPr>
              <p:cNvSpPr txBox="1"/>
              <p:nvPr/>
            </p:nvSpPr>
            <p:spPr>
              <a:xfrm>
                <a:off x="8660360" y="1945853"/>
                <a:ext cx="11854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92" name="テキスト ボックス 191">
                <a:extLst>
                  <a:ext uri="{FF2B5EF4-FFF2-40B4-BE49-F238E27FC236}">
                    <a16:creationId xmlns:a16="http://schemas.microsoft.com/office/drawing/2014/main" id="{776F648A-064D-74BF-6424-899BDDAA0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360" y="1945853"/>
                <a:ext cx="1185461" cy="400110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テキスト ボックス 192">
                <a:extLst>
                  <a:ext uri="{FF2B5EF4-FFF2-40B4-BE49-F238E27FC236}">
                    <a16:creationId xmlns:a16="http://schemas.microsoft.com/office/drawing/2014/main" id="{30426ECC-D381-0C32-EA50-BB8DB01EB528}"/>
                  </a:ext>
                </a:extLst>
              </p:cNvPr>
              <p:cNvSpPr txBox="1"/>
              <p:nvPr/>
            </p:nvSpPr>
            <p:spPr>
              <a:xfrm>
                <a:off x="8617929" y="1236927"/>
                <a:ext cx="16841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93" name="テキスト ボックス 192">
                <a:extLst>
                  <a:ext uri="{FF2B5EF4-FFF2-40B4-BE49-F238E27FC236}">
                    <a16:creationId xmlns:a16="http://schemas.microsoft.com/office/drawing/2014/main" id="{30426ECC-D381-0C32-EA50-BB8DB01EB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929" y="1236927"/>
                <a:ext cx="1684158" cy="400110"/>
              </a:xfrm>
              <a:prstGeom prst="rect">
                <a:avLst/>
              </a:prstGeom>
              <a:blipFill>
                <a:blip r:embed="rId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6" name="角丸四角形 195">
            <a:extLst>
              <a:ext uri="{FF2B5EF4-FFF2-40B4-BE49-F238E27FC236}">
                <a16:creationId xmlns:a16="http://schemas.microsoft.com/office/drawing/2014/main" id="{59844219-77AF-D37C-795F-8DB415CE197E}"/>
              </a:ext>
            </a:extLst>
          </p:cNvPr>
          <p:cNvSpPr/>
          <p:nvPr/>
        </p:nvSpPr>
        <p:spPr>
          <a:xfrm>
            <a:off x="6528049" y="1067711"/>
            <a:ext cx="3774039" cy="13687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8B430E8-1461-8933-2571-E358DF2B68DD}"/>
              </a:ext>
            </a:extLst>
          </p:cNvPr>
          <p:cNvSpPr txBox="1"/>
          <p:nvPr/>
        </p:nvSpPr>
        <p:spPr>
          <a:xfrm>
            <a:off x="5839778" y="1484785"/>
            <a:ext cx="514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正方形/長方形 213">
                <a:extLst>
                  <a:ext uri="{FF2B5EF4-FFF2-40B4-BE49-F238E27FC236}">
                    <a16:creationId xmlns:a16="http://schemas.microsoft.com/office/drawing/2014/main" id="{FB7F52C4-9546-193D-97C0-3E46DE9F41E0}"/>
                  </a:ext>
                </a:extLst>
              </p:cNvPr>
              <p:cNvSpPr/>
              <p:nvPr/>
            </p:nvSpPr>
            <p:spPr>
              <a:xfrm>
                <a:off x="795505" y="3494893"/>
                <a:ext cx="8454559" cy="226985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400" u="sng" dirty="0"/>
                  <a:t>Remarks</a:t>
                </a:r>
                <a:r>
                  <a:rPr lang="en-US" altLang="ja-JP" sz="2400" dirty="0"/>
                  <a:t> 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ja-JP" altLang="en-US" sz="2000" i="1" dirty="0">
                    <a:latin typeface="Cambria Math" panose="02040503050406030204" pitchFamily="18" charset="0"/>
                  </a:rPr>
                  <a:t>組合せ構造から生じる多面体の</a:t>
                </a:r>
                <a:r>
                  <a:rPr lang="ja-JP" altLang="en-US" sz="20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不等式表現</a:t>
                </a:r>
                <a:r>
                  <a:rPr lang="ja-JP" altLang="en-US" sz="2000" i="1" dirty="0">
                    <a:latin typeface="Cambria Math" panose="02040503050406030204" pitchFamily="18" charset="0"/>
                  </a:rPr>
                  <a:t>を与えている．</a:t>
                </a:r>
                <a:endParaRPr lang="en-US" altLang="ja-JP" sz="2000" i="1" dirty="0">
                  <a:latin typeface="Cambria Math" panose="020405030504060302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ja-JP" altLang="en-US" sz="2000" i="1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ja-JP" altLang="en-US" sz="2000" dirty="0"/>
                  <a:t> は簡単．</a:t>
                </a:r>
                <a14:m>
                  <m:oMath xmlns:m="http://schemas.openxmlformats.org/officeDocument/2006/math">
                    <m:r>
                      <a:rPr lang="ja-JP" altLang="en-US" sz="2000" i="1">
                        <a:latin typeface="Cambria Math" panose="02040503050406030204" pitchFamily="18" charset="0"/>
                      </a:rPr>
                      <m:t>⊇</m:t>
                    </m:r>
                  </m:oMath>
                </a14:m>
                <a:r>
                  <a:rPr lang="ja-JP" altLang="en-US" sz="2000" dirty="0"/>
                  <a:t> が非自明．</a:t>
                </a:r>
                <a:endParaRPr lang="en-US" altLang="ja-JP" sz="2000" dirty="0"/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ja-JP" altLang="en-US" sz="2000" dirty="0"/>
                  <a:t>この定理を認めれば，線形計画問題を解くことでも，</a:t>
                </a:r>
                <a:br>
                  <a:rPr lang="en-US" altLang="ja-JP" sz="2000" dirty="0"/>
                </a:br>
                <a:r>
                  <a:rPr lang="ja-JP" altLang="en-US" sz="2000" dirty="0"/>
                  <a:t>最大（最小）重み完全マッチングを求められる．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214" name="正方形/長方形 213">
                <a:extLst>
                  <a:ext uri="{FF2B5EF4-FFF2-40B4-BE49-F238E27FC236}">
                    <a16:creationId xmlns:a16="http://schemas.microsoft.com/office/drawing/2014/main" id="{FB7F52C4-9546-193D-97C0-3E46DE9F41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05" y="3494893"/>
                <a:ext cx="8454559" cy="2269852"/>
              </a:xfrm>
              <a:prstGeom prst="rect">
                <a:avLst/>
              </a:prstGeom>
              <a:blipFill>
                <a:blip r:embed="rId6"/>
                <a:stretch>
                  <a:fillRect l="-1081" t="-2145" b="-37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3" name="円/楕円 222">
            <a:extLst>
              <a:ext uri="{FF2B5EF4-FFF2-40B4-BE49-F238E27FC236}">
                <a16:creationId xmlns:a16="http://schemas.microsoft.com/office/drawing/2014/main" id="{AE1408F2-A092-9B49-7B5F-B3A8CFDA19AE}"/>
              </a:ext>
            </a:extLst>
          </p:cNvPr>
          <p:cNvSpPr/>
          <p:nvPr/>
        </p:nvSpPr>
        <p:spPr>
          <a:xfrm>
            <a:off x="8518217" y="2831884"/>
            <a:ext cx="147798" cy="1355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正方形/長方形 223">
                <a:extLst>
                  <a:ext uri="{FF2B5EF4-FFF2-40B4-BE49-F238E27FC236}">
                    <a16:creationId xmlns:a16="http://schemas.microsoft.com/office/drawing/2014/main" id="{3441D04C-E97B-C9C1-22EF-CBC002599DEB}"/>
                  </a:ext>
                </a:extLst>
              </p:cNvPr>
              <p:cNvSpPr/>
              <p:nvPr/>
            </p:nvSpPr>
            <p:spPr>
              <a:xfrm>
                <a:off x="8180567" y="2636876"/>
                <a:ext cx="4373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224" name="正方形/長方形 223">
                <a:extLst>
                  <a:ext uri="{FF2B5EF4-FFF2-40B4-BE49-F238E27FC236}">
                    <a16:creationId xmlns:a16="http://schemas.microsoft.com/office/drawing/2014/main" id="{3441D04C-E97B-C9C1-22EF-CBC002599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0567" y="2636876"/>
                <a:ext cx="437363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5" name="直線コネクタ 224">
            <a:extLst>
              <a:ext uri="{FF2B5EF4-FFF2-40B4-BE49-F238E27FC236}">
                <a16:creationId xmlns:a16="http://schemas.microsoft.com/office/drawing/2014/main" id="{BABC8880-9CE8-3205-06C1-68540B145D67}"/>
              </a:ext>
            </a:extLst>
          </p:cNvPr>
          <p:cNvCxnSpPr/>
          <p:nvPr/>
        </p:nvCxnSpPr>
        <p:spPr>
          <a:xfrm flipH="1" flipV="1">
            <a:off x="8571455" y="2881762"/>
            <a:ext cx="342577" cy="2268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線コネクタ 225">
            <a:extLst>
              <a:ext uri="{FF2B5EF4-FFF2-40B4-BE49-F238E27FC236}">
                <a16:creationId xmlns:a16="http://schemas.microsoft.com/office/drawing/2014/main" id="{11C14875-7588-61B1-A1CB-9209279A2EBD}"/>
              </a:ext>
            </a:extLst>
          </p:cNvPr>
          <p:cNvCxnSpPr/>
          <p:nvPr/>
        </p:nvCxnSpPr>
        <p:spPr>
          <a:xfrm flipH="1" flipV="1">
            <a:off x="8589817" y="2881763"/>
            <a:ext cx="384759" cy="266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線コネクタ 226">
            <a:extLst>
              <a:ext uri="{FF2B5EF4-FFF2-40B4-BE49-F238E27FC236}">
                <a16:creationId xmlns:a16="http://schemas.microsoft.com/office/drawing/2014/main" id="{0D1CF546-6991-7F81-4562-752CE9DB3D25}"/>
              </a:ext>
            </a:extLst>
          </p:cNvPr>
          <p:cNvCxnSpPr/>
          <p:nvPr/>
        </p:nvCxnSpPr>
        <p:spPr>
          <a:xfrm flipH="1">
            <a:off x="8589815" y="2658363"/>
            <a:ext cx="280562" cy="2308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正方形/長方形 227">
                <a:extLst>
                  <a:ext uri="{FF2B5EF4-FFF2-40B4-BE49-F238E27FC236}">
                    <a16:creationId xmlns:a16="http://schemas.microsoft.com/office/drawing/2014/main" id="{4C076E72-6D96-7F8E-D168-FA73B07122F9}"/>
                  </a:ext>
                </a:extLst>
              </p:cNvPr>
              <p:cNvSpPr/>
              <p:nvPr/>
            </p:nvSpPr>
            <p:spPr>
              <a:xfrm>
                <a:off x="9116719" y="2666351"/>
                <a:ext cx="7552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altLang="ja-JP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altLang="ja-JP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28" name="正方形/長方形 227">
                <a:extLst>
                  <a:ext uri="{FF2B5EF4-FFF2-40B4-BE49-F238E27FC236}">
                    <a16:creationId xmlns:a16="http://schemas.microsoft.com/office/drawing/2014/main" id="{4C076E72-6D96-7F8E-D168-FA73B07122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719" y="2666351"/>
                <a:ext cx="755207" cy="400110"/>
              </a:xfrm>
              <a:prstGeom prst="rect">
                <a:avLst/>
              </a:prstGeom>
              <a:blipFill>
                <a:blip r:embed="rId8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9" name="右中かっこ 228">
            <a:extLst>
              <a:ext uri="{FF2B5EF4-FFF2-40B4-BE49-F238E27FC236}">
                <a16:creationId xmlns:a16="http://schemas.microsoft.com/office/drawing/2014/main" id="{9E60FF0D-5080-628B-94D6-D704BEA7FBCB}"/>
              </a:ext>
            </a:extLst>
          </p:cNvPr>
          <p:cNvSpPr/>
          <p:nvPr/>
        </p:nvSpPr>
        <p:spPr>
          <a:xfrm>
            <a:off x="8987168" y="2557243"/>
            <a:ext cx="206269" cy="6802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30" name="正方形/長方形 229">
            <a:extLst>
              <a:ext uri="{FF2B5EF4-FFF2-40B4-BE49-F238E27FC236}">
                <a16:creationId xmlns:a16="http://schemas.microsoft.com/office/drawing/2014/main" id="{2FC0CFD4-3603-9D22-B5E6-9731A24A3B66}"/>
              </a:ext>
            </a:extLst>
          </p:cNvPr>
          <p:cNvSpPr/>
          <p:nvPr/>
        </p:nvSpPr>
        <p:spPr>
          <a:xfrm>
            <a:off x="2948964" y="2506802"/>
            <a:ext cx="4524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/>
              <a:t>Egerv</a:t>
            </a:r>
            <a:r>
              <a:rPr lang="en-US" altLang="ja-JP" dirty="0" err="1">
                <a:ea typeface="Malgun Gothic Semilight" panose="020B0502040204020203" pitchFamily="50" charset="-128"/>
                <a:cs typeface="Malgun Gothic Semilight" panose="020B0502040204020203" pitchFamily="50" charset="-128"/>
              </a:rPr>
              <a:t>á</a:t>
            </a:r>
            <a:r>
              <a:rPr lang="en-US" altLang="ja-JP" dirty="0" err="1"/>
              <a:t>ry</a:t>
            </a:r>
            <a:r>
              <a:rPr lang="en-US" altLang="ja-JP" dirty="0"/>
              <a:t> (1931), </a:t>
            </a:r>
            <a:r>
              <a:rPr lang="en-US" altLang="ja-JP" dirty="0" err="1"/>
              <a:t>Birkoff</a:t>
            </a:r>
            <a:r>
              <a:rPr lang="en-US" altLang="ja-JP" dirty="0"/>
              <a:t> (1946), </a:t>
            </a:r>
            <a:r>
              <a:rPr lang="en-US" altLang="ja-JP" dirty="0" err="1"/>
              <a:t>Dantzig</a:t>
            </a:r>
            <a:r>
              <a:rPr lang="en-US" altLang="ja-JP" dirty="0"/>
              <a:t> (1951)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9903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2DD03-6711-CE84-6251-3CA9F7568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E5067E-B4C3-74B7-B3A2-3E5864E47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２部グラフの完全マッチング多面体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711FC6B-49F7-6228-9005-81E299A56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19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97740C7-3C90-2FFC-4CC0-5C36BA548BA3}"/>
              </a:ext>
            </a:extLst>
          </p:cNvPr>
          <p:cNvSpPr txBox="1"/>
          <p:nvPr/>
        </p:nvSpPr>
        <p:spPr>
          <a:xfrm>
            <a:off x="2041905" y="1340769"/>
            <a:ext cx="3245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latin typeface="+mn-ea"/>
              </a:rPr>
              <a:t>完全マッチング多面体</a:t>
            </a:r>
            <a:endParaRPr lang="en-US" altLang="ja-JP" sz="2400" dirty="0">
              <a:latin typeface="+mn-ea"/>
            </a:endParaRPr>
          </a:p>
        </p:txBody>
      </p:sp>
      <p:sp>
        <p:nvSpPr>
          <p:cNvPr id="85" name="角丸四角形 84">
            <a:extLst>
              <a:ext uri="{FF2B5EF4-FFF2-40B4-BE49-F238E27FC236}">
                <a16:creationId xmlns:a16="http://schemas.microsoft.com/office/drawing/2014/main" id="{437B97CA-CB11-7E0A-9C3A-832A7BBFA47A}"/>
              </a:ext>
            </a:extLst>
          </p:cNvPr>
          <p:cNvSpPr/>
          <p:nvPr/>
        </p:nvSpPr>
        <p:spPr>
          <a:xfrm>
            <a:off x="1777146" y="1095054"/>
            <a:ext cx="3936056" cy="1341385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sz="4400" kern="0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94D6B75B-94AA-8894-EF70-804EBE618527}"/>
              </a:ext>
            </a:extLst>
          </p:cNvPr>
          <p:cNvSpPr/>
          <p:nvPr/>
        </p:nvSpPr>
        <p:spPr>
          <a:xfrm>
            <a:off x="1626154" y="1813940"/>
            <a:ext cx="43258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/>
              <a:t>（完全マッチングの特性ベクトルの凸包）</a:t>
            </a:r>
          </a:p>
        </p:txBody>
      </p:sp>
      <p:sp>
        <p:nvSpPr>
          <p:cNvPr id="188" name="角丸四角形 187">
            <a:extLst>
              <a:ext uri="{FF2B5EF4-FFF2-40B4-BE49-F238E27FC236}">
                <a16:creationId xmlns:a16="http://schemas.microsoft.com/office/drawing/2014/main" id="{3CD65173-60A3-6833-A61A-830CF1F3B816}"/>
              </a:ext>
            </a:extLst>
          </p:cNvPr>
          <p:cNvSpPr/>
          <p:nvPr/>
        </p:nvSpPr>
        <p:spPr>
          <a:xfrm>
            <a:off x="7092829" y="1711783"/>
            <a:ext cx="400317" cy="262178"/>
          </a:xfrm>
          <a:prstGeom prst="roundRect">
            <a:avLst/>
          </a:prstGeom>
          <a:solidFill>
            <a:srgbClr val="FFF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テキスト ボックス 189">
                <a:extLst>
                  <a:ext uri="{FF2B5EF4-FFF2-40B4-BE49-F238E27FC236}">
                    <a16:creationId xmlns:a16="http://schemas.microsoft.com/office/drawing/2014/main" id="{40C8BFDB-179D-36E3-EE34-CFC5C4A1B128}"/>
                  </a:ext>
                </a:extLst>
              </p:cNvPr>
              <p:cNvSpPr txBox="1"/>
              <p:nvPr/>
            </p:nvSpPr>
            <p:spPr>
              <a:xfrm>
                <a:off x="6854045" y="1124744"/>
                <a:ext cx="1679882" cy="7866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ja-JP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90" name="テキスト ボックス 189">
                <a:extLst>
                  <a:ext uri="{FF2B5EF4-FFF2-40B4-BE49-F238E27FC236}">
                    <a16:creationId xmlns:a16="http://schemas.microsoft.com/office/drawing/2014/main" id="{40C8BFDB-179D-36E3-EE34-CFC5C4A1B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045" y="1124744"/>
                <a:ext cx="1679882" cy="7866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正方形/長方形 190">
                <a:extLst>
                  <a:ext uri="{FF2B5EF4-FFF2-40B4-BE49-F238E27FC236}">
                    <a16:creationId xmlns:a16="http://schemas.microsoft.com/office/drawing/2014/main" id="{AD3D59EB-4553-C281-740D-1584046B4873}"/>
                  </a:ext>
                </a:extLst>
              </p:cNvPr>
              <p:cNvSpPr/>
              <p:nvPr/>
            </p:nvSpPr>
            <p:spPr>
              <a:xfrm>
                <a:off x="7424770" y="1958919"/>
                <a:ext cx="121417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)≥0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91" name="正方形/長方形 190">
                <a:extLst>
                  <a:ext uri="{FF2B5EF4-FFF2-40B4-BE49-F238E27FC236}">
                    <a16:creationId xmlns:a16="http://schemas.microsoft.com/office/drawing/2014/main" id="{AD3D59EB-4553-C281-740D-1584046B48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770" y="1958919"/>
                <a:ext cx="1214179" cy="400110"/>
              </a:xfrm>
              <a:prstGeom prst="rect">
                <a:avLst/>
              </a:prstGeom>
              <a:blipFill>
                <a:blip r:embed="rId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テキスト ボックス 191">
                <a:extLst>
                  <a:ext uri="{FF2B5EF4-FFF2-40B4-BE49-F238E27FC236}">
                    <a16:creationId xmlns:a16="http://schemas.microsoft.com/office/drawing/2014/main" id="{FF89FC85-3A0D-A924-165D-697047C0EAC5}"/>
                  </a:ext>
                </a:extLst>
              </p:cNvPr>
              <p:cNvSpPr txBox="1"/>
              <p:nvPr/>
            </p:nvSpPr>
            <p:spPr>
              <a:xfrm>
                <a:off x="8660360" y="1945853"/>
                <a:ext cx="11854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92" name="テキスト ボックス 191">
                <a:extLst>
                  <a:ext uri="{FF2B5EF4-FFF2-40B4-BE49-F238E27FC236}">
                    <a16:creationId xmlns:a16="http://schemas.microsoft.com/office/drawing/2014/main" id="{FF89FC85-3A0D-A924-165D-697047C0E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360" y="1945853"/>
                <a:ext cx="1185461" cy="400110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テキスト ボックス 192">
                <a:extLst>
                  <a:ext uri="{FF2B5EF4-FFF2-40B4-BE49-F238E27FC236}">
                    <a16:creationId xmlns:a16="http://schemas.microsoft.com/office/drawing/2014/main" id="{6CF1F13F-7547-67D3-182B-4B286C1BDD4D}"/>
                  </a:ext>
                </a:extLst>
              </p:cNvPr>
              <p:cNvSpPr txBox="1"/>
              <p:nvPr/>
            </p:nvSpPr>
            <p:spPr>
              <a:xfrm>
                <a:off x="8617929" y="1236927"/>
                <a:ext cx="16841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93" name="テキスト ボックス 192">
                <a:extLst>
                  <a:ext uri="{FF2B5EF4-FFF2-40B4-BE49-F238E27FC236}">
                    <a16:creationId xmlns:a16="http://schemas.microsoft.com/office/drawing/2014/main" id="{6CF1F13F-7547-67D3-182B-4B286C1BD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929" y="1236927"/>
                <a:ext cx="1684158" cy="400110"/>
              </a:xfrm>
              <a:prstGeom prst="rect">
                <a:avLst/>
              </a:prstGeom>
              <a:blipFill>
                <a:blip r:embed="rId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6" name="角丸四角形 195">
            <a:extLst>
              <a:ext uri="{FF2B5EF4-FFF2-40B4-BE49-F238E27FC236}">
                <a16:creationId xmlns:a16="http://schemas.microsoft.com/office/drawing/2014/main" id="{D1D02504-2B88-A058-E3D7-86AE8E3E8B1C}"/>
              </a:ext>
            </a:extLst>
          </p:cNvPr>
          <p:cNvSpPr/>
          <p:nvPr/>
        </p:nvSpPr>
        <p:spPr>
          <a:xfrm>
            <a:off x="6528049" y="1067711"/>
            <a:ext cx="3774039" cy="13687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6A3394-51CC-D55E-1CD0-31543531EAE7}"/>
              </a:ext>
            </a:extLst>
          </p:cNvPr>
          <p:cNvSpPr txBox="1"/>
          <p:nvPr/>
        </p:nvSpPr>
        <p:spPr>
          <a:xfrm>
            <a:off x="5839778" y="1484785"/>
            <a:ext cx="514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正方形/長方形 213">
                <a:extLst>
                  <a:ext uri="{FF2B5EF4-FFF2-40B4-BE49-F238E27FC236}">
                    <a16:creationId xmlns:a16="http://schemas.microsoft.com/office/drawing/2014/main" id="{77AF50DB-E789-8184-43D7-90AD8DF6F0C4}"/>
                  </a:ext>
                </a:extLst>
              </p:cNvPr>
              <p:cNvSpPr/>
              <p:nvPr/>
            </p:nvSpPr>
            <p:spPr>
              <a:xfrm>
                <a:off x="795505" y="3494893"/>
                <a:ext cx="11205151" cy="273164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>
                    <a:solidFill>
                      <a:schemeClr val="tx2"/>
                    </a:solidFill>
                  </a:rPr>
                  <a:t>【</a:t>
                </a:r>
                <a:r>
                  <a:rPr lang="ja-JP" altLang="en-US" sz="2400" dirty="0">
                    <a:solidFill>
                      <a:schemeClr val="tx2"/>
                    </a:solidFill>
                  </a:rPr>
                  <a:t>質問</a:t>
                </a:r>
                <a:r>
                  <a:rPr lang="en-US" altLang="ja-JP" sz="2400" dirty="0">
                    <a:solidFill>
                      <a:schemeClr val="tx2"/>
                    </a:solidFill>
                  </a:rPr>
                  <a:t>】</a:t>
                </a:r>
                <a:r>
                  <a:rPr lang="ja-JP" altLang="en-US" sz="2400" dirty="0">
                    <a:solidFill>
                      <a:schemeClr val="tx2"/>
                    </a:solidFill>
                  </a:rPr>
                  <a:t>組合せ構造から生じる多面体の何に興味？</a:t>
                </a:r>
                <a:r>
                  <a:rPr lang="en-US" altLang="ja-JP" sz="2400" dirty="0">
                    <a:solidFill>
                      <a:schemeClr val="tx2"/>
                    </a:solidFill>
                  </a:rPr>
                  <a:t> 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ja-JP" altLang="en-US" sz="2000" i="1" smtClean="0">
                        <a:latin typeface="Cambria Math" panose="02040503050406030204" pitchFamily="18" charset="0"/>
                      </a:rPr>
                      <m:t>頂点数</m:t>
                    </m:r>
                  </m:oMath>
                </a14:m>
                <a:r>
                  <a:rPr lang="ja-JP" altLang="en-US" sz="2000" dirty="0"/>
                  <a:t>，辺数，面数</a:t>
                </a:r>
                <a:endParaRPr lang="en-US" altLang="ja-JP" sz="2000" dirty="0"/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ja-JP" altLang="en-US" sz="2000" dirty="0"/>
                  <a:t>直径，距離</a:t>
                </a:r>
                <a:endParaRPr lang="en-US" altLang="ja-JP" sz="2000" dirty="0"/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ja-JP" altLang="en-US" sz="2000" dirty="0"/>
                  <a:t>対称性</a:t>
                </a:r>
                <a:endParaRPr lang="en-US" altLang="ja-JP" sz="2000" dirty="0"/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ja-JP" altLang="en-US" sz="2000" dirty="0"/>
                  <a:t>多面体に付随して定義される何か</a:t>
                </a:r>
                <a:endParaRPr lang="en-US" altLang="ja-JP" sz="2000" dirty="0"/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ja-JP" altLang="en-US" sz="2000" dirty="0">
                    <a:solidFill>
                      <a:srgbClr val="FF0000"/>
                    </a:solidFill>
                  </a:rPr>
                  <a:t>不等式表現</a:t>
                </a:r>
                <a:r>
                  <a:rPr lang="ja-JP" altLang="en-US" sz="2000" dirty="0"/>
                  <a:t>                                           </a:t>
                </a:r>
                <a:r>
                  <a:rPr lang="en-US" altLang="ja-JP" sz="2000" dirty="0"/>
                  <a:t>etc. </a:t>
                </a:r>
              </a:p>
            </p:txBody>
          </p:sp>
        </mc:Choice>
        <mc:Fallback xmlns="">
          <p:sp>
            <p:nvSpPr>
              <p:cNvPr id="214" name="正方形/長方形 213">
                <a:extLst>
                  <a:ext uri="{FF2B5EF4-FFF2-40B4-BE49-F238E27FC236}">
                    <a16:creationId xmlns:a16="http://schemas.microsoft.com/office/drawing/2014/main" id="{77AF50DB-E789-8184-43D7-90AD8DF6F0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05" y="3494893"/>
                <a:ext cx="11205151" cy="2731645"/>
              </a:xfrm>
              <a:prstGeom prst="rect">
                <a:avLst/>
              </a:prstGeom>
              <a:blipFill>
                <a:blip r:embed="rId6"/>
                <a:stretch>
                  <a:fillRect l="-816" t="-1339" b="-31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3" name="円/楕円 222">
            <a:extLst>
              <a:ext uri="{FF2B5EF4-FFF2-40B4-BE49-F238E27FC236}">
                <a16:creationId xmlns:a16="http://schemas.microsoft.com/office/drawing/2014/main" id="{64A0F51F-53DC-CC01-3F2E-CE2665CE8F9B}"/>
              </a:ext>
            </a:extLst>
          </p:cNvPr>
          <p:cNvSpPr/>
          <p:nvPr/>
        </p:nvSpPr>
        <p:spPr>
          <a:xfrm>
            <a:off x="8518217" y="2831884"/>
            <a:ext cx="147798" cy="1355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正方形/長方形 223">
                <a:extLst>
                  <a:ext uri="{FF2B5EF4-FFF2-40B4-BE49-F238E27FC236}">
                    <a16:creationId xmlns:a16="http://schemas.microsoft.com/office/drawing/2014/main" id="{67253716-A47F-0AE0-61F1-3AD745D07F5E}"/>
                  </a:ext>
                </a:extLst>
              </p:cNvPr>
              <p:cNvSpPr/>
              <p:nvPr/>
            </p:nvSpPr>
            <p:spPr>
              <a:xfrm>
                <a:off x="8180567" y="2636876"/>
                <a:ext cx="4373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224" name="正方形/長方形 223">
                <a:extLst>
                  <a:ext uri="{FF2B5EF4-FFF2-40B4-BE49-F238E27FC236}">
                    <a16:creationId xmlns:a16="http://schemas.microsoft.com/office/drawing/2014/main" id="{67253716-A47F-0AE0-61F1-3AD745D07F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0567" y="2636876"/>
                <a:ext cx="437363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5" name="直線コネクタ 224">
            <a:extLst>
              <a:ext uri="{FF2B5EF4-FFF2-40B4-BE49-F238E27FC236}">
                <a16:creationId xmlns:a16="http://schemas.microsoft.com/office/drawing/2014/main" id="{8DB482C6-0A05-2B5C-424B-FE6D159413A5}"/>
              </a:ext>
            </a:extLst>
          </p:cNvPr>
          <p:cNvCxnSpPr/>
          <p:nvPr/>
        </p:nvCxnSpPr>
        <p:spPr>
          <a:xfrm flipH="1" flipV="1">
            <a:off x="8571455" y="2881762"/>
            <a:ext cx="342577" cy="2268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線コネクタ 225">
            <a:extLst>
              <a:ext uri="{FF2B5EF4-FFF2-40B4-BE49-F238E27FC236}">
                <a16:creationId xmlns:a16="http://schemas.microsoft.com/office/drawing/2014/main" id="{B1AED2B0-638C-4870-DD37-2025B9842D2F}"/>
              </a:ext>
            </a:extLst>
          </p:cNvPr>
          <p:cNvCxnSpPr/>
          <p:nvPr/>
        </p:nvCxnSpPr>
        <p:spPr>
          <a:xfrm flipH="1" flipV="1">
            <a:off x="8589817" y="2881763"/>
            <a:ext cx="384759" cy="266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線コネクタ 226">
            <a:extLst>
              <a:ext uri="{FF2B5EF4-FFF2-40B4-BE49-F238E27FC236}">
                <a16:creationId xmlns:a16="http://schemas.microsoft.com/office/drawing/2014/main" id="{FD516783-D3EB-5798-0CC0-3519FB15002B}"/>
              </a:ext>
            </a:extLst>
          </p:cNvPr>
          <p:cNvCxnSpPr/>
          <p:nvPr/>
        </p:nvCxnSpPr>
        <p:spPr>
          <a:xfrm flipH="1">
            <a:off x="8589815" y="2658363"/>
            <a:ext cx="280562" cy="2308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正方形/長方形 227">
                <a:extLst>
                  <a:ext uri="{FF2B5EF4-FFF2-40B4-BE49-F238E27FC236}">
                    <a16:creationId xmlns:a16="http://schemas.microsoft.com/office/drawing/2014/main" id="{6CA58BBE-03DE-2FAB-C85E-0845A57A83A7}"/>
                  </a:ext>
                </a:extLst>
              </p:cNvPr>
              <p:cNvSpPr/>
              <p:nvPr/>
            </p:nvSpPr>
            <p:spPr>
              <a:xfrm>
                <a:off x="9116719" y="2666351"/>
                <a:ext cx="7552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altLang="ja-JP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altLang="ja-JP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28" name="正方形/長方形 227">
                <a:extLst>
                  <a:ext uri="{FF2B5EF4-FFF2-40B4-BE49-F238E27FC236}">
                    <a16:creationId xmlns:a16="http://schemas.microsoft.com/office/drawing/2014/main" id="{6CA58BBE-03DE-2FAB-C85E-0845A57A83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719" y="2666351"/>
                <a:ext cx="755207" cy="400110"/>
              </a:xfrm>
              <a:prstGeom prst="rect">
                <a:avLst/>
              </a:prstGeom>
              <a:blipFill>
                <a:blip r:embed="rId8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9" name="右中かっこ 228">
            <a:extLst>
              <a:ext uri="{FF2B5EF4-FFF2-40B4-BE49-F238E27FC236}">
                <a16:creationId xmlns:a16="http://schemas.microsoft.com/office/drawing/2014/main" id="{6A4C5645-22CF-A898-B906-44DB4249FEC7}"/>
              </a:ext>
            </a:extLst>
          </p:cNvPr>
          <p:cNvSpPr/>
          <p:nvPr/>
        </p:nvSpPr>
        <p:spPr>
          <a:xfrm>
            <a:off x="8987168" y="2557243"/>
            <a:ext cx="206269" cy="6802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30" name="正方形/長方形 229">
            <a:extLst>
              <a:ext uri="{FF2B5EF4-FFF2-40B4-BE49-F238E27FC236}">
                <a16:creationId xmlns:a16="http://schemas.microsoft.com/office/drawing/2014/main" id="{33E65188-D44E-2B72-A088-6FECBE60E309}"/>
              </a:ext>
            </a:extLst>
          </p:cNvPr>
          <p:cNvSpPr/>
          <p:nvPr/>
        </p:nvSpPr>
        <p:spPr>
          <a:xfrm>
            <a:off x="2948964" y="2506802"/>
            <a:ext cx="4524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/>
              <a:t>Egerv</a:t>
            </a:r>
            <a:r>
              <a:rPr lang="en-US" altLang="ja-JP" dirty="0" err="1">
                <a:ea typeface="Malgun Gothic Semilight" panose="020B0502040204020203" pitchFamily="50" charset="-128"/>
                <a:cs typeface="Malgun Gothic Semilight" panose="020B0502040204020203" pitchFamily="50" charset="-128"/>
              </a:rPr>
              <a:t>á</a:t>
            </a:r>
            <a:r>
              <a:rPr lang="en-US" altLang="ja-JP" dirty="0" err="1"/>
              <a:t>ry</a:t>
            </a:r>
            <a:r>
              <a:rPr lang="en-US" altLang="ja-JP" dirty="0"/>
              <a:t> (1931), </a:t>
            </a:r>
            <a:r>
              <a:rPr lang="en-US" altLang="ja-JP" dirty="0" err="1"/>
              <a:t>Birkoff</a:t>
            </a:r>
            <a:r>
              <a:rPr lang="en-US" altLang="ja-JP" dirty="0"/>
              <a:t> (1946), </a:t>
            </a:r>
            <a:r>
              <a:rPr lang="en-US" altLang="ja-JP" dirty="0" err="1"/>
              <a:t>Dantzig</a:t>
            </a:r>
            <a:r>
              <a:rPr lang="en-US" altLang="ja-JP" dirty="0"/>
              <a:t> (1951)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311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1"/>
          <p:cNvSpPr>
            <a:spLocks noGrp="1"/>
          </p:cNvSpPr>
          <p:nvPr>
            <p:ph type="title"/>
          </p:nvPr>
        </p:nvSpPr>
        <p:spPr>
          <a:xfrm>
            <a:off x="551384" y="189012"/>
            <a:ext cx="7772400" cy="64770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自己紹介</a:t>
            </a:r>
          </a:p>
        </p:txBody>
      </p:sp>
      <p:sp>
        <p:nvSpPr>
          <p:cNvPr id="29699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983432" y="836712"/>
            <a:ext cx="10801200" cy="511175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dirty="0">
                <a:solidFill>
                  <a:schemeClr val="tx2"/>
                </a:solidFill>
              </a:rPr>
              <a:t>氏名：</a:t>
            </a:r>
            <a:r>
              <a:rPr lang="en-US" altLang="ja-JP" dirty="0">
                <a:solidFill>
                  <a:schemeClr val="tx2"/>
                </a:solidFill>
              </a:rPr>
              <a:t>  </a:t>
            </a:r>
            <a:r>
              <a:rPr lang="ja-JP" altLang="en-US" sz="2800" dirty="0"/>
              <a:t>小林 佑輔  （こばやし ゆうすけ）</a:t>
            </a:r>
            <a:endParaRPr lang="en-US" altLang="ja-JP" sz="2800" dirty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>
                <a:solidFill>
                  <a:schemeClr val="tx2"/>
                </a:solidFill>
              </a:rPr>
              <a:t>略歴：  </a:t>
            </a:r>
            <a:r>
              <a:rPr lang="en-US" altLang="ja-JP" dirty="0"/>
              <a:t>2010</a:t>
            </a:r>
            <a:r>
              <a:rPr lang="ja-JP" altLang="en-US" dirty="0"/>
              <a:t>年　    東京大学 情報理工学系研究科 博士課程 修了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dirty="0"/>
              <a:t>   </a:t>
            </a:r>
            <a:r>
              <a:rPr lang="en-US" altLang="ja-JP" sz="500" dirty="0"/>
              <a:t>	</a:t>
            </a:r>
            <a:r>
              <a:rPr lang="ja-JP" altLang="en-US" dirty="0"/>
              <a:t>   </a:t>
            </a:r>
            <a:r>
              <a:rPr lang="en-US" altLang="ja-JP" dirty="0"/>
              <a:t>2010-15</a:t>
            </a:r>
            <a:r>
              <a:rPr lang="ja-JP" altLang="en-US" dirty="0"/>
              <a:t>年   東京大学 情報理工学系研究科  助教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dirty="0"/>
              <a:t>  	</a:t>
            </a:r>
            <a:r>
              <a:rPr lang="ja-JP" altLang="en-US" dirty="0"/>
              <a:t>  </a:t>
            </a:r>
            <a:r>
              <a:rPr lang="en-US" altLang="ja-JP" dirty="0"/>
              <a:t> 2015-18</a:t>
            </a:r>
            <a:r>
              <a:rPr lang="ja-JP" altLang="en-US" dirty="0"/>
              <a:t>年</a:t>
            </a:r>
            <a:r>
              <a:rPr lang="en-US" altLang="ja-JP" dirty="0"/>
              <a:t> </a:t>
            </a:r>
            <a:r>
              <a:rPr lang="ja-JP" altLang="en-US" dirty="0"/>
              <a:t> </a:t>
            </a:r>
            <a:r>
              <a:rPr lang="en-US" altLang="ja-JP" dirty="0"/>
              <a:t> </a:t>
            </a:r>
            <a:r>
              <a:rPr lang="ja-JP" altLang="en-US" dirty="0"/>
              <a:t>筑波大学 システム情報系 准教授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dirty="0"/>
              <a:t>	   2018</a:t>
            </a:r>
            <a:r>
              <a:rPr lang="ja-JP" altLang="en-US" dirty="0"/>
              <a:t>年</a:t>
            </a:r>
            <a:r>
              <a:rPr lang="en-US" altLang="ja-JP" dirty="0"/>
              <a:t>-      </a:t>
            </a:r>
            <a:r>
              <a:rPr lang="ja-JP" altLang="en-US" dirty="0"/>
              <a:t> 京都大学 数理解析研究所 准教授</a:t>
            </a:r>
            <a:endParaRPr lang="en-US" altLang="ja-JP" sz="1100" dirty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>
                <a:solidFill>
                  <a:schemeClr val="tx2"/>
                </a:solidFill>
              </a:rPr>
              <a:t>興味の対象：</a:t>
            </a:r>
            <a:endParaRPr lang="en-US" altLang="ja-JP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ja-JP" dirty="0"/>
              <a:t>   </a:t>
            </a:r>
            <a:endParaRPr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919536" y="4797152"/>
            <a:ext cx="669674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ja-JP" altLang="en-US" sz="2400" dirty="0">
                <a:latin typeface="+mn-ea"/>
              </a:rPr>
              <a:t>組合せ最適化</a:t>
            </a:r>
            <a:endParaRPr lang="en-US" altLang="ja-JP" sz="2400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ja-JP" altLang="en-US" sz="2400" dirty="0">
                <a:latin typeface="+mn-ea"/>
              </a:rPr>
              <a:t>グラフアルゴリズム</a:t>
            </a:r>
            <a:endParaRPr lang="en-US" altLang="ja-JP" sz="2400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ja-JP" altLang="en-US" sz="2400" dirty="0">
                <a:latin typeface="+mn-ea"/>
              </a:rPr>
              <a:t>離散構造</a:t>
            </a:r>
            <a:endParaRPr lang="en-US" altLang="ja-JP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96109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30BEF-35D5-BC5A-FF11-C51D9BB88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タイトル 1">
            <a:extLst>
              <a:ext uri="{FF2B5EF4-FFF2-40B4-BE49-F238E27FC236}">
                <a16:creationId xmlns:a16="http://schemas.microsoft.com/office/drawing/2014/main" id="{EEE04BD0-00B6-C512-0C2A-F24A0129F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17" y="96838"/>
            <a:ext cx="7772400" cy="649287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重み付きマッチング</a:t>
            </a: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8EB3D280-10F5-6E1D-9CED-2E1C2F081EFE}"/>
              </a:ext>
            </a:extLst>
          </p:cNvPr>
          <p:cNvSpPr/>
          <p:nvPr/>
        </p:nvSpPr>
        <p:spPr>
          <a:xfrm>
            <a:off x="4290467" y="3212976"/>
            <a:ext cx="215900" cy="2159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226B776B-59FC-BB91-E591-A9FEFEA12556}"/>
              </a:ext>
            </a:extLst>
          </p:cNvPr>
          <p:cNvSpPr/>
          <p:nvPr/>
        </p:nvSpPr>
        <p:spPr>
          <a:xfrm>
            <a:off x="5974804" y="3220914"/>
            <a:ext cx="215900" cy="2159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3877D435-A0E7-4317-B8CA-43588D6AF5CE}"/>
              </a:ext>
            </a:extLst>
          </p:cNvPr>
          <p:cNvSpPr/>
          <p:nvPr/>
        </p:nvSpPr>
        <p:spPr>
          <a:xfrm>
            <a:off x="4290467" y="3638426"/>
            <a:ext cx="215900" cy="2159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935130A7-8A2C-8D29-696A-C3E23C2546E0}"/>
              </a:ext>
            </a:extLst>
          </p:cNvPr>
          <p:cNvSpPr/>
          <p:nvPr/>
        </p:nvSpPr>
        <p:spPr>
          <a:xfrm>
            <a:off x="5974804" y="3646364"/>
            <a:ext cx="215900" cy="2159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AA8FCA54-A5D0-D042-CC67-FD6BD2D12B64}"/>
              </a:ext>
            </a:extLst>
          </p:cNvPr>
          <p:cNvSpPr/>
          <p:nvPr/>
        </p:nvSpPr>
        <p:spPr>
          <a:xfrm>
            <a:off x="4309517" y="4087689"/>
            <a:ext cx="215900" cy="2159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97A324A2-8055-CA96-700B-C44DD755FFF0}"/>
              </a:ext>
            </a:extLst>
          </p:cNvPr>
          <p:cNvSpPr/>
          <p:nvPr/>
        </p:nvSpPr>
        <p:spPr>
          <a:xfrm>
            <a:off x="5993854" y="4095626"/>
            <a:ext cx="215900" cy="2159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" name="円/楕円 14">
            <a:extLst>
              <a:ext uri="{FF2B5EF4-FFF2-40B4-BE49-F238E27FC236}">
                <a16:creationId xmlns:a16="http://schemas.microsoft.com/office/drawing/2014/main" id="{B66DD666-1027-7CFB-2E72-C70A7A497185}"/>
              </a:ext>
            </a:extLst>
          </p:cNvPr>
          <p:cNvSpPr/>
          <p:nvPr/>
        </p:nvSpPr>
        <p:spPr>
          <a:xfrm>
            <a:off x="4309517" y="4511551"/>
            <a:ext cx="215900" cy="2159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4142B9BC-9426-28E8-F222-B7D1F49C8A7F}"/>
              </a:ext>
            </a:extLst>
          </p:cNvPr>
          <p:cNvSpPr/>
          <p:nvPr/>
        </p:nvSpPr>
        <p:spPr>
          <a:xfrm>
            <a:off x="5993854" y="4519489"/>
            <a:ext cx="215900" cy="2159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9D7E9ED4-394F-786B-07A0-B829BADF19D7}"/>
              </a:ext>
            </a:extLst>
          </p:cNvPr>
          <p:cNvSpPr/>
          <p:nvPr/>
        </p:nvSpPr>
        <p:spPr>
          <a:xfrm>
            <a:off x="4333329" y="4941764"/>
            <a:ext cx="215900" cy="2159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1C641B1D-731F-4A39-E337-78B386A9699A}"/>
              </a:ext>
            </a:extLst>
          </p:cNvPr>
          <p:cNvSpPr/>
          <p:nvPr/>
        </p:nvSpPr>
        <p:spPr>
          <a:xfrm>
            <a:off x="6017667" y="4949701"/>
            <a:ext cx="215900" cy="2159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F2249B2B-6E58-A4EC-645D-C300ADC0CE70}"/>
              </a:ext>
            </a:extLst>
          </p:cNvPr>
          <p:cNvSpPr/>
          <p:nvPr/>
        </p:nvSpPr>
        <p:spPr>
          <a:xfrm>
            <a:off x="4333329" y="5365626"/>
            <a:ext cx="215900" cy="2159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0" name="円/楕円 19">
            <a:extLst>
              <a:ext uri="{FF2B5EF4-FFF2-40B4-BE49-F238E27FC236}">
                <a16:creationId xmlns:a16="http://schemas.microsoft.com/office/drawing/2014/main" id="{FF46E5D7-5380-FD79-3BC3-A2E7B98C1B23}"/>
              </a:ext>
            </a:extLst>
          </p:cNvPr>
          <p:cNvSpPr/>
          <p:nvPr/>
        </p:nvSpPr>
        <p:spPr>
          <a:xfrm>
            <a:off x="6017667" y="5373564"/>
            <a:ext cx="215900" cy="2159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FD2C0B1C-373C-A941-1E6F-9F117D30C552}"/>
              </a:ext>
            </a:extLst>
          </p:cNvPr>
          <p:cNvCxnSpPr>
            <a:stCxn id="9" idx="5"/>
            <a:endCxn id="12" idx="2"/>
          </p:cNvCxnSpPr>
          <p:nvPr/>
        </p:nvCxnSpPr>
        <p:spPr>
          <a:xfrm>
            <a:off x="4474618" y="3398714"/>
            <a:ext cx="1500187" cy="35560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D126865C-8ED0-F901-45A7-325CCE4D06BA}"/>
              </a:ext>
            </a:extLst>
          </p:cNvPr>
          <p:cNvCxnSpPr>
            <a:stCxn id="11" idx="6"/>
            <a:endCxn id="10" idx="3"/>
          </p:cNvCxnSpPr>
          <p:nvPr/>
        </p:nvCxnSpPr>
        <p:spPr>
          <a:xfrm flipV="1">
            <a:off x="4506368" y="3405064"/>
            <a:ext cx="1500187" cy="341312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8569AD3C-B8D3-F1AA-057A-16D4E32A69FB}"/>
              </a:ext>
            </a:extLst>
          </p:cNvPr>
          <p:cNvCxnSpPr>
            <a:stCxn id="13" idx="5"/>
            <a:endCxn id="18" idx="2"/>
          </p:cNvCxnSpPr>
          <p:nvPr/>
        </p:nvCxnSpPr>
        <p:spPr>
          <a:xfrm>
            <a:off x="4493667" y="4271839"/>
            <a:ext cx="1524000" cy="785812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524719C4-EF69-6892-15C6-536B55CA1927}"/>
              </a:ext>
            </a:extLst>
          </p:cNvPr>
          <p:cNvCxnSpPr>
            <a:stCxn id="19" idx="6"/>
            <a:endCxn id="20" idx="2"/>
          </p:cNvCxnSpPr>
          <p:nvPr/>
        </p:nvCxnSpPr>
        <p:spPr>
          <a:xfrm>
            <a:off x="4549229" y="5473576"/>
            <a:ext cx="1468438" cy="793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B9C43659-729C-472F-9B15-8653F765D0F1}"/>
              </a:ext>
            </a:extLst>
          </p:cNvPr>
          <p:cNvCxnSpPr>
            <a:stCxn id="19" idx="6"/>
            <a:endCxn id="16" idx="3"/>
          </p:cNvCxnSpPr>
          <p:nvPr/>
        </p:nvCxnSpPr>
        <p:spPr>
          <a:xfrm flipV="1">
            <a:off x="4549230" y="4703640"/>
            <a:ext cx="1476375" cy="769937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F4A9F0DA-2BF1-30C6-3CA5-B71CFB8ABBC9}"/>
              </a:ext>
            </a:extLst>
          </p:cNvPr>
          <p:cNvCxnSpPr>
            <a:stCxn id="13" idx="6"/>
            <a:endCxn id="14" idx="2"/>
          </p:cNvCxnSpPr>
          <p:nvPr/>
        </p:nvCxnSpPr>
        <p:spPr>
          <a:xfrm>
            <a:off x="4525418" y="4195640"/>
            <a:ext cx="1468437" cy="7937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BD10A3A2-23E6-C835-6C9F-ED65DA4D7305}"/>
              </a:ext>
            </a:extLst>
          </p:cNvPr>
          <p:cNvCxnSpPr>
            <a:stCxn id="15" idx="7"/>
            <a:endCxn id="10" idx="3"/>
          </p:cNvCxnSpPr>
          <p:nvPr/>
        </p:nvCxnSpPr>
        <p:spPr>
          <a:xfrm flipV="1">
            <a:off x="4493668" y="3405065"/>
            <a:ext cx="1512887" cy="1138237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84" name="正方形/長方形 103">
            <a:extLst>
              <a:ext uri="{FF2B5EF4-FFF2-40B4-BE49-F238E27FC236}">
                <a16:creationId xmlns:a16="http://schemas.microsoft.com/office/drawing/2014/main" id="{6026928A-EA2A-D8CD-3F9D-86BF5BC63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93" y="5662490"/>
            <a:ext cx="4079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kumimoji="1" sz="2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ts val="375"/>
              </a:spcBef>
              <a:buClr>
                <a:srgbClr val="B2C1DB"/>
              </a:buClr>
              <a:buSzPct val="85000"/>
              <a:buFont typeface="Wingdings 2" panose="05020102010507070707" pitchFamily="18" charset="2"/>
              <a:buChar char="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ts val="375"/>
              </a:spcBef>
              <a:buClr>
                <a:srgbClr val="9BBB59"/>
              </a:buClr>
              <a:buSzPct val="80000"/>
              <a:buFont typeface="Wingdings 2" panose="05020102010507070707" pitchFamily="18" charset="2"/>
              <a:buChar char="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ts val="375"/>
              </a:spcBef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ja-JP" altLang="en-US" sz="4400">
              <a:solidFill>
                <a:prstClr val="black"/>
              </a:solidFill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5885" name="正方形/長方形 105">
            <a:extLst>
              <a:ext uri="{FF2B5EF4-FFF2-40B4-BE49-F238E27FC236}">
                <a16:creationId xmlns:a16="http://schemas.microsoft.com/office/drawing/2014/main" id="{E8237A77-B606-D954-1A63-BB34BF954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0042" y="5662490"/>
            <a:ext cx="3730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kumimoji="1" sz="2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ts val="375"/>
              </a:spcBef>
              <a:buClr>
                <a:srgbClr val="B2C1DB"/>
              </a:buClr>
              <a:buSzPct val="85000"/>
              <a:buFont typeface="Wingdings 2" panose="05020102010507070707" pitchFamily="18" charset="2"/>
              <a:buChar char="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ts val="375"/>
              </a:spcBef>
              <a:buClr>
                <a:srgbClr val="9BBB59"/>
              </a:buClr>
              <a:buSzPct val="80000"/>
              <a:buFont typeface="Wingdings 2" panose="05020102010507070707" pitchFamily="18" charset="2"/>
              <a:buChar char="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ts val="375"/>
              </a:spcBef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ja-JP" altLang="en-US" sz="4400">
              <a:solidFill>
                <a:prstClr val="black"/>
              </a:solidFill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C27B3A92-5B13-6CE5-8483-0F7809BE046E}"/>
              </a:ext>
            </a:extLst>
          </p:cNvPr>
          <p:cNvCxnSpPr>
            <a:stCxn id="9" idx="6"/>
            <a:endCxn id="10" idx="2"/>
          </p:cNvCxnSpPr>
          <p:nvPr/>
        </p:nvCxnSpPr>
        <p:spPr>
          <a:xfrm>
            <a:off x="4506368" y="3320926"/>
            <a:ext cx="1468437" cy="7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C831F4F3-EE9D-0CE8-F9F5-F09D73068A5B}"/>
              </a:ext>
            </a:extLst>
          </p:cNvPr>
          <p:cNvCxnSpPr>
            <a:stCxn id="13" idx="7"/>
            <a:endCxn id="12" idx="3"/>
          </p:cNvCxnSpPr>
          <p:nvPr/>
        </p:nvCxnSpPr>
        <p:spPr>
          <a:xfrm flipV="1">
            <a:off x="4493668" y="3830515"/>
            <a:ext cx="1512887" cy="288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9CD9F4DC-997E-D0A3-75F0-4CEE2EF9BA35}"/>
              </a:ext>
            </a:extLst>
          </p:cNvPr>
          <p:cNvCxnSpPr>
            <a:stCxn id="15" idx="6"/>
            <a:endCxn id="16" idx="2"/>
          </p:cNvCxnSpPr>
          <p:nvPr/>
        </p:nvCxnSpPr>
        <p:spPr>
          <a:xfrm>
            <a:off x="4525418" y="4619501"/>
            <a:ext cx="1468437" cy="7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9930E7F2-64D9-EB94-7407-EDBF4C7CA1A7}"/>
              </a:ext>
            </a:extLst>
          </p:cNvPr>
          <p:cNvCxnSpPr>
            <a:stCxn id="17" idx="6"/>
            <a:endCxn id="20" idx="1"/>
          </p:cNvCxnSpPr>
          <p:nvPr/>
        </p:nvCxnSpPr>
        <p:spPr>
          <a:xfrm>
            <a:off x="4549229" y="5049714"/>
            <a:ext cx="1500188" cy="355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D4712199-7E75-DD6B-E009-5AFDD751225E}"/>
              </a:ext>
            </a:extLst>
          </p:cNvPr>
          <p:cNvCxnSpPr>
            <a:stCxn id="19" idx="6"/>
            <a:endCxn id="18" idx="2"/>
          </p:cNvCxnSpPr>
          <p:nvPr/>
        </p:nvCxnSpPr>
        <p:spPr>
          <a:xfrm flipV="1">
            <a:off x="4549229" y="5057652"/>
            <a:ext cx="1468438" cy="415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03EFFD4F-DBFF-D520-AE76-B2C0CD9C6149}"/>
              </a:ext>
            </a:extLst>
          </p:cNvPr>
          <p:cNvCxnSpPr>
            <a:stCxn id="11" idx="5"/>
            <a:endCxn id="14" idx="2"/>
          </p:cNvCxnSpPr>
          <p:nvPr/>
        </p:nvCxnSpPr>
        <p:spPr>
          <a:xfrm>
            <a:off x="4474618" y="3822576"/>
            <a:ext cx="1519237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角丸四角形 100">
            <a:extLst>
              <a:ext uri="{FF2B5EF4-FFF2-40B4-BE49-F238E27FC236}">
                <a16:creationId xmlns:a16="http://schemas.microsoft.com/office/drawing/2014/main" id="{11F38E20-A774-8DF8-61E8-1C19743E7B13}"/>
              </a:ext>
            </a:extLst>
          </p:cNvPr>
          <p:cNvSpPr/>
          <p:nvPr/>
        </p:nvSpPr>
        <p:spPr>
          <a:xfrm>
            <a:off x="1919288" y="836712"/>
            <a:ext cx="6624984" cy="1872208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正方形/長方形 99">
                <a:extLst>
                  <a:ext uri="{FF2B5EF4-FFF2-40B4-BE49-F238E27FC236}">
                    <a16:creationId xmlns:a16="http://schemas.microsoft.com/office/drawing/2014/main" id="{5D3CF36B-E135-F79B-A5B0-66AA93F04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3552" y="1060450"/>
                <a:ext cx="6551612" cy="1415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575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kumimoji="1" sz="26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ts val="375"/>
                  </a:spcBef>
                  <a:buClr>
                    <a:schemeClr val="accent2"/>
                  </a:buClr>
                  <a:buSzPct val="85000"/>
                  <a:buFont typeface="Wingdings 2" panose="05020102010507070707" pitchFamily="18" charset="2"/>
                  <a:buChar char="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ts val="375"/>
                  </a:spcBef>
                  <a:buClr>
                    <a:srgbClr val="B2C1DB"/>
                  </a:buClr>
                  <a:buSzPct val="85000"/>
                  <a:buFont typeface="Wingdings 2" panose="05020102010507070707" pitchFamily="18" charset="2"/>
                  <a:buChar char="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ts val="375"/>
                  </a:spcBef>
                  <a:buClr>
                    <a:srgbClr val="9BBB59"/>
                  </a:buClr>
                  <a:buSzPct val="80000"/>
                  <a:buFont typeface="Wingdings 2" panose="05020102010507070707" pitchFamily="18" charset="2"/>
                  <a:buChar char="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ts val="375"/>
                  </a:spcBef>
                  <a:buClr>
                    <a:srgbClr val="9BBB59"/>
                  </a:buClr>
                  <a:buChar char="o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9BBB59"/>
                  </a:buClr>
                  <a:buChar char="o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9BBB59"/>
                  </a:buClr>
                  <a:buChar char="o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9BBB59"/>
                  </a:buClr>
                  <a:buChar char="o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9BBB59"/>
                  </a:buClr>
                  <a:buChar char="o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2400" dirty="0">
                    <a:solidFill>
                      <a:srgbClr val="1F497D"/>
                    </a:solidFill>
                  </a:rPr>
                  <a:t>入力</a:t>
                </a:r>
                <a:r>
                  <a:rPr lang="en-US" altLang="ja-JP" sz="2400" dirty="0">
                    <a:solidFill>
                      <a:srgbClr val="1F497D"/>
                    </a:solidFill>
                  </a:rPr>
                  <a:t>: </a:t>
                </a:r>
                <a:r>
                  <a:rPr lang="en-US" altLang="ja-JP" sz="2400" dirty="0">
                    <a:solidFill>
                      <a:srgbClr val="000000"/>
                    </a:solidFill>
                  </a:rPr>
                  <a:t> 2</a:t>
                </a:r>
                <a:r>
                  <a:rPr lang="ja-JP" altLang="en-US" sz="2400" dirty="0">
                    <a:solidFill>
                      <a:srgbClr val="000000"/>
                    </a:solidFill>
                  </a:rPr>
                  <a:t>部グラフ</a:t>
                </a:r>
                <a:r>
                  <a:rPr lang="en-US" altLang="ja-JP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altLang="ja-JP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ja-JP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𝑈</m:t>
                    </m:r>
                    <m:r>
                      <a:rPr lang="en-US" altLang="ja-JP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ja-JP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altLang="ja-JP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ja-JP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ja-JP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ja-JP" alt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ja-JP" altLang="en-US" sz="24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枝重み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en-US" altLang="ja-JP" sz="2400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400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altLang="ja-JP" sz="2400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ja-JP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ja-JP" sz="1400" dirty="0">
                  <a:solidFill>
                    <a:srgbClr val="1F497D"/>
                  </a:solidFill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ja-JP" altLang="en-US" sz="2400" dirty="0">
                    <a:solidFill>
                      <a:srgbClr val="1F497D"/>
                    </a:solidFill>
                    <a:cs typeface="Times New Roman" panose="02020603050405020304" pitchFamily="18" charset="0"/>
                  </a:rPr>
                  <a:t>問題</a:t>
                </a:r>
                <a:r>
                  <a:rPr lang="en-US" altLang="ja-JP" sz="2400" dirty="0">
                    <a:solidFill>
                      <a:srgbClr val="1F497D"/>
                    </a:solidFill>
                    <a:cs typeface="Times New Roman" panose="02020603050405020304" pitchFamily="18" charset="0"/>
                  </a:rPr>
                  <a:t>:  </a:t>
                </a:r>
                <a:r>
                  <a:rPr lang="ja-JP" altLang="en-US" sz="2400" dirty="0">
                    <a:solidFill>
                      <a:srgbClr val="008000"/>
                    </a:solidFill>
                    <a:cs typeface="Times New Roman" panose="02020603050405020304" pitchFamily="18" charset="0"/>
                  </a:rPr>
                  <a:t>最大重み</a:t>
                </a:r>
                <a:r>
                  <a:rPr lang="ja-JP" altLang="en-US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の</a:t>
                </a:r>
                <a:r>
                  <a:rPr lang="ja-JP" altLang="en-US" sz="2400" dirty="0">
                    <a:cs typeface="Times New Roman" panose="02020603050405020304" pitchFamily="18" charset="0"/>
                  </a:rPr>
                  <a:t>マッチング</a:t>
                </a:r>
                <a:r>
                  <a:rPr lang="ja-JP" altLang="en-US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は？</a:t>
                </a:r>
                <a:endParaRPr lang="en-US" altLang="ja-JP" sz="24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ja-JP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        </a:t>
                </a:r>
              </a:p>
            </p:txBody>
          </p:sp>
        </mc:Choice>
        <mc:Fallback xmlns="">
          <p:sp>
            <p:nvSpPr>
              <p:cNvPr id="39" name="正方形/長方形 99">
                <a:extLst>
                  <a:ext uri="{FF2B5EF4-FFF2-40B4-BE49-F238E27FC236}">
                    <a16:creationId xmlns:a16="http://schemas.microsoft.com/office/drawing/2014/main" id="{5D3CF36B-E135-F79B-A5B0-66AA93F04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63552" y="1060450"/>
                <a:ext cx="6551612" cy="1415772"/>
              </a:xfrm>
              <a:prstGeom prst="rect">
                <a:avLst/>
              </a:prstGeom>
              <a:blipFill>
                <a:blip r:embed="rId2"/>
                <a:stretch>
                  <a:fillRect l="-1490" t="-25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A79DDCB9-8463-BD67-DE28-E8D35132237A}"/>
              </a:ext>
            </a:extLst>
          </p:cNvPr>
          <p:cNvSpPr/>
          <p:nvPr/>
        </p:nvSpPr>
        <p:spPr>
          <a:xfrm>
            <a:off x="3020317" y="2098696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008000"/>
                </a:solidFill>
                <a:latin typeface="+mn-ea"/>
                <a:cs typeface="Times New Roman" panose="02020603050405020304" pitchFamily="18" charset="0"/>
              </a:rPr>
              <a:t>最小重み</a:t>
            </a:r>
            <a:r>
              <a:rPr lang="ja-JP" altLang="en-US" sz="2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の完全マッチングは？</a:t>
            </a:r>
            <a:endParaRPr lang="ja-JP" altLang="en-US" sz="2400" dirty="0">
              <a:latin typeface="+mn-ea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02CD1897-28CC-D550-761C-649F5B4993B7}"/>
              </a:ext>
            </a:extLst>
          </p:cNvPr>
          <p:cNvSpPr/>
          <p:nvPr/>
        </p:nvSpPr>
        <p:spPr>
          <a:xfrm>
            <a:off x="8962567" y="2110283"/>
            <a:ext cx="2173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ja-JP" altLang="en-US" dirty="0" err="1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つは</a:t>
            </a:r>
            <a:r>
              <a:rPr lang="ja-JP" altLang="en-US" dirty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本質的に等価</a:t>
            </a:r>
            <a:endParaRPr lang="ja-JP" altLang="en-US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F1B0864-7189-5600-CEBF-0F54A462B0B6}"/>
              </a:ext>
            </a:extLst>
          </p:cNvPr>
          <p:cNvSpPr txBox="1"/>
          <p:nvPr/>
        </p:nvSpPr>
        <p:spPr>
          <a:xfrm>
            <a:off x="5089608" y="3007313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5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528188B9-FC1C-9D1D-E7A3-50945E89B90D}"/>
              </a:ext>
            </a:extLst>
          </p:cNvPr>
          <p:cNvSpPr txBox="1"/>
          <p:nvPr/>
        </p:nvSpPr>
        <p:spPr>
          <a:xfrm>
            <a:off x="5118332" y="3586958"/>
            <a:ext cx="60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10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A2E6940-3E53-4999-5E83-89D104732B1A}"/>
              </a:ext>
            </a:extLst>
          </p:cNvPr>
          <p:cNvSpPr txBox="1"/>
          <p:nvPr/>
        </p:nvSpPr>
        <p:spPr>
          <a:xfrm>
            <a:off x="4764094" y="3660136"/>
            <a:ext cx="60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8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F0F41794-6414-C625-92B6-0FBE9FE43DCD}"/>
              </a:ext>
            </a:extLst>
          </p:cNvPr>
          <p:cNvSpPr txBox="1"/>
          <p:nvPr/>
        </p:nvSpPr>
        <p:spPr>
          <a:xfrm>
            <a:off x="4866325" y="3276456"/>
            <a:ext cx="60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7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1FF2986-51E8-E3BD-176D-1B4DA7992432}"/>
              </a:ext>
            </a:extLst>
          </p:cNvPr>
          <p:cNvSpPr txBox="1"/>
          <p:nvPr/>
        </p:nvSpPr>
        <p:spPr>
          <a:xfrm>
            <a:off x="5523955" y="4331132"/>
            <a:ext cx="60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4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3F43B76A-71C1-D444-F672-12C5C7AFDD6A}"/>
              </a:ext>
            </a:extLst>
          </p:cNvPr>
          <p:cNvSpPr txBox="1"/>
          <p:nvPr/>
        </p:nvSpPr>
        <p:spPr>
          <a:xfrm>
            <a:off x="5024314" y="5426136"/>
            <a:ext cx="60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14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CD7C605E-A27F-8E5A-6FEF-D5CA6CE97AB2}"/>
              </a:ext>
            </a:extLst>
          </p:cNvPr>
          <p:cNvSpPr txBox="1"/>
          <p:nvPr/>
        </p:nvSpPr>
        <p:spPr>
          <a:xfrm>
            <a:off x="5283449" y="4122623"/>
            <a:ext cx="60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3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465F4A5A-357D-98B7-1729-2176CCA7D450}"/>
              </a:ext>
            </a:extLst>
          </p:cNvPr>
          <p:cNvSpPr txBox="1"/>
          <p:nvPr/>
        </p:nvSpPr>
        <p:spPr>
          <a:xfrm>
            <a:off x="4645733" y="4813784"/>
            <a:ext cx="60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6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E2FE74A2-AB95-1A3A-A8FC-028A0196B625}"/>
              </a:ext>
            </a:extLst>
          </p:cNvPr>
          <p:cNvSpPr txBox="1"/>
          <p:nvPr/>
        </p:nvSpPr>
        <p:spPr>
          <a:xfrm>
            <a:off x="5173117" y="4762878"/>
            <a:ext cx="60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1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FFCC0EE9-9A36-5AC1-6BCC-A152CEDFBD7F}"/>
              </a:ext>
            </a:extLst>
          </p:cNvPr>
          <p:cNvSpPr txBox="1"/>
          <p:nvPr/>
        </p:nvSpPr>
        <p:spPr>
          <a:xfrm>
            <a:off x="4893280" y="4240931"/>
            <a:ext cx="60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4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A769CD25-F02C-0336-78B3-6FF7C218E9BE}"/>
              </a:ext>
            </a:extLst>
          </p:cNvPr>
          <p:cNvSpPr txBox="1"/>
          <p:nvPr/>
        </p:nvSpPr>
        <p:spPr>
          <a:xfrm>
            <a:off x="4602179" y="3410053"/>
            <a:ext cx="757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9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9E7C8C50-79FF-AF1F-BCE4-86538E145563}"/>
              </a:ext>
            </a:extLst>
          </p:cNvPr>
          <p:cNvSpPr txBox="1"/>
          <p:nvPr/>
        </p:nvSpPr>
        <p:spPr>
          <a:xfrm>
            <a:off x="5700501" y="5006250"/>
            <a:ext cx="60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6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802F4B85-1FE7-9DBE-21A4-6B69DB39CA74}"/>
              </a:ext>
            </a:extLst>
          </p:cNvPr>
          <p:cNvSpPr txBox="1"/>
          <p:nvPr/>
        </p:nvSpPr>
        <p:spPr>
          <a:xfrm>
            <a:off x="5720497" y="3760318"/>
            <a:ext cx="60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6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C4049B4-FE33-E70E-BF96-BF5520FB20FC}"/>
              </a:ext>
            </a:extLst>
          </p:cNvPr>
          <p:cNvSpPr/>
          <p:nvPr/>
        </p:nvSpPr>
        <p:spPr>
          <a:xfrm>
            <a:off x="7474074" y="6237312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これらは効率よく（多項式時間で）解ける</a:t>
            </a:r>
            <a:endParaRPr lang="ja-JP" altLang="en-US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8B19D75-0B29-94F6-FD01-77596D2C09B3}"/>
              </a:ext>
            </a:extLst>
          </p:cNvPr>
          <p:cNvSpPr/>
          <p:nvPr/>
        </p:nvSpPr>
        <p:spPr>
          <a:xfrm>
            <a:off x="11141745" y="103610"/>
            <a:ext cx="902811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2800" dirty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再掲</a:t>
            </a:r>
            <a:endParaRPr lang="ja-JP" altLang="en-US" sz="2800" dirty="0">
              <a:solidFill>
                <a:schemeClr val="tx2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74996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増加道による重みの変化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21</a:t>
            </a:fld>
            <a:endParaRPr kumimoji="1" lang="ja-JP" altLang="en-US" dirty="0"/>
          </a:p>
        </p:txBody>
      </p:sp>
      <p:grpSp>
        <p:nvGrpSpPr>
          <p:cNvPr id="30" name="グループ化 29"/>
          <p:cNvGrpSpPr/>
          <p:nvPr/>
        </p:nvGrpSpPr>
        <p:grpSpPr>
          <a:xfrm>
            <a:off x="2207568" y="1341558"/>
            <a:ext cx="1511176" cy="2017936"/>
            <a:chOff x="1980704" y="3643312"/>
            <a:chExt cx="1943100" cy="2376488"/>
          </a:xfrm>
        </p:grpSpPr>
        <p:cxnSp>
          <p:nvCxnSpPr>
            <p:cNvPr id="28" name="直線コネクタ 27"/>
            <p:cNvCxnSpPr>
              <a:stCxn id="15" idx="6"/>
              <a:endCxn id="14" idx="2"/>
            </p:cNvCxnSpPr>
            <p:nvPr/>
          </p:nvCxnSpPr>
          <p:spPr>
            <a:xfrm flipV="1">
              <a:off x="2239466" y="5487987"/>
              <a:ext cx="1468438" cy="4159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円/楕円 4"/>
            <p:cNvSpPr/>
            <p:nvPr/>
          </p:nvSpPr>
          <p:spPr>
            <a:xfrm>
              <a:off x="1980704" y="3643312"/>
              <a:ext cx="215900" cy="2159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円/楕円 5"/>
            <p:cNvSpPr/>
            <p:nvPr/>
          </p:nvSpPr>
          <p:spPr>
            <a:xfrm>
              <a:off x="3665041" y="3651250"/>
              <a:ext cx="215900" cy="2159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円/楕円 6"/>
            <p:cNvSpPr/>
            <p:nvPr/>
          </p:nvSpPr>
          <p:spPr>
            <a:xfrm>
              <a:off x="1980704" y="4068762"/>
              <a:ext cx="215900" cy="2159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円/楕円 7"/>
            <p:cNvSpPr/>
            <p:nvPr/>
          </p:nvSpPr>
          <p:spPr>
            <a:xfrm>
              <a:off x="3665041" y="4076700"/>
              <a:ext cx="215900" cy="2159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円/楕円 8"/>
            <p:cNvSpPr/>
            <p:nvPr/>
          </p:nvSpPr>
          <p:spPr>
            <a:xfrm>
              <a:off x="1999754" y="4518025"/>
              <a:ext cx="215900" cy="2159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円/楕円 9"/>
            <p:cNvSpPr/>
            <p:nvPr/>
          </p:nvSpPr>
          <p:spPr>
            <a:xfrm>
              <a:off x="3684091" y="4525962"/>
              <a:ext cx="215900" cy="2159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1999754" y="4941887"/>
              <a:ext cx="215900" cy="2159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3684091" y="4949825"/>
              <a:ext cx="215900" cy="2159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2023566" y="5372100"/>
              <a:ext cx="215900" cy="2159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3707904" y="5380037"/>
              <a:ext cx="215900" cy="2159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2023566" y="5795962"/>
              <a:ext cx="215900" cy="2159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3707904" y="5803900"/>
              <a:ext cx="215900" cy="2159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17" name="直線コネクタ 16"/>
            <p:cNvCxnSpPr>
              <a:stCxn id="5" idx="5"/>
              <a:endCxn id="8" idx="2"/>
            </p:cNvCxnSpPr>
            <p:nvPr/>
          </p:nvCxnSpPr>
          <p:spPr>
            <a:xfrm>
              <a:off x="2164854" y="3829050"/>
              <a:ext cx="1500187" cy="35560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>
              <a:stCxn id="7" idx="6"/>
              <a:endCxn id="6" idx="3"/>
            </p:cNvCxnSpPr>
            <p:nvPr/>
          </p:nvCxnSpPr>
          <p:spPr>
            <a:xfrm flipV="1">
              <a:off x="2196604" y="3835400"/>
              <a:ext cx="1500187" cy="341312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>
              <a:stCxn id="9" idx="5"/>
              <a:endCxn id="14" idx="2"/>
            </p:cNvCxnSpPr>
            <p:nvPr/>
          </p:nvCxnSpPr>
          <p:spPr>
            <a:xfrm>
              <a:off x="2183904" y="4702175"/>
              <a:ext cx="1524000" cy="785812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>
              <a:stCxn id="15" idx="6"/>
              <a:endCxn id="16" idx="2"/>
            </p:cNvCxnSpPr>
            <p:nvPr/>
          </p:nvCxnSpPr>
          <p:spPr>
            <a:xfrm>
              <a:off x="2239466" y="5903912"/>
              <a:ext cx="1468438" cy="79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>
              <a:stCxn id="15" idx="6"/>
              <a:endCxn id="12" idx="3"/>
            </p:cNvCxnSpPr>
            <p:nvPr/>
          </p:nvCxnSpPr>
          <p:spPr>
            <a:xfrm flipV="1">
              <a:off x="2239466" y="5133975"/>
              <a:ext cx="1476375" cy="76993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>
              <a:stCxn id="9" idx="6"/>
              <a:endCxn id="10" idx="2"/>
            </p:cNvCxnSpPr>
            <p:nvPr/>
          </p:nvCxnSpPr>
          <p:spPr>
            <a:xfrm>
              <a:off x="2215654" y="4625975"/>
              <a:ext cx="1468437" cy="7937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>
              <a:stCxn id="11" idx="7"/>
              <a:endCxn id="6" idx="3"/>
            </p:cNvCxnSpPr>
            <p:nvPr/>
          </p:nvCxnSpPr>
          <p:spPr>
            <a:xfrm flipV="1">
              <a:off x="2183904" y="3835400"/>
              <a:ext cx="1512887" cy="1138237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>
              <a:stCxn id="5" idx="6"/>
              <a:endCxn id="6" idx="2"/>
            </p:cNvCxnSpPr>
            <p:nvPr/>
          </p:nvCxnSpPr>
          <p:spPr>
            <a:xfrm>
              <a:off x="2196604" y="3751262"/>
              <a:ext cx="1468437" cy="793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>
              <a:stCxn id="9" idx="7"/>
              <a:endCxn id="8" idx="3"/>
            </p:cNvCxnSpPr>
            <p:nvPr/>
          </p:nvCxnSpPr>
          <p:spPr>
            <a:xfrm flipV="1">
              <a:off x="2183904" y="4260850"/>
              <a:ext cx="1512887" cy="2889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>
              <a:stCxn id="11" idx="6"/>
              <a:endCxn id="12" idx="2"/>
            </p:cNvCxnSpPr>
            <p:nvPr/>
          </p:nvCxnSpPr>
          <p:spPr>
            <a:xfrm>
              <a:off x="2215654" y="5049837"/>
              <a:ext cx="1468437" cy="79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>
              <a:stCxn id="13" idx="6"/>
              <a:endCxn id="16" idx="1"/>
            </p:cNvCxnSpPr>
            <p:nvPr/>
          </p:nvCxnSpPr>
          <p:spPr>
            <a:xfrm>
              <a:off x="2239466" y="5480050"/>
              <a:ext cx="1500188" cy="3556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>
              <a:stCxn id="7" idx="5"/>
              <a:endCxn id="10" idx="2"/>
            </p:cNvCxnSpPr>
            <p:nvPr/>
          </p:nvCxnSpPr>
          <p:spPr>
            <a:xfrm>
              <a:off x="2164854" y="4252912"/>
              <a:ext cx="1519237" cy="381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正方形/長方形 31"/>
              <p:cNvSpPr/>
              <p:nvPr/>
            </p:nvSpPr>
            <p:spPr>
              <a:xfrm>
                <a:off x="2685364" y="3396873"/>
                <a:ext cx="5223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ja-JP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正方形/長方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364" y="3396873"/>
                <a:ext cx="522387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円/楕円 38"/>
          <p:cNvSpPr/>
          <p:nvPr/>
        </p:nvSpPr>
        <p:spPr>
          <a:xfrm>
            <a:off x="5014519" y="1341558"/>
            <a:ext cx="167908" cy="18332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6324451" y="1348298"/>
            <a:ext cx="167908" cy="18332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6324451" y="1709559"/>
            <a:ext cx="167908" cy="18332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5029334" y="2084299"/>
            <a:ext cx="167908" cy="18332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6357787" y="2816255"/>
            <a:ext cx="167908" cy="18332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44" name="直線コネクタ 43"/>
          <p:cNvCxnSpPr>
            <a:stCxn id="39" idx="5"/>
            <a:endCxn id="41" idx="2"/>
          </p:cNvCxnSpPr>
          <p:nvPr/>
        </p:nvCxnSpPr>
        <p:spPr>
          <a:xfrm>
            <a:off x="5157735" y="1499274"/>
            <a:ext cx="1166716" cy="301949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>
            <a:stCxn id="42" idx="5"/>
            <a:endCxn id="43" idx="2"/>
          </p:cNvCxnSpPr>
          <p:nvPr/>
        </p:nvCxnSpPr>
        <p:spPr>
          <a:xfrm>
            <a:off x="5172550" y="2240666"/>
            <a:ext cx="1185236" cy="667253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>
            <a:endCxn id="40" idx="3"/>
          </p:cNvCxnSpPr>
          <p:nvPr/>
        </p:nvCxnSpPr>
        <p:spPr>
          <a:xfrm flipV="1">
            <a:off x="5172551" y="1504665"/>
            <a:ext cx="1176593" cy="966506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>
            <a:stCxn id="39" idx="6"/>
            <a:endCxn id="40" idx="2"/>
          </p:cNvCxnSpPr>
          <p:nvPr/>
        </p:nvCxnSpPr>
        <p:spPr>
          <a:xfrm>
            <a:off x="5182427" y="1433221"/>
            <a:ext cx="1142024" cy="67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>
            <a:stCxn id="42" idx="7"/>
            <a:endCxn id="41" idx="3"/>
          </p:cNvCxnSpPr>
          <p:nvPr/>
        </p:nvCxnSpPr>
        <p:spPr>
          <a:xfrm flipV="1">
            <a:off x="5172551" y="1865925"/>
            <a:ext cx="1176593" cy="2453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円/楕円 48"/>
          <p:cNvSpPr/>
          <p:nvPr/>
        </p:nvSpPr>
        <p:spPr>
          <a:xfrm>
            <a:off x="5030580" y="2410298"/>
            <a:ext cx="167908" cy="18332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正方形/長方形 49"/>
              <p:cNvSpPr/>
              <p:nvPr/>
            </p:nvSpPr>
            <p:spPr>
              <a:xfrm>
                <a:off x="5182427" y="3396818"/>
                <a:ext cx="1442510" cy="4642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i="1" dirty="0">
                          <a:latin typeface="Cambria Math" panose="02040503050406030204" pitchFamily="18" charset="0"/>
                        </a:rPr>
                        <m:t>増加道</m:t>
                      </m:r>
                      <m:r>
                        <a:rPr lang="ja-JP" alt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400" i="1" dirty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ja-JP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正方形/長方形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427" y="3396818"/>
                <a:ext cx="1442510" cy="464230"/>
              </a:xfrm>
              <a:prstGeom prst="rect">
                <a:avLst/>
              </a:prstGeom>
              <a:blipFill>
                <a:blip r:embed="rId3"/>
                <a:stretch>
                  <a:fillRect l="-422" b="-92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グループ化 50"/>
          <p:cNvGrpSpPr/>
          <p:nvPr/>
        </p:nvGrpSpPr>
        <p:grpSpPr>
          <a:xfrm>
            <a:off x="8113216" y="1334817"/>
            <a:ext cx="1511176" cy="2017936"/>
            <a:chOff x="1980704" y="3643312"/>
            <a:chExt cx="1943100" cy="2376488"/>
          </a:xfrm>
        </p:grpSpPr>
        <p:cxnSp>
          <p:nvCxnSpPr>
            <p:cNvPr id="74" name="直線コネクタ 73"/>
            <p:cNvCxnSpPr>
              <a:stCxn id="59" idx="6"/>
              <a:endCxn id="60" idx="2"/>
            </p:cNvCxnSpPr>
            <p:nvPr/>
          </p:nvCxnSpPr>
          <p:spPr>
            <a:xfrm>
              <a:off x="2215654" y="5049837"/>
              <a:ext cx="1468437" cy="79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>
              <a:stCxn id="57" idx="7"/>
              <a:endCxn id="56" idx="3"/>
            </p:cNvCxnSpPr>
            <p:nvPr/>
          </p:nvCxnSpPr>
          <p:spPr>
            <a:xfrm flipV="1">
              <a:off x="2183904" y="4260850"/>
              <a:ext cx="1512887" cy="2889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>
              <a:stCxn id="55" idx="6"/>
              <a:endCxn id="54" idx="3"/>
            </p:cNvCxnSpPr>
            <p:nvPr/>
          </p:nvCxnSpPr>
          <p:spPr>
            <a:xfrm flipV="1">
              <a:off x="2196604" y="3835400"/>
              <a:ext cx="1500187" cy="341312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>
              <a:stCxn id="63" idx="6"/>
              <a:endCxn id="62" idx="2"/>
            </p:cNvCxnSpPr>
            <p:nvPr/>
          </p:nvCxnSpPr>
          <p:spPr>
            <a:xfrm flipV="1">
              <a:off x="2239466" y="5487987"/>
              <a:ext cx="1468438" cy="4159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円/楕円 52"/>
            <p:cNvSpPr/>
            <p:nvPr/>
          </p:nvSpPr>
          <p:spPr>
            <a:xfrm>
              <a:off x="1980704" y="3643312"/>
              <a:ext cx="215900" cy="2159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3665041" y="3651250"/>
              <a:ext cx="215900" cy="2159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1980704" y="4068762"/>
              <a:ext cx="215900" cy="2159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3665041" y="4076700"/>
              <a:ext cx="215900" cy="2159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1999754" y="4518025"/>
              <a:ext cx="215900" cy="2159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8" name="円/楕円 57"/>
            <p:cNvSpPr/>
            <p:nvPr/>
          </p:nvSpPr>
          <p:spPr>
            <a:xfrm>
              <a:off x="3684091" y="4525962"/>
              <a:ext cx="215900" cy="2159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9" name="円/楕円 58"/>
            <p:cNvSpPr/>
            <p:nvPr/>
          </p:nvSpPr>
          <p:spPr>
            <a:xfrm>
              <a:off x="1999754" y="4941887"/>
              <a:ext cx="215900" cy="2159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60" name="円/楕円 59"/>
            <p:cNvSpPr/>
            <p:nvPr/>
          </p:nvSpPr>
          <p:spPr>
            <a:xfrm>
              <a:off x="3684091" y="4949825"/>
              <a:ext cx="215900" cy="2159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61" name="円/楕円 60"/>
            <p:cNvSpPr/>
            <p:nvPr/>
          </p:nvSpPr>
          <p:spPr>
            <a:xfrm>
              <a:off x="2023566" y="5372100"/>
              <a:ext cx="215900" cy="2159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62" name="円/楕円 61"/>
            <p:cNvSpPr/>
            <p:nvPr/>
          </p:nvSpPr>
          <p:spPr>
            <a:xfrm>
              <a:off x="3707904" y="5380037"/>
              <a:ext cx="215900" cy="2159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63" name="円/楕円 62"/>
            <p:cNvSpPr/>
            <p:nvPr/>
          </p:nvSpPr>
          <p:spPr>
            <a:xfrm>
              <a:off x="2023566" y="5795962"/>
              <a:ext cx="215900" cy="2159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64" name="円/楕円 63"/>
            <p:cNvSpPr/>
            <p:nvPr/>
          </p:nvSpPr>
          <p:spPr>
            <a:xfrm>
              <a:off x="3707904" y="5803900"/>
              <a:ext cx="215900" cy="2159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65" name="直線コネクタ 64"/>
            <p:cNvCxnSpPr>
              <a:stCxn id="53" idx="5"/>
              <a:endCxn id="56" idx="2"/>
            </p:cNvCxnSpPr>
            <p:nvPr/>
          </p:nvCxnSpPr>
          <p:spPr>
            <a:xfrm>
              <a:off x="2164854" y="3829050"/>
              <a:ext cx="1500187" cy="3556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>
              <a:stCxn id="57" idx="5"/>
              <a:endCxn id="62" idx="2"/>
            </p:cNvCxnSpPr>
            <p:nvPr/>
          </p:nvCxnSpPr>
          <p:spPr>
            <a:xfrm>
              <a:off x="2183904" y="4702175"/>
              <a:ext cx="1524000" cy="78581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>
              <a:stCxn id="63" idx="6"/>
              <a:endCxn id="64" idx="2"/>
            </p:cNvCxnSpPr>
            <p:nvPr/>
          </p:nvCxnSpPr>
          <p:spPr>
            <a:xfrm>
              <a:off x="2239466" y="5903912"/>
              <a:ext cx="1468438" cy="793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>
              <a:stCxn id="63" idx="6"/>
              <a:endCxn id="60" idx="3"/>
            </p:cNvCxnSpPr>
            <p:nvPr/>
          </p:nvCxnSpPr>
          <p:spPr>
            <a:xfrm flipV="1">
              <a:off x="2239466" y="5133975"/>
              <a:ext cx="1476375" cy="76993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>
              <a:stCxn id="57" idx="6"/>
              <a:endCxn id="58" idx="2"/>
            </p:cNvCxnSpPr>
            <p:nvPr/>
          </p:nvCxnSpPr>
          <p:spPr>
            <a:xfrm>
              <a:off x="2215654" y="4625975"/>
              <a:ext cx="1468437" cy="7937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>
              <a:stCxn id="59" idx="7"/>
              <a:endCxn id="54" idx="3"/>
            </p:cNvCxnSpPr>
            <p:nvPr/>
          </p:nvCxnSpPr>
          <p:spPr>
            <a:xfrm flipV="1">
              <a:off x="2183904" y="3835400"/>
              <a:ext cx="1512887" cy="113823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>
              <a:stCxn id="53" idx="6"/>
              <a:endCxn id="54" idx="2"/>
            </p:cNvCxnSpPr>
            <p:nvPr/>
          </p:nvCxnSpPr>
          <p:spPr>
            <a:xfrm>
              <a:off x="2196604" y="3751262"/>
              <a:ext cx="1468437" cy="79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>
              <a:stCxn id="61" idx="6"/>
              <a:endCxn id="64" idx="1"/>
            </p:cNvCxnSpPr>
            <p:nvPr/>
          </p:nvCxnSpPr>
          <p:spPr>
            <a:xfrm>
              <a:off x="2239466" y="5480050"/>
              <a:ext cx="1500188" cy="3556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>
              <a:stCxn id="55" idx="5"/>
              <a:endCxn id="58" idx="2"/>
            </p:cNvCxnSpPr>
            <p:nvPr/>
          </p:nvCxnSpPr>
          <p:spPr>
            <a:xfrm>
              <a:off x="2164854" y="4252912"/>
              <a:ext cx="1519237" cy="381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正方形/長方形 76"/>
              <p:cNvSpPr/>
              <p:nvPr/>
            </p:nvSpPr>
            <p:spPr>
              <a:xfrm>
                <a:off x="8368066" y="3396873"/>
                <a:ext cx="11139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ja-JP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△</m:t>
                      </m:r>
                      <m:r>
                        <a:rPr lang="en-US" altLang="ja-JP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ja-JP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正方形/長方形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066" y="3396873"/>
                <a:ext cx="111395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テキスト ボックス 78"/>
          <p:cNvSpPr txBox="1"/>
          <p:nvPr/>
        </p:nvSpPr>
        <p:spPr>
          <a:xfrm>
            <a:off x="5635209" y="1118328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5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5413773" y="2016594"/>
            <a:ext cx="60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10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5518942" y="2433918"/>
            <a:ext cx="60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4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5278972" y="1492532"/>
            <a:ext cx="757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9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5989015" y="1836277"/>
            <a:ext cx="60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6</a:t>
            </a:r>
            <a:endParaRPr lang="ja-JP" altLang="en-US" dirty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正方形/長方形 83"/>
              <p:cNvSpPr/>
              <p:nvPr/>
            </p:nvSpPr>
            <p:spPr>
              <a:xfrm>
                <a:off x="2500723" y="4416538"/>
                <a:ext cx="7677100" cy="138499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lvl="0"/>
                <a:r>
                  <a:rPr lang="ja-JP" altLang="en-US" sz="2400" dirty="0"/>
                  <a:t>観察：</a:t>
                </a:r>
                <a:endParaRPr lang="en-US" altLang="ja-JP" sz="2400" dirty="0"/>
              </a:p>
              <a:p>
                <a:pPr marL="800100" lvl="1" indent="-342900">
                  <a:buClr>
                    <a:schemeClr val="tx1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ja-JP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ja-JP" altLang="en-US" sz="2400" dirty="0"/>
                  <a:t>は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 dirty="0"/>
                  <a:t>よりサイズが１大きいマッチング</a:t>
                </a:r>
                <a:endParaRPr lang="en-US" altLang="ja-JP" sz="2400" dirty="0"/>
              </a:p>
              <a:p>
                <a:pPr marL="800100" lvl="1" indent="-342900">
                  <a:lnSpc>
                    <a:spcPct val="150000"/>
                  </a:lnSpc>
                  <a:buClr>
                    <a:schemeClr val="tx1"/>
                  </a:buClr>
                  <a:buFont typeface="Wingdings" panose="05000000000000000000" pitchFamily="2" charset="2"/>
                  <a:buChar char="Ø"/>
                </a:pPr>
                <a:r>
                  <a:rPr lang="ja-JP" altLang="en-US" sz="2400" dirty="0"/>
                  <a:t>重みの増分は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4" name="正方形/長方形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723" y="4416538"/>
                <a:ext cx="7677100" cy="1384995"/>
              </a:xfrm>
              <a:prstGeom prst="rect">
                <a:avLst/>
              </a:prstGeom>
              <a:blipFill>
                <a:blip r:embed="rId5"/>
                <a:stretch>
                  <a:fillRect l="-1109" t="-2174" b="-565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459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7368" y="40024"/>
            <a:ext cx="9001000" cy="648072"/>
          </a:xfrm>
        </p:spPr>
        <p:txBody>
          <a:bodyPr>
            <a:noAutofit/>
          </a:bodyPr>
          <a:lstStyle/>
          <a:p>
            <a:r>
              <a:rPr lang="ja-JP" altLang="en-US" sz="2800" dirty="0"/>
              <a:t>最小重み完全マッチングに対するアルゴリズム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22</a:t>
            </a:fld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2277598" y="1898517"/>
            <a:ext cx="5545" cy="39222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812067" y="1429862"/>
                <a:ext cx="9737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=∅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067" y="1429862"/>
                <a:ext cx="973724" cy="400110"/>
              </a:xfrm>
              <a:prstGeom prst="rect">
                <a:avLst/>
              </a:prstGeom>
              <a:blipFill>
                <a:blip r:embed="rId2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/>
          <p:cNvSpPr/>
          <p:nvPr/>
        </p:nvSpPr>
        <p:spPr>
          <a:xfrm>
            <a:off x="1659475" y="1228698"/>
            <a:ext cx="184731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endParaRPr lang="ja-JP" altLang="en-US" sz="2000" dirty="0">
              <a:solidFill>
                <a:schemeClr val="tx2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2307883" y="3227364"/>
            <a:ext cx="5545" cy="39222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2336386" y="3266159"/>
                <a:ext cx="1078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ja-JP" altLang="en-US" dirty="0"/>
                  <a:t>があり</a:t>
                </a: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386" y="3266159"/>
                <a:ext cx="1078372" cy="369332"/>
              </a:xfrm>
              <a:prstGeom prst="rect">
                <a:avLst/>
              </a:prstGeom>
              <a:blipFill>
                <a:blip r:embed="rId3"/>
                <a:stretch>
                  <a:fillRect t="-6667" r="-5085" b="-3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4223791" y="3778558"/>
                <a:ext cx="12961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ja-JP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ja-JP" altLang="en-US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を</m:t>
                    </m:r>
                  </m:oMath>
                </a14:m>
                <a:r>
                  <a:rPr lang="ja-JP" altLang="en-US" sz="2000" dirty="0"/>
                  <a:t>出力</a:t>
                </a: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791" y="3778558"/>
                <a:ext cx="1296144" cy="400110"/>
              </a:xfrm>
              <a:prstGeom prst="rect">
                <a:avLst/>
              </a:prstGeom>
              <a:blipFill>
                <a:blip r:embed="rId4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角丸四角形 11"/>
          <p:cNvSpPr/>
          <p:nvPr/>
        </p:nvSpPr>
        <p:spPr>
          <a:xfrm>
            <a:off x="4194643" y="3676564"/>
            <a:ext cx="1325292" cy="5445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23" name="直線コネクタ 22"/>
          <p:cNvCxnSpPr/>
          <p:nvPr/>
        </p:nvCxnSpPr>
        <p:spPr>
          <a:xfrm flipH="1">
            <a:off x="1330254" y="4009413"/>
            <a:ext cx="4652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1317963" y="2573792"/>
            <a:ext cx="1729" cy="14545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1330255" y="2582982"/>
            <a:ext cx="437365" cy="594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角丸四角形 25"/>
          <p:cNvSpPr/>
          <p:nvPr/>
        </p:nvSpPr>
        <p:spPr>
          <a:xfrm>
            <a:off x="1795453" y="1348658"/>
            <a:ext cx="990504" cy="5445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2732119" y="2808538"/>
                <a:ext cx="22876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dirty="0"/>
                  <a:t>増加道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 dirty="0"/>
                  <a:t>を探す</a:t>
                </a:r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119" y="2808538"/>
                <a:ext cx="2287642" cy="400110"/>
              </a:xfrm>
              <a:prstGeom prst="rect">
                <a:avLst/>
              </a:prstGeom>
              <a:blipFill>
                <a:blip r:embed="rId5"/>
                <a:stretch>
                  <a:fillRect l="-2667" t="-9231" b="-2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角丸四角形 27"/>
          <p:cNvSpPr/>
          <p:nvPr/>
        </p:nvSpPr>
        <p:spPr>
          <a:xfrm>
            <a:off x="1795453" y="2303286"/>
            <a:ext cx="3911934" cy="9240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/>
              <p:cNvSpPr txBox="1"/>
              <p:nvPr/>
            </p:nvSpPr>
            <p:spPr>
              <a:xfrm>
                <a:off x="1579429" y="3745317"/>
                <a:ext cx="22876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dirty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△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0" name="テキスト ボックス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429" y="3745317"/>
                <a:ext cx="2287642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角丸四角形 30"/>
          <p:cNvSpPr/>
          <p:nvPr/>
        </p:nvSpPr>
        <p:spPr>
          <a:xfrm>
            <a:off x="1799386" y="3670634"/>
            <a:ext cx="1940060" cy="5445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1127448" y="4943490"/>
            <a:ext cx="3095719" cy="82330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2000" dirty="0">
                <a:solidFill>
                  <a:schemeClr val="tx2"/>
                </a:solidFill>
              </a:rPr>
              <a:t>出力の最適性？</a:t>
            </a:r>
            <a:endParaRPr lang="en-US" altLang="ja-JP" sz="20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ja-JP" altLang="en-US" sz="2000" dirty="0">
                <a:solidFill>
                  <a:schemeClr val="tx2"/>
                </a:solidFill>
              </a:rPr>
              <a:t>増加道の探索は簡単？</a:t>
            </a:r>
            <a:endParaRPr lang="en-US" altLang="ja-JP" sz="2000" dirty="0">
              <a:solidFill>
                <a:schemeClr val="tx2"/>
              </a:solidFill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3491480" y="4886567"/>
            <a:ext cx="1763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→ </a:t>
            </a:r>
            <a:r>
              <a:rPr lang="ja-JP" altLang="en-US" sz="2400" u="sng" dirty="0"/>
              <a:t>次ページ</a:t>
            </a:r>
            <a:endParaRPr lang="en-US" altLang="ja-JP" sz="2400" u="sng" dirty="0"/>
          </a:p>
        </p:txBody>
      </p:sp>
      <p:grpSp>
        <p:nvGrpSpPr>
          <p:cNvPr id="41" name="グループ化 40"/>
          <p:cNvGrpSpPr/>
          <p:nvPr/>
        </p:nvGrpSpPr>
        <p:grpSpPr>
          <a:xfrm>
            <a:off x="7434195" y="913255"/>
            <a:ext cx="1511176" cy="2017936"/>
            <a:chOff x="1980704" y="3643312"/>
            <a:chExt cx="1943100" cy="2376488"/>
          </a:xfrm>
        </p:grpSpPr>
        <p:cxnSp>
          <p:nvCxnSpPr>
            <p:cNvPr id="42" name="直線コネクタ 41"/>
            <p:cNvCxnSpPr>
              <a:stCxn id="53" idx="6"/>
              <a:endCxn id="52" idx="2"/>
            </p:cNvCxnSpPr>
            <p:nvPr/>
          </p:nvCxnSpPr>
          <p:spPr>
            <a:xfrm flipV="1">
              <a:off x="2239466" y="5487987"/>
              <a:ext cx="1468438" cy="4159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円/楕円 42"/>
            <p:cNvSpPr/>
            <p:nvPr/>
          </p:nvSpPr>
          <p:spPr>
            <a:xfrm>
              <a:off x="1980704" y="3643312"/>
              <a:ext cx="215900" cy="215900"/>
            </a:xfrm>
            <a:prstGeom prst="ellipse">
              <a:avLst/>
            </a:prstGeom>
            <a:solidFill>
              <a:schemeClr val="tx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円/楕円 43"/>
            <p:cNvSpPr/>
            <p:nvPr/>
          </p:nvSpPr>
          <p:spPr>
            <a:xfrm>
              <a:off x="3665041" y="3651250"/>
              <a:ext cx="215900" cy="2159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円/楕円 44"/>
            <p:cNvSpPr/>
            <p:nvPr/>
          </p:nvSpPr>
          <p:spPr>
            <a:xfrm>
              <a:off x="1980704" y="4068762"/>
              <a:ext cx="215900" cy="215900"/>
            </a:xfrm>
            <a:prstGeom prst="ellipse">
              <a:avLst/>
            </a:prstGeom>
            <a:solidFill>
              <a:schemeClr val="tx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3665041" y="4076700"/>
              <a:ext cx="215900" cy="2159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1999754" y="4518025"/>
              <a:ext cx="215900" cy="215900"/>
            </a:xfrm>
            <a:prstGeom prst="ellipse">
              <a:avLst/>
            </a:prstGeom>
            <a:solidFill>
              <a:schemeClr val="tx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3684091" y="4525962"/>
              <a:ext cx="215900" cy="2159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1999754" y="4941887"/>
              <a:ext cx="215900" cy="215900"/>
            </a:xfrm>
            <a:prstGeom prst="ellipse">
              <a:avLst/>
            </a:prstGeom>
            <a:solidFill>
              <a:schemeClr val="tx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3684091" y="4949825"/>
              <a:ext cx="215900" cy="2159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2023566" y="5372100"/>
              <a:ext cx="215900" cy="215900"/>
            </a:xfrm>
            <a:prstGeom prst="ellipse">
              <a:avLst/>
            </a:prstGeom>
            <a:solidFill>
              <a:schemeClr val="tx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3707904" y="5380037"/>
              <a:ext cx="215900" cy="2159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3" name="円/楕円 52"/>
            <p:cNvSpPr/>
            <p:nvPr/>
          </p:nvSpPr>
          <p:spPr>
            <a:xfrm>
              <a:off x="2023566" y="5795962"/>
              <a:ext cx="215900" cy="215900"/>
            </a:xfrm>
            <a:prstGeom prst="ellipse">
              <a:avLst/>
            </a:prstGeom>
            <a:solidFill>
              <a:schemeClr val="tx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3707904" y="5803900"/>
              <a:ext cx="215900" cy="2159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55" name="直線コネクタ 54"/>
            <p:cNvCxnSpPr>
              <a:stCxn id="43" idx="5"/>
              <a:endCxn id="46" idx="2"/>
            </p:cNvCxnSpPr>
            <p:nvPr/>
          </p:nvCxnSpPr>
          <p:spPr>
            <a:xfrm>
              <a:off x="2164854" y="3829050"/>
              <a:ext cx="1500187" cy="3556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>
              <a:stCxn id="45" idx="6"/>
              <a:endCxn id="44" idx="3"/>
            </p:cNvCxnSpPr>
            <p:nvPr/>
          </p:nvCxnSpPr>
          <p:spPr>
            <a:xfrm flipV="1">
              <a:off x="2196604" y="3835400"/>
              <a:ext cx="1500187" cy="341312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>
              <a:stCxn id="47" idx="5"/>
              <a:endCxn id="52" idx="2"/>
            </p:cNvCxnSpPr>
            <p:nvPr/>
          </p:nvCxnSpPr>
          <p:spPr>
            <a:xfrm>
              <a:off x="2183904" y="4702175"/>
              <a:ext cx="1524000" cy="785812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>
              <a:stCxn id="53" idx="6"/>
              <a:endCxn id="54" idx="2"/>
            </p:cNvCxnSpPr>
            <p:nvPr/>
          </p:nvCxnSpPr>
          <p:spPr>
            <a:xfrm>
              <a:off x="2239466" y="5903912"/>
              <a:ext cx="1468438" cy="793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>
              <a:stCxn id="53" idx="6"/>
              <a:endCxn id="50" idx="3"/>
            </p:cNvCxnSpPr>
            <p:nvPr/>
          </p:nvCxnSpPr>
          <p:spPr>
            <a:xfrm flipV="1">
              <a:off x="2239466" y="5133975"/>
              <a:ext cx="1476375" cy="76993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>
              <a:stCxn id="47" idx="6"/>
              <a:endCxn id="48" idx="2"/>
            </p:cNvCxnSpPr>
            <p:nvPr/>
          </p:nvCxnSpPr>
          <p:spPr>
            <a:xfrm>
              <a:off x="2215654" y="4625975"/>
              <a:ext cx="1468437" cy="7937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>
              <a:stCxn id="49" idx="7"/>
              <a:endCxn id="44" idx="3"/>
            </p:cNvCxnSpPr>
            <p:nvPr/>
          </p:nvCxnSpPr>
          <p:spPr>
            <a:xfrm flipV="1">
              <a:off x="2183904" y="3835400"/>
              <a:ext cx="1512887" cy="1138237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>
              <a:stCxn id="43" idx="6"/>
              <a:endCxn id="44" idx="2"/>
            </p:cNvCxnSpPr>
            <p:nvPr/>
          </p:nvCxnSpPr>
          <p:spPr>
            <a:xfrm>
              <a:off x="2196604" y="3751262"/>
              <a:ext cx="1468437" cy="793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>
              <a:stCxn id="47" idx="7"/>
              <a:endCxn id="46" idx="3"/>
            </p:cNvCxnSpPr>
            <p:nvPr/>
          </p:nvCxnSpPr>
          <p:spPr>
            <a:xfrm flipV="1">
              <a:off x="2183904" y="4260850"/>
              <a:ext cx="1512887" cy="28892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>
              <a:stCxn id="49" idx="6"/>
              <a:endCxn id="50" idx="2"/>
            </p:cNvCxnSpPr>
            <p:nvPr/>
          </p:nvCxnSpPr>
          <p:spPr>
            <a:xfrm>
              <a:off x="2215654" y="5049837"/>
              <a:ext cx="1468437" cy="79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>
              <a:stCxn id="51" idx="6"/>
              <a:endCxn id="54" idx="1"/>
            </p:cNvCxnSpPr>
            <p:nvPr/>
          </p:nvCxnSpPr>
          <p:spPr>
            <a:xfrm>
              <a:off x="2239466" y="5480050"/>
              <a:ext cx="1500188" cy="3556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>
              <a:stCxn id="45" idx="5"/>
              <a:endCxn id="48" idx="2"/>
            </p:cNvCxnSpPr>
            <p:nvPr/>
          </p:nvCxnSpPr>
          <p:spPr>
            <a:xfrm>
              <a:off x="2164854" y="4252912"/>
              <a:ext cx="1519237" cy="381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正方形/長方形 99"/>
              <p:cNvSpPr/>
              <p:nvPr/>
            </p:nvSpPr>
            <p:spPr>
              <a:xfrm>
                <a:off x="8945371" y="1737570"/>
                <a:ext cx="522386" cy="461665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ja-JP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0" name="正方形/長方形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5371" y="1737570"/>
                <a:ext cx="522386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1532697" y="2281124"/>
                <a:ext cx="4347279" cy="515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150000"/>
                  </a:lnSpc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altLang="ja-JP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ja-JP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altLang="ja-JP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ja-JP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altLang="ja-JP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altLang="ja-JP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altLang="ja-JP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altLang="ja-JP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sz="2000" dirty="0"/>
                  <a:t> 最小の</a:t>
                </a:r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697" y="2281124"/>
                <a:ext cx="4347279" cy="515526"/>
              </a:xfrm>
              <a:prstGeom prst="rect">
                <a:avLst/>
              </a:prstGeom>
              <a:blipFill>
                <a:blip r:embed="rId8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直線矢印コネクタ 104"/>
          <p:cNvCxnSpPr/>
          <p:nvPr/>
        </p:nvCxnSpPr>
        <p:spPr>
          <a:xfrm>
            <a:off x="4584273" y="3227364"/>
            <a:ext cx="5545" cy="39222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正方形/長方形 105"/>
              <p:cNvSpPr/>
              <p:nvPr/>
            </p:nvSpPr>
            <p:spPr>
              <a:xfrm>
                <a:off x="4612776" y="3266159"/>
                <a:ext cx="1078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ja-JP" altLang="en-US" dirty="0"/>
                  <a:t>がなし</a:t>
                </a:r>
              </a:p>
            </p:txBody>
          </p:sp>
        </mc:Choice>
        <mc:Fallback xmlns="">
          <p:sp>
            <p:nvSpPr>
              <p:cNvPr id="106" name="正方形/長方形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776" y="3266159"/>
                <a:ext cx="1078372" cy="369332"/>
              </a:xfrm>
              <a:prstGeom prst="rect">
                <a:avLst/>
              </a:prstGeom>
              <a:blipFill>
                <a:blip r:embed="rId9"/>
                <a:stretch>
                  <a:fillRect t="-6667" r="-4520" b="-3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570106" y="585990"/>
                <a:ext cx="37133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ja-JP" altLang="en-US" dirty="0"/>
                  <a:t>が完全マッチングを持つと仮定</a:t>
                </a:r>
                <a:r>
                  <a:rPr lang="en-US" altLang="ja-JP" dirty="0"/>
                  <a:t>)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06" y="585990"/>
                <a:ext cx="3713389" cy="369332"/>
              </a:xfrm>
              <a:prstGeom prst="rect">
                <a:avLst/>
              </a:prstGeom>
              <a:blipFill>
                <a:blip r:embed="rId10"/>
                <a:stretch>
                  <a:fillRect l="-1478" t="-11475" r="-821" b="-278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テキスト ボックス 107"/>
          <p:cNvSpPr txBox="1"/>
          <p:nvPr/>
        </p:nvSpPr>
        <p:spPr>
          <a:xfrm>
            <a:off x="8084744" y="701638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5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7686052" y="2247248"/>
            <a:ext cx="60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10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8412842" y="1318888"/>
            <a:ext cx="60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4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7594730" y="1074782"/>
            <a:ext cx="757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9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7829235" y="956512"/>
            <a:ext cx="60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6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7821587" y="1799059"/>
            <a:ext cx="60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1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8351019" y="1837285"/>
            <a:ext cx="60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4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8175800" y="2721615"/>
            <a:ext cx="60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6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125" name="正方形/長方形 124"/>
          <p:cNvSpPr/>
          <p:nvPr/>
        </p:nvSpPr>
        <p:spPr>
          <a:xfrm>
            <a:off x="2457498" y="5706272"/>
            <a:ext cx="3278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→ </a:t>
            </a:r>
            <a:r>
              <a:rPr lang="ja-JP" altLang="en-US" u="sng" dirty="0"/>
              <a:t>（負閉路がなければ）</a:t>
            </a:r>
            <a:r>
              <a:rPr lang="en-US" altLang="ja-JP" sz="2400" u="sng" dirty="0">
                <a:latin typeface="+mn-ea"/>
              </a:rPr>
              <a:t>OK</a:t>
            </a:r>
          </a:p>
        </p:txBody>
      </p:sp>
      <p:sp>
        <p:nvSpPr>
          <p:cNvPr id="67" name="正方形/長方形 66"/>
          <p:cNvSpPr/>
          <p:nvPr/>
        </p:nvSpPr>
        <p:spPr>
          <a:xfrm>
            <a:off x="8395680" y="3056762"/>
            <a:ext cx="1415772" cy="338554"/>
          </a:xfrm>
          <a:prstGeom prst="rect">
            <a:avLst/>
          </a:prstGeom>
          <a:ln w="19050">
            <a:noFill/>
          </a:ln>
        </p:spPr>
        <p:txBody>
          <a:bodyPr wrap="none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</a:rPr>
              <a:t>辺に向き付け</a:t>
            </a:r>
          </a:p>
        </p:txBody>
      </p:sp>
      <p:grpSp>
        <p:nvGrpSpPr>
          <p:cNvPr id="70" name="グループ化 69"/>
          <p:cNvGrpSpPr/>
          <p:nvPr/>
        </p:nvGrpSpPr>
        <p:grpSpPr>
          <a:xfrm>
            <a:off x="7503329" y="3791864"/>
            <a:ext cx="1511176" cy="2017936"/>
            <a:chOff x="1980704" y="3643312"/>
            <a:chExt cx="1943100" cy="2376488"/>
          </a:xfrm>
        </p:grpSpPr>
        <p:cxnSp>
          <p:nvCxnSpPr>
            <p:cNvPr id="71" name="直線コネクタ 70"/>
            <p:cNvCxnSpPr>
              <a:stCxn id="82" idx="6"/>
              <a:endCxn id="81" idx="2"/>
            </p:cNvCxnSpPr>
            <p:nvPr/>
          </p:nvCxnSpPr>
          <p:spPr>
            <a:xfrm flipV="1">
              <a:off x="2239466" y="5487987"/>
              <a:ext cx="1468438" cy="415925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円/楕円 71"/>
            <p:cNvSpPr/>
            <p:nvPr/>
          </p:nvSpPr>
          <p:spPr>
            <a:xfrm>
              <a:off x="1980704" y="3643312"/>
              <a:ext cx="215900" cy="215900"/>
            </a:xfrm>
            <a:prstGeom prst="ellipse">
              <a:avLst/>
            </a:prstGeom>
            <a:solidFill>
              <a:schemeClr val="tx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73" name="円/楕円 72"/>
            <p:cNvSpPr/>
            <p:nvPr/>
          </p:nvSpPr>
          <p:spPr>
            <a:xfrm>
              <a:off x="3665041" y="3651250"/>
              <a:ext cx="215900" cy="2159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74" name="円/楕円 73"/>
            <p:cNvSpPr/>
            <p:nvPr/>
          </p:nvSpPr>
          <p:spPr>
            <a:xfrm>
              <a:off x="1980704" y="4068762"/>
              <a:ext cx="215900" cy="215900"/>
            </a:xfrm>
            <a:prstGeom prst="ellipse">
              <a:avLst/>
            </a:prstGeom>
            <a:solidFill>
              <a:schemeClr val="tx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75" name="円/楕円 74"/>
            <p:cNvSpPr/>
            <p:nvPr/>
          </p:nvSpPr>
          <p:spPr>
            <a:xfrm>
              <a:off x="3665041" y="4076700"/>
              <a:ext cx="215900" cy="2159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76" name="円/楕円 75"/>
            <p:cNvSpPr/>
            <p:nvPr/>
          </p:nvSpPr>
          <p:spPr>
            <a:xfrm>
              <a:off x="1999754" y="4518025"/>
              <a:ext cx="215900" cy="215900"/>
            </a:xfrm>
            <a:prstGeom prst="ellipse">
              <a:avLst/>
            </a:prstGeom>
            <a:solidFill>
              <a:schemeClr val="tx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77" name="円/楕円 76"/>
            <p:cNvSpPr/>
            <p:nvPr/>
          </p:nvSpPr>
          <p:spPr>
            <a:xfrm>
              <a:off x="3684091" y="4525962"/>
              <a:ext cx="215900" cy="2159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78" name="円/楕円 77"/>
            <p:cNvSpPr/>
            <p:nvPr/>
          </p:nvSpPr>
          <p:spPr>
            <a:xfrm>
              <a:off x="1999754" y="4941887"/>
              <a:ext cx="215900" cy="215900"/>
            </a:xfrm>
            <a:prstGeom prst="ellipse">
              <a:avLst/>
            </a:prstGeom>
            <a:solidFill>
              <a:schemeClr val="tx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79" name="円/楕円 78"/>
            <p:cNvSpPr/>
            <p:nvPr/>
          </p:nvSpPr>
          <p:spPr>
            <a:xfrm>
              <a:off x="3684091" y="4949825"/>
              <a:ext cx="215900" cy="2159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80" name="円/楕円 79"/>
            <p:cNvSpPr/>
            <p:nvPr/>
          </p:nvSpPr>
          <p:spPr>
            <a:xfrm>
              <a:off x="2023566" y="5372100"/>
              <a:ext cx="215900" cy="215900"/>
            </a:xfrm>
            <a:prstGeom prst="ellipse">
              <a:avLst/>
            </a:prstGeom>
            <a:solidFill>
              <a:schemeClr val="tx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81" name="円/楕円 80"/>
            <p:cNvSpPr/>
            <p:nvPr/>
          </p:nvSpPr>
          <p:spPr>
            <a:xfrm>
              <a:off x="3707904" y="5380037"/>
              <a:ext cx="215900" cy="2159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82" name="円/楕円 81"/>
            <p:cNvSpPr/>
            <p:nvPr/>
          </p:nvSpPr>
          <p:spPr>
            <a:xfrm>
              <a:off x="2023566" y="5795962"/>
              <a:ext cx="215900" cy="215900"/>
            </a:xfrm>
            <a:prstGeom prst="ellipse">
              <a:avLst/>
            </a:prstGeom>
            <a:solidFill>
              <a:schemeClr val="tx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83" name="円/楕円 82"/>
            <p:cNvSpPr/>
            <p:nvPr/>
          </p:nvSpPr>
          <p:spPr>
            <a:xfrm>
              <a:off x="3707904" y="5803900"/>
              <a:ext cx="215900" cy="2159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84" name="直線コネクタ 83"/>
            <p:cNvCxnSpPr>
              <a:stCxn id="72" idx="5"/>
              <a:endCxn id="75" idx="2"/>
            </p:cNvCxnSpPr>
            <p:nvPr/>
          </p:nvCxnSpPr>
          <p:spPr>
            <a:xfrm>
              <a:off x="2164854" y="3829050"/>
              <a:ext cx="1500187" cy="355600"/>
            </a:xfrm>
            <a:prstGeom prst="line">
              <a:avLst/>
            </a:prstGeom>
            <a:ln w="19050">
              <a:solidFill>
                <a:srgbClr val="0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/>
            <p:cNvCxnSpPr>
              <a:stCxn id="74" idx="6"/>
              <a:endCxn id="73" idx="3"/>
            </p:cNvCxnSpPr>
            <p:nvPr/>
          </p:nvCxnSpPr>
          <p:spPr>
            <a:xfrm flipV="1">
              <a:off x="2196604" y="3835400"/>
              <a:ext cx="1500187" cy="341312"/>
            </a:xfrm>
            <a:prstGeom prst="line">
              <a:avLst/>
            </a:prstGeom>
            <a:ln w="19050">
              <a:solidFill>
                <a:srgbClr val="0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>
              <a:stCxn id="76" idx="5"/>
              <a:endCxn id="81" idx="2"/>
            </p:cNvCxnSpPr>
            <p:nvPr/>
          </p:nvCxnSpPr>
          <p:spPr>
            <a:xfrm>
              <a:off x="2183904" y="4702175"/>
              <a:ext cx="1524000" cy="785812"/>
            </a:xfrm>
            <a:prstGeom prst="line">
              <a:avLst/>
            </a:prstGeom>
            <a:ln w="19050">
              <a:solidFill>
                <a:srgbClr val="0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/>
            <p:cNvCxnSpPr>
              <a:stCxn id="82" idx="6"/>
              <a:endCxn id="83" idx="2"/>
            </p:cNvCxnSpPr>
            <p:nvPr/>
          </p:nvCxnSpPr>
          <p:spPr>
            <a:xfrm>
              <a:off x="2239466" y="5903912"/>
              <a:ext cx="1468438" cy="7938"/>
            </a:xfrm>
            <a:prstGeom prst="line">
              <a:avLst/>
            </a:prstGeom>
            <a:ln w="19050">
              <a:solidFill>
                <a:srgbClr val="0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/>
            <p:cNvCxnSpPr>
              <a:stCxn id="82" idx="6"/>
              <a:endCxn id="79" idx="3"/>
            </p:cNvCxnSpPr>
            <p:nvPr/>
          </p:nvCxnSpPr>
          <p:spPr>
            <a:xfrm flipV="1">
              <a:off x="2239466" y="5133975"/>
              <a:ext cx="1476375" cy="769937"/>
            </a:xfrm>
            <a:prstGeom prst="line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>
              <a:stCxn id="76" idx="6"/>
              <a:endCxn id="77" idx="2"/>
            </p:cNvCxnSpPr>
            <p:nvPr/>
          </p:nvCxnSpPr>
          <p:spPr>
            <a:xfrm>
              <a:off x="2215654" y="4625975"/>
              <a:ext cx="1468437" cy="7937"/>
            </a:xfrm>
            <a:prstGeom prst="line">
              <a:avLst/>
            </a:prstGeom>
            <a:ln w="19050">
              <a:solidFill>
                <a:srgbClr val="0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>
              <a:stCxn id="78" idx="7"/>
              <a:endCxn id="73" idx="3"/>
            </p:cNvCxnSpPr>
            <p:nvPr/>
          </p:nvCxnSpPr>
          <p:spPr>
            <a:xfrm flipV="1">
              <a:off x="2183904" y="3835400"/>
              <a:ext cx="1512887" cy="1138237"/>
            </a:xfrm>
            <a:prstGeom prst="line">
              <a:avLst/>
            </a:prstGeom>
            <a:ln w="19050">
              <a:solidFill>
                <a:srgbClr val="0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/>
            <p:cNvCxnSpPr>
              <a:stCxn id="72" idx="6"/>
              <a:endCxn id="73" idx="2"/>
            </p:cNvCxnSpPr>
            <p:nvPr/>
          </p:nvCxnSpPr>
          <p:spPr>
            <a:xfrm>
              <a:off x="2196604" y="3751262"/>
              <a:ext cx="1468437" cy="7938"/>
            </a:xfrm>
            <a:prstGeom prst="line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/>
            <p:cNvCxnSpPr>
              <a:stCxn id="76" idx="7"/>
              <a:endCxn id="75" idx="3"/>
            </p:cNvCxnSpPr>
            <p:nvPr/>
          </p:nvCxnSpPr>
          <p:spPr>
            <a:xfrm flipV="1">
              <a:off x="2183904" y="4260850"/>
              <a:ext cx="1512887" cy="288925"/>
            </a:xfrm>
            <a:prstGeom prst="line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>
              <a:stCxn id="78" idx="6"/>
              <a:endCxn id="79" idx="2"/>
            </p:cNvCxnSpPr>
            <p:nvPr/>
          </p:nvCxnSpPr>
          <p:spPr>
            <a:xfrm>
              <a:off x="2215654" y="5049837"/>
              <a:ext cx="1468437" cy="793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コネクタ 93"/>
            <p:cNvCxnSpPr>
              <a:stCxn id="80" idx="6"/>
              <a:endCxn id="83" idx="1"/>
            </p:cNvCxnSpPr>
            <p:nvPr/>
          </p:nvCxnSpPr>
          <p:spPr>
            <a:xfrm>
              <a:off x="2239466" y="5480050"/>
              <a:ext cx="1500188" cy="355600"/>
            </a:xfrm>
            <a:prstGeom prst="line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>
              <a:stCxn id="74" idx="5"/>
              <a:endCxn id="77" idx="2"/>
            </p:cNvCxnSpPr>
            <p:nvPr/>
          </p:nvCxnSpPr>
          <p:spPr>
            <a:xfrm>
              <a:off x="2164854" y="4252912"/>
              <a:ext cx="1519237" cy="381000"/>
            </a:xfrm>
            <a:prstGeom prst="line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円/楕円 96"/>
          <p:cNvSpPr/>
          <p:nvPr/>
        </p:nvSpPr>
        <p:spPr>
          <a:xfrm>
            <a:off x="7431321" y="4809594"/>
            <a:ext cx="360040" cy="33686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8" name="円/楕円 97"/>
          <p:cNvSpPr/>
          <p:nvPr/>
        </p:nvSpPr>
        <p:spPr>
          <a:xfrm>
            <a:off x="8740139" y="5197346"/>
            <a:ext cx="360040" cy="33686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9" name="下矢印 98"/>
          <p:cNvSpPr/>
          <p:nvPr/>
        </p:nvSpPr>
        <p:spPr>
          <a:xfrm>
            <a:off x="8087216" y="3067393"/>
            <a:ext cx="275424" cy="588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01" name="円/楕円 100"/>
          <p:cNvSpPr/>
          <p:nvPr/>
        </p:nvSpPr>
        <p:spPr>
          <a:xfrm>
            <a:off x="6999273" y="6074915"/>
            <a:ext cx="360040" cy="33686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02" name="円/楕円 101"/>
          <p:cNvSpPr/>
          <p:nvPr/>
        </p:nvSpPr>
        <p:spPr>
          <a:xfrm>
            <a:off x="8064771" y="6076870"/>
            <a:ext cx="360040" cy="33686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6" name="正方形/長方形 95"/>
          <p:cNvSpPr/>
          <p:nvPr/>
        </p:nvSpPr>
        <p:spPr>
          <a:xfrm>
            <a:off x="7418440" y="6084005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から</a:t>
            </a:r>
          </a:p>
        </p:txBody>
      </p:sp>
      <p:sp>
        <p:nvSpPr>
          <p:cNvPr id="103" name="正方形/長方形 102"/>
          <p:cNvSpPr/>
          <p:nvPr/>
        </p:nvSpPr>
        <p:spPr>
          <a:xfrm>
            <a:off x="8466800" y="6077376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err="1"/>
              <a:t>への</a:t>
            </a:r>
            <a:r>
              <a:rPr lang="ja-JP" altLang="en-US" dirty="0"/>
              <a:t>最短パスを探索</a:t>
            </a:r>
          </a:p>
        </p:txBody>
      </p:sp>
      <p:sp>
        <p:nvSpPr>
          <p:cNvPr id="107" name="正方形/長方形 106"/>
          <p:cNvSpPr/>
          <p:nvPr/>
        </p:nvSpPr>
        <p:spPr>
          <a:xfrm>
            <a:off x="8402652" y="3351609"/>
            <a:ext cx="1620957" cy="338554"/>
          </a:xfrm>
          <a:prstGeom prst="rect">
            <a:avLst/>
          </a:prstGeom>
          <a:ln w="19050">
            <a:noFill/>
          </a:ln>
        </p:spPr>
        <p:txBody>
          <a:bodyPr wrap="none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</a:rPr>
              <a:t>「長さ」を設定</a:t>
            </a: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8135591" y="3604644"/>
            <a:ext cx="42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7030A0"/>
                </a:solidFill>
              </a:rPr>
              <a:t>-5</a:t>
            </a:r>
            <a:endParaRPr lang="ja-JP" altLang="en-US" dirty="0">
              <a:solidFill>
                <a:srgbClr val="7030A0"/>
              </a:solidFill>
            </a:endParaRP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7766453" y="5133668"/>
            <a:ext cx="60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7030A0"/>
                </a:solidFill>
              </a:rPr>
              <a:t>-10</a:t>
            </a:r>
            <a:endParaRPr lang="ja-JP" altLang="en-US" dirty="0">
              <a:solidFill>
                <a:srgbClr val="7030A0"/>
              </a:solidFill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8493243" y="4205308"/>
            <a:ext cx="60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7030A0"/>
                </a:solidFill>
              </a:rPr>
              <a:t>-4</a:t>
            </a:r>
            <a:endParaRPr lang="ja-JP" altLang="en-US" dirty="0">
              <a:solidFill>
                <a:srgbClr val="7030A0"/>
              </a:solidFill>
            </a:endParaRPr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7675132" y="3961202"/>
            <a:ext cx="757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9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7909636" y="3842932"/>
            <a:ext cx="60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6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7901988" y="4685479"/>
            <a:ext cx="60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1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8431420" y="4723705"/>
            <a:ext cx="60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4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8472225" y="5608035"/>
            <a:ext cx="60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6</a:t>
            </a:r>
            <a:endParaRPr lang="ja-JP" altLang="en-US" dirty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9613427" y="3670645"/>
                <a:ext cx="13914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ja-JP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ja-JP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3427" y="3670645"/>
                <a:ext cx="1391462" cy="369332"/>
              </a:xfrm>
              <a:prstGeom prst="rect">
                <a:avLst/>
              </a:prstGeom>
              <a:blipFill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テキスト ボックス 125"/>
              <p:cNvSpPr txBox="1"/>
              <p:nvPr/>
            </p:nvSpPr>
            <p:spPr>
              <a:xfrm>
                <a:off x="9594849" y="4279940"/>
                <a:ext cx="16579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ja-JP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ja-JP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6" name="テキスト ボックス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4849" y="4279940"/>
                <a:ext cx="1657939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テキスト ボックス 126"/>
              <p:cNvSpPr txBox="1"/>
              <p:nvPr/>
            </p:nvSpPr>
            <p:spPr>
              <a:xfrm>
                <a:off x="10033130" y="3950366"/>
                <a:ext cx="13914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/>
                  <a:t>if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∖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27" name="テキスト ボックス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130" y="3950366"/>
                <a:ext cx="1391462" cy="369332"/>
              </a:xfrm>
              <a:prstGeom prst="rect">
                <a:avLst/>
              </a:prstGeom>
              <a:blipFill>
                <a:blip r:embed="rId13"/>
                <a:stretch>
                  <a:fillRect l="-3947" t="-819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テキスト ボックス 127"/>
              <p:cNvSpPr txBox="1"/>
              <p:nvPr/>
            </p:nvSpPr>
            <p:spPr>
              <a:xfrm>
                <a:off x="10029547" y="4596718"/>
                <a:ext cx="13914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/>
                  <a:t>if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28" name="テキスト ボックス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9547" y="4596718"/>
                <a:ext cx="1391462" cy="369332"/>
              </a:xfrm>
              <a:prstGeom prst="rect">
                <a:avLst/>
              </a:prstGeom>
              <a:blipFill>
                <a:blip r:embed="rId14"/>
                <a:stretch>
                  <a:fillRect l="-3493" t="-819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正方形/長方形 15"/>
          <p:cNvSpPr/>
          <p:nvPr/>
        </p:nvSpPr>
        <p:spPr>
          <a:xfrm>
            <a:off x="9586662" y="3686540"/>
            <a:ext cx="1736970" cy="1260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572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出力の最適性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23</a:t>
            </a:fld>
            <a:endParaRPr kumimoji="1" lang="ja-JP" altLang="en-US" dirty="0"/>
          </a:p>
        </p:txBody>
      </p:sp>
      <p:grpSp>
        <p:nvGrpSpPr>
          <p:cNvPr id="28" name="グループ化 27"/>
          <p:cNvGrpSpPr/>
          <p:nvPr/>
        </p:nvGrpSpPr>
        <p:grpSpPr>
          <a:xfrm>
            <a:off x="8406636" y="188640"/>
            <a:ext cx="3450004" cy="2413262"/>
            <a:chOff x="3656695" y="3024646"/>
            <a:chExt cx="4925890" cy="2992391"/>
          </a:xfrm>
        </p:grpSpPr>
        <p:cxnSp>
          <p:nvCxnSpPr>
            <p:cNvPr id="5" name="直線矢印コネクタ 4"/>
            <p:cNvCxnSpPr/>
            <p:nvPr/>
          </p:nvCxnSpPr>
          <p:spPr>
            <a:xfrm>
              <a:off x="4812845" y="3694465"/>
              <a:ext cx="5545" cy="39222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テキスト ボックス 5"/>
                <p:cNvSpPr txBox="1"/>
                <p:nvPr/>
              </p:nvSpPr>
              <p:spPr>
                <a:xfrm>
                  <a:off x="4244780" y="3203611"/>
                  <a:ext cx="1253708" cy="4197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altLang="ja-JP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=∅</m:t>
                        </m:r>
                      </m:oMath>
                    </m:oMathPara>
                  </a14:m>
                  <a:endParaRPr lang="ja-JP" altLang="en-US" sz="1600" dirty="0"/>
                </a:p>
              </p:txBody>
            </p:sp>
          </mc:Choice>
          <mc:Fallback xmlns="">
            <p:sp>
              <p:nvSpPr>
                <p:cNvPr id="6" name="テキスト ボックス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4780" y="3203611"/>
                  <a:ext cx="1253708" cy="4197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正方形/長方形 6"/>
            <p:cNvSpPr/>
            <p:nvPr/>
          </p:nvSpPr>
          <p:spPr>
            <a:xfrm>
              <a:off x="4194721" y="3024646"/>
              <a:ext cx="263758" cy="4197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endParaRPr lang="ja-JP" alt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8" name="直線矢印コネクタ 7"/>
            <p:cNvCxnSpPr/>
            <p:nvPr/>
          </p:nvCxnSpPr>
          <p:spPr>
            <a:xfrm>
              <a:off x="4843130" y="5023312"/>
              <a:ext cx="5545" cy="39222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正方形/長方形 8"/>
                <p:cNvSpPr/>
                <p:nvPr/>
              </p:nvSpPr>
              <p:spPr>
                <a:xfrm>
                  <a:off x="4871634" y="5062107"/>
                  <a:ext cx="1254054" cy="3816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ja-JP" sz="1400" i="1" dirty="0">
                          <a:latin typeface="Cambria Math" panose="02040503050406030204" pitchFamily="18" charset="0"/>
                        </a:rPr>
                        <m:t>𝑃</m:t>
                      </m:r>
                    </m:oMath>
                  </a14:m>
                  <a:r>
                    <a:rPr lang="en-US" altLang="ja-JP" sz="1400" dirty="0"/>
                    <a:t> </a:t>
                  </a:r>
                  <a:r>
                    <a:rPr lang="ja-JP" altLang="en-US" sz="1400" dirty="0"/>
                    <a:t>があり</a:t>
                  </a:r>
                </a:p>
              </p:txBody>
            </p:sp>
          </mc:Choice>
          <mc:Fallback xmlns="">
            <p:sp>
              <p:nvSpPr>
                <p:cNvPr id="9" name="正方形/長方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1634" y="5062107"/>
                  <a:ext cx="1254054" cy="381637"/>
                </a:xfrm>
                <a:prstGeom prst="rect">
                  <a:avLst/>
                </a:prstGeom>
                <a:blipFill>
                  <a:blip r:embed="rId3"/>
                  <a:stretch>
                    <a:fillRect r="-1389" b="-2156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6759038" y="5574507"/>
                  <a:ext cx="1656184" cy="4197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ja-JP" sz="16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altLang="ja-JP" sz="16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ja-JP" altLang="en-US" sz="16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を</m:t>
                      </m:r>
                    </m:oMath>
                  </a14:m>
                  <a:r>
                    <a:rPr lang="ja-JP" altLang="en-US" sz="1600" dirty="0"/>
                    <a:t>出力</a:t>
                  </a:r>
                </a:p>
              </p:txBody>
            </p:sp>
          </mc:Choice>
          <mc:Fallback xmlns="">
            <p:sp>
              <p:nvSpPr>
                <p:cNvPr id="10" name="テキスト ボックス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9038" y="5574507"/>
                  <a:ext cx="1656184" cy="4197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3571" b="-2321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角丸四角形 10"/>
            <p:cNvSpPr/>
            <p:nvPr/>
          </p:nvSpPr>
          <p:spPr>
            <a:xfrm>
              <a:off x="6729889" y="5472512"/>
              <a:ext cx="1441444" cy="54452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/>
            </a:p>
          </p:txBody>
        </p:sp>
        <p:cxnSp>
          <p:nvCxnSpPr>
            <p:cNvPr id="12" name="直線コネクタ 11"/>
            <p:cNvCxnSpPr/>
            <p:nvPr/>
          </p:nvCxnSpPr>
          <p:spPr>
            <a:xfrm flipH="1">
              <a:off x="3865501" y="5805361"/>
              <a:ext cx="46520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3853210" y="4369740"/>
              <a:ext cx="1729" cy="1454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/>
            <p:nvPr/>
          </p:nvCxnSpPr>
          <p:spPr>
            <a:xfrm>
              <a:off x="3865502" y="4378930"/>
              <a:ext cx="437365" cy="594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角丸四角形 14"/>
            <p:cNvSpPr/>
            <p:nvPr/>
          </p:nvSpPr>
          <p:spPr>
            <a:xfrm>
              <a:off x="4330702" y="3144605"/>
              <a:ext cx="1101905" cy="54452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テキスト ボックス 15"/>
                <p:cNvSpPr txBox="1"/>
                <p:nvPr/>
              </p:nvSpPr>
              <p:spPr>
                <a:xfrm>
                  <a:off x="5189773" y="4583836"/>
                  <a:ext cx="2742164" cy="4197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1600" dirty="0"/>
                    <a:t>増加道 </a:t>
                  </a:r>
                  <a14:m>
                    <m:oMath xmlns:m="http://schemas.openxmlformats.org/officeDocument/2006/math">
                      <m:r>
                        <a:rPr lang="en-US" altLang="ja-JP" sz="1600" i="1" dirty="0">
                          <a:latin typeface="Cambria Math" panose="02040503050406030204" pitchFamily="18" charset="0"/>
                        </a:rPr>
                        <m:t>𝑃</m:t>
                      </m:r>
                    </m:oMath>
                  </a14:m>
                  <a:r>
                    <a:rPr lang="en-US" altLang="ja-JP" sz="1600" dirty="0"/>
                    <a:t> </a:t>
                  </a:r>
                  <a:r>
                    <a:rPr lang="ja-JP" altLang="en-US" sz="1600" dirty="0"/>
                    <a:t>を探す</a:t>
                  </a:r>
                </a:p>
              </p:txBody>
            </p:sp>
          </mc:Choice>
          <mc:Fallback xmlns="">
            <p:sp>
              <p:nvSpPr>
                <p:cNvPr id="16" name="テキスト ボックス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9773" y="4583836"/>
                  <a:ext cx="2742164" cy="4197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905" t="-3571" b="-2321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角丸四角形 16"/>
            <p:cNvSpPr/>
            <p:nvPr/>
          </p:nvSpPr>
          <p:spPr>
            <a:xfrm>
              <a:off x="4330701" y="4099234"/>
              <a:ext cx="3911934" cy="92407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/>
                <p:cNvSpPr txBox="1"/>
                <p:nvPr/>
              </p:nvSpPr>
              <p:spPr>
                <a:xfrm>
                  <a:off x="4114677" y="5541266"/>
                  <a:ext cx="2287642" cy="4197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600" i="1" dirty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ja-JP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  <m:r>
                          <a:rPr lang="en-US" altLang="ja-JP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altLang="ja-JP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△</m:t>
                        </m:r>
                        <m:r>
                          <a:rPr lang="en-US" altLang="ja-JP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ja-JP" altLang="en-US" sz="1600" dirty="0"/>
                </a:p>
              </p:txBody>
            </p:sp>
          </mc:Choice>
          <mc:Fallback xmlns="">
            <p:sp>
              <p:nvSpPr>
                <p:cNvPr id="18" name="テキスト ボックス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677" y="5541266"/>
                  <a:ext cx="2287642" cy="4197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角丸四角形 18"/>
            <p:cNvSpPr/>
            <p:nvPr/>
          </p:nvSpPr>
          <p:spPr>
            <a:xfrm>
              <a:off x="4334634" y="5466581"/>
              <a:ext cx="1940060" cy="54452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正方形/長方形 19"/>
                <p:cNvSpPr/>
                <p:nvPr/>
              </p:nvSpPr>
              <p:spPr>
                <a:xfrm>
                  <a:off x="3656695" y="4077072"/>
                  <a:ext cx="4925890" cy="53429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1">
                    <a:lnSpc>
                      <a:spcPct val="150000"/>
                    </a:lnSpc>
                    <a:buClr>
                      <a:schemeClr val="tx1"/>
                    </a:buClr>
                  </a:pPr>
                  <a14:m>
                    <m:oMath xmlns:m="http://schemas.openxmlformats.org/officeDocument/2006/math">
                      <m:r>
                        <a:rPr lang="en-US" altLang="ja-JP" sz="1600" i="1" dirty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altLang="ja-JP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ja-JP" sz="1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1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altLang="ja-JP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ja-JP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altLang="ja-JP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sz="16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altLang="ja-JP" sz="16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altLang="ja-JP" sz="16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altLang="ja-JP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ja-JP" altLang="en-US" sz="1600" dirty="0"/>
                    <a:t> 最小の</a:t>
                  </a:r>
                </a:p>
              </p:txBody>
            </p:sp>
          </mc:Choice>
          <mc:Fallback xmlns="">
            <p:sp>
              <p:nvSpPr>
                <p:cNvPr id="20" name="正方形/長方形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6695" y="4077072"/>
                  <a:ext cx="4925890" cy="534290"/>
                </a:xfrm>
                <a:prstGeom prst="rect">
                  <a:avLst/>
                </a:prstGeom>
                <a:blipFill>
                  <a:blip r:embed="rId7"/>
                  <a:stretch>
                    <a:fillRect b="-1831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直線矢印コネクタ 20"/>
            <p:cNvCxnSpPr/>
            <p:nvPr/>
          </p:nvCxnSpPr>
          <p:spPr>
            <a:xfrm>
              <a:off x="7119520" y="5023312"/>
              <a:ext cx="5545" cy="39222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正方形/長方形 21"/>
                <p:cNvSpPr/>
                <p:nvPr/>
              </p:nvSpPr>
              <p:spPr>
                <a:xfrm>
                  <a:off x="7148023" y="5062107"/>
                  <a:ext cx="1254054" cy="3816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ja-JP" sz="1400" i="1" dirty="0">
                          <a:latin typeface="Cambria Math" panose="02040503050406030204" pitchFamily="18" charset="0"/>
                        </a:rPr>
                        <m:t>𝑃</m:t>
                      </m:r>
                    </m:oMath>
                  </a14:m>
                  <a:r>
                    <a:rPr lang="en-US" altLang="ja-JP" sz="1400" dirty="0"/>
                    <a:t> </a:t>
                  </a:r>
                  <a:r>
                    <a:rPr lang="ja-JP" altLang="en-US" sz="1400" dirty="0"/>
                    <a:t>がなし</a:t>
                  </a:r>
                </a:p>
              </p:txBody>
            </p:sp>
          </mc:Choice>
          <mc:Fallback xmlns="">
            <p:sp>
              <p:nvSpPr>
                <p:cNvPr id="22" name="正方形/長方形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8023" y="5062107"/>
                  <a:ext cx="1254054" cy="381637"/>
                </a:xfrm>
                <a:prstGeom prst="rect">
                  <a:avLst/>
                </a:prstGeom>
                <a:blipFill>
                  <a:blip r:embed="rId8"/>
                  <a:stretch>
                    <a:fillRect r="-1389" b="-2156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/>
              <p:cNvSpPr/>
              <p:nvPr/>
            </p:nvSpPr>
            <p:spPr>
              <a:xfrm>
                <a:off x="804119" y="843114"/>
                <a:ext cx="5680851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000" dirty="0"/>
                  <a:t> :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 dirty="0"/>
                  <a:t>回更新して得られたサイズ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 dirty="0"/>
                  <a:t>のマッチング</a:t>
                </a:r>
              </a:p>
            </p:txBody>
          </p:sp>
        </mc:Choice>
        <mc:Fallback xmlns="">
          <p:sp>
            <p:nvSpPr>
              <p:cNvPr id="23" name="正方形/長方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119" y="843114"/>
                <a:ext cx="5680851" cy="453137"/>
              </a:xfrm>
              <a:prstGeom prst="rect">
                <a:avLst/>
              </a:prstGeom>
              <a:blipFill>
                <a:blip r:embed="rId9"/>
                <a:stretch>
                  <a:fillRect l="-322" r="-536" b="-22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/>
              <p:cNvSpPr/>
              <p:nvPr/>
            </p:nvSpPr>
            <p:spPr>
              <a:xfrm>
                <a:off x="1063059" y="1861410"/>
                <a:ext cx="5150128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 dirty="0"/>
                  <a:t>はサイズ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 dirty="0"/>
                  <a:t>のマッチングの中で最小重み</a:t>
                </a:r>
              </a:p>
            </p:txBody>
          </p:sp>
        </mc:Choice>
        <mc:Fallback xmlns="">
          <p:sp>
            <p:nvSpPr>
              <p:cNvPr id="24" name="正方形/長方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059" y="1861410"/>
                <a:ext cx="5150128" cy="453137"/>
              </a:xfrm>
              <a:prstGeom prst="rect">
                <a:avLst/>
              </a:prstGeom>
              <a:blipFill>
                <a:blip r:embed="rId10"/>
                <a:stretch>
                  <a:fillRect l="-237" r="-710" b="-22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角丸四角形 24"/>
          <p:cNvSpPr/>
          <p:nvPr/>
        </p:nvSpPr>
        <p:spPr>
          <a:xfrm>
            <a:off x="897282" y="1694360"/>
            <a:ext cx="5429690" cy="7985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998381" y="1494305"/>
            <a:ext cx="697627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2000" b="1" u="sng" dirty="0">
                <a:solidFill>
                  <a:prstClr val="black"/>
                </a:solidFill>
              </a:rPr>
              <a:t>定理</a:t>
            </a:r>
            <a:endParaRPr lang="ja-JP" altLang="en-US" b="1" u="sng" dirty="0"/>
          </a:p>
        </p:txBody>
      </p:sp>
      <p:grpSp>
        <p:nvGrpSpPr>
          <p:cNvPr id="26" name="グループ化 25"/>
          <p:cNvGrpSpPr/>
          <p:nvPr/>
        </p:nvGrpSpPr>
        <p:grpSpPr>
          <a:xfrm>
            <a:off x="1205190" y="4603254"/>
            <a:ext cx="8735169" cy="985987"/>
            <a:chOff x="530337" y="4603253"/>
            <a:chExt cx="8735169" cy="985987"/>
          </a:xfrm>
        </p:grpSpPr>
        <p:cxnSp>
          <p:nvCxnSpPr>
            <p:cNvPr id="45" name="直線コネクタ 44"/>
            <p:cNvCxnSpPr>
              <a:stCxn id="38" idx="6"/>
              <a:endCxn id="33" idx="6"/>
            </p:cNvCxnSpPr>
            <p:nvPr/>
          </p:nvCxnSpPr>
          <p:spPr>
            <a:xfrm flipV="1">
              <a:off x="6294816" y="5277742"/>
              <a:ext cx="648072" cy="414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正方形/長方形 31"/>
                <p:cNvSpPr/>
                <p:nvPr/>
              </p:nvSpPr>
              <p:spPr>
                <a:xfrm>
                  <a:off x="530337" y="4731591"/>
                  <a:ext cx="5007998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ja-JP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en-US" altLang="ja-JP" dirty="0"/>
                    <a:t> </a:t>
                  </a:r>
                  <a:r>
                    <a:rPr lang="ja-JP" altLang="en-US" dirty="0"/>
                    <a:t>をサイズ </a:t>
                  </a:r>
                  <a14:m>
                    <m:oMath xmlns:m="http://schemas.openxmlformats.org/officeDocument/2006/math"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+1</m:t>
                      </m:r>
                    </m:oMath>
                  </a14:m>
                  <a:r>
                    <a:rPr lang="en-US" altLang="ja-JP" dirty="0"/>
                    <a:t> </a:t>
                  </a:r>
                  <a:r>
                    <a:rPr lang="ja-JP" altLang="en-US" dirty="0"/>
                    <a:t>のマッチングとする</a:t>
                  </a:r>
                  <a:endParaRPr lang="en-US" altLang="ja-JP" dirty="0"/>
                </a:p>
              </p:txBody>
            </p:sp>
          </mc:Choice>
          <mc:Fallback xmlns="">
            <p:sp>
              <p:nvSpPr>
                <p:cNvPr id="32" name="正方形/長方形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337" y="4731591"/>
                  <a:ext cx="5007998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t="-4918" b="-2786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円/楕円 32"/>
            <p:cNvSpPr/>
            <p:nvPr/>
          </p:nvSpPr>
          <p:spPr>
            <a:xfrm>
              <a:off x="6804791" y="5205734"/>
              <a:ext cx="138097" cy="14401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7444771" y="5211829"/>
              <a:ext cx="138097" cy="14401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8129415" y="5206890"/>
              <a:ext cx="138097" cy="14401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8812923" y="5206890"/>
              <a:ext cx="138097" cy="14401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5516739" y="5203785"/>
              <a:ext cx="138097" cy="144016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6156719" y="5209880"/>
              <a:ext cx="138097" cy="14401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cxnSp>
          <p:nvCxnSpPr>
            <p:cNvPr id="41" name="直線コネクタ 40"/>
            <p:cNvCxnSpPr>
              <a:stCxn id="37" idx="6"/>
              <a:endCxn id="38" idx="2"/>
            </p:cNvCxnSpPr>
            <p:nvPr/>
          </p:nvCxnSpPr>
          <p:spPr>
            <a:xfrm>
              <a:off x="5654836" y="5275793"/>
              <a:ext cx="501883" cy="6095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flipV="1">
              <a:off x="6946009" y="5283837"/>
              <a:ext cx="492844" cy="716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>
              <a:stCxn id="35" idx="6"/>
            </p:cNvCxnSpPr>
            <p:nvPr/>
          </p:nvCxnSpPr>
          <p:spPr>
            <a:xfrm>
              <a:off x="8267512" y="5278898"/>
              <a:ext cx="539493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>
              <a:stCxn id="34" idx="6"/>
              <a:endCxn id="35" idx="2"/>
            </p:cNvCxnSpPr>
            <p:nvPr/>
          </p:nvCxnSpPr>
          <p:spPr>
            <a:xfrm flipV="1">
              <a:off x="7582868" y="5278898"/>
              <a:ext cx="546547" cy="493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右矢印 47"/>
            <p:cNvSpPr/>
            <p:nvPr/>
          </p:nvSpPr>
          <p:spPr>
            <a:xfrm>
              <a:off x="4511868" y="4763564"/>
              <a:ext cx="432048" cy="2614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正方形/長方形 48"/>
                <p:cNvSpPr/>
                <p:nvPr/>
              </p:nvSpPr>
              <p:spPr>
                <a:xfrm>
                  <a:off x="5237020" y="4667845"/>
                  <a:ext cx="4028486" cy="39299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ja-JP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ja-JP" dirty="0">
                      <a:solidFill>
                        <a:prstClr val="black"/>
                      </a:solidFill>
                    </a:rPr>
                    <a:t> </a:t>
                  </a:r>
                  <a:r>
                    <a:rPr lang="ja-JP" altLang="en-US" dirty="0">
                      <a:solidFill>
                        <a:prstClr val="black"/>
                      </a:solidFill>
                    </a:rPr>
                    <a:t>増加道 </a:t>
                  </a:r>
                  <a14:m>
                    <m:oMath xmlns:m="http://schemas.openxmlformats.org/officeDocument/2006/math">
                      <m:r>
                        <a:rPr lang="en-US" altLang="ja-JP" i="1" dirty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a14:m>
                  <a:r>
                    <a:rPr lang="en-US" altLang="ja-JP" dirty="0">
                      <a:solidFill>
                        <a:prstClr val="black"/>
                      </a:solidFill>
                    </a:rPr>
                    <a:t> </a:t>
                  </a:r>
                  <a:r>
                    <a:rPr lang="ja-JP" altLang="en-US" dirty="0">
                      <a:solidFill>
                        <a:prstClr val="black"/>
                      </a:solidFill>
                    </a:rPr>
                    <a:t>が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ja-JP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altLang="ja-JP" sz="20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altLang="ja-JP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ja-JP" altLang="en-US" dirty="0">
                      <a:solidFill>
                        <a:prstClr val="black"/>
                      </a:solidFill>
                    </a:rPr>
                    <a:t>に存在</a:t>
                  </a:r>
                  <a:endParaRPr lang="ja-JP" altLang="en-US" dirty="0"/>
                </a:p>
              </p:txBody>
            </p:sp>
          </mc:Choice>
          <mc:Fallback xmlns="">
            <p:sp>
              <p:nvSpPr>
                <p:cNvPr id="49" name="正方形/長方形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7020" y="4667845"/>
                  <a:ext cx="4028486" cy="392993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2812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正方形/長方形 50"/>
            <p:cNvSpPr/>
            <p:nvPr/>
          </p:nvSpPr>
          <p:spPr>
            <a:xfrm>
              <a:off x="5156699" y="4603253"/>
              <a:ext cx="3910726" cy="9859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767408" y="2740858"/>
            <a:ext cx="8727917" cy="1624246"/>
            <a:chOff x="92555" y="2740858"/>
            <a:chExt cx="8727917" cy="1624246"/>
          </a:xfrm>
        </p:grpSpPr>
        <p:sp>
          <p:nvSpPr>
            <p:cNvPr id="29" name="正方形/長方形 28"/>
            <p:cNvSpPr/>
            <p:nvPr/>
          </p:nvSpPr>
          <p:spPr>
            <a:xfrm>
              <a:off x="129266" y="2740858"/>
              <a:ext cx="9541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000" u="sng" dirty="0"/>
                <a:t>帰納法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正方形/長方形 30"/>
                <p:cNvSpPr/>
                <p:nvPr/>
              </p:nvSpPr>
              <p:spPr>
                <a:xfrm>
                  <a:off x="515388" y="3220042"/>
                  <a:ext cx="4833751" cy="39299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ja-JP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ja-JP" dirty="0"/>
                    <a:t> </a:t>
                  </a:r>
                  <a:r>
                    <a:rPr lang="ja-JP" altLang="en-US" dirty="0"/>
                    <a:t>はサイズ </a:t>
                  </a:r>
                  <a14:m>
                    <m:oMath xmlns:m="http://schemas.openxmlformats.org/officeDocument/2006/math"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US" altLang="ja-JP" dirty="0"/>
                    <a:t> </a:t>
                  </a:r>
                  <a:r>
                    <a:rPr lang="ja-JP" altLang="en-US" dirty="0"/>
                    <a:t>の最小重みマッチングと仮定</a:t>
                  </a:r>
                  <a:r>
                    <a:rPr lang="en-US" altLang="ja-JP" dirty="0"/>
                    <a:t> </a:t>
                  </a:r>
                </a:p>
              </p:txBody>
            </p:sp>
          </mc:Choice>
          <mc:Fallback xmlns="">
            <p:sp>
              <p:nvSpPr>
                <p:cNvPr id="31" name="正方形/長方形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388" y="3220042"/>
                  <a:ext cx="4833751" cy="392993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261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正方形/長方形 49"/>
                <p:cNvSpPr/>
                <p:nvPr/>
              </p:nvSpPr>
              <p:spPr>
                <a:xfrm>
                  <a:off x="92555" y="3550800"/>
                  <a:ext cx="4722620" cy="47320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1">
                    <a:lnSpc>
                      <a:spcPct val="150000"/>
                    </a:lnSpc>
                    <a:buClr>
                      <a:prstClr val="black"/>
                    </a:buClr>
                  </a:pPr>
                  <a14:m>
                    <m:oMath xmlns:m="http://schemas.openxmlformats.org/officeDocument/2006/math">
                      <m:r>
                        <a:rPr lang="en-US" altLang="ja-JP" i="1" dirty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ja-JP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altLang="ja-JP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altLang="ja-JP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altLang="ja-JP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ja-JP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altLang="ja-JP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altLang="ja-JP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altLang="ja-JP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altLang="ja-JP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ja-JP" altLang="en-US" dirty="0">
                      <a:solidFill>
                        <a:prstClr val="black"/>
                      </a:solidFill>
                    </a:rPr>
                    <a:t> 最小の増加道</a:t>
                  </a:r>
                </a:p>
              </p:txBody>
            </p:sp>
          </mc:Choice>
          <mc:Fallback xmlns="">
            <p:sp>
              <p:nvSpPr>
                <p:cNvPr id="50" name="正方形/長方形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555" y="3550800"/>
                  <a:ext cx="4722620" cy="473206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2179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直線コネクタ 57"/>
            <p:cNvCxnSpPr/>
            <p:nvPr/>
          </p:nvCxnSpPr>
          <p:spPr>
            <a:xfrm>
              <a:off x="900188" y="4024006"/>
              <a:ext cx="22547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テキスト ボックス 59"/>
                <p:cNvSpPr txBox="1"/>
                <p:nvPr/>
              </p:nvSpPr>
              <p:spPr>
                <a:xfrm>
                  <a:off x="2286142" y="3995772"/>
                  <a:ext cx="9361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=: </m:t>
                        </m:r>
                        <m:r>
                          <a:rPr lang="en-US" altLang="ja-JP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ja-JP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ja-JP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ja-JP" altLang="en-US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テキスト ボックス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142" y="3995772"/>
                  <a:ext cx="936104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r="-1299" b="-1311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右中かっこ 66"/>
            <p:cNvSpPr/>
            <p:nvPr/>
          </p:nvSpPr>
          <p:spPr>
            <a:xfrm>
              <a:off x="5261352" y="3283632"/>
              <a:ext cx="174247" cy="80396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正方形/長方形 67"/>
                <p:cNvSpPr/>
                <p:nvPr/>
              </p:nvSpPr>
              <p:spPr>
                <a:xfrm>
                  <a:off x="6112295" y="3486179"/>
                  <a:ext cx="270817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 dirty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ja-JP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68" name="正方形/長方形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2295" y="3486179"/>
                  <a:ext cx="2708177" cy="36933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右矢印 68"/>
            <p:cNvSpPr/>
            <p:nvPr/>
          </p:nvSpPr>
          <p:spPr>
            <a:xfrm>
              <a:off x="5522522" y="3550800"/>
              <a:ext cx="432048" cy="2614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正方形/長方形 70"/>
                <p:cNvSpPr/>
                <p:nvPr/>
              </p:nvSpPr>
              <p:spPr>
                <a:xfrm>
                  <a:off x="1756983" y="2744966"/>
                  <a:ext cx="28257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dirty="0"/>
                    <a:t>（</a:t>
                  </a:r>
                  <a14:m>
                    <m:oMath xmlns:m="http://schemas.openxmlformats.org/officeDocument/2006/math"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en-US" altLang="ja-JP" dirty="0"/>
                    <a:t> </a:t>
                  </a:r>
                  <a:r>
                    <a:rPr lang="ja-JP" altLang="en-US" dirty="0"/>
                    <a:t>のときは明らか）</a:t>
                  </a:r>
                </a:p>
              </p:txBody>
            </p:sp>
          </mc:Choice>
          <mc:Fallback xmlns="">
            <p:sp>
              <p:nvSpPr>
                <p:cNvPr id="71" name="正方形/長方形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6983" y="2744966"/>
                  <a:ext cx="2825710" cy="369332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1724" t="-4918" r="-1509" b="-2786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グループ化 29"/>
          <p:cNvGrpSpPr/>
          <p:nvPr/>
        </p:nvGrpSpPr>
        <p:grpSpPr>
          <a:xfrm>
            <a:off x="1574444" y="5894168"/>
            <a:ext cx="7354706" cy="819777"/>
            <a:chOff x="899592" y="5894167"/>
            <a:chExt cx="7354706" cy="8197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正方形/長方形 65"/>
                <p:cNvSpPr/>
                <p:nvPr/>
              </p:nvSpPr>
              <p:spPr>
                <a:xfrm>
                  <a:off x="899592" y="5894167"/>
                  <a:ext cx="735470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△</m:t>
                            </m:r>
                            <m:r>
                              <a:rPr lang="en-US" altLang="ja-JP" sz="2400" i="1" dirty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  <m: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d>
                          <m:dPr>
                            <m:ctrlPr>
                              <a:rPr lang="en-US" altLang="ja-JP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 dirty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  <m: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altLang="ja-JP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altLang="ja-JP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ja-JP" sz="24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ja-JP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d>
                          <m:dPr>
                            <m:ctrlPr>
                              <a:rPr lang="en-US" altLang="ja-JP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 dirty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a:rPr lang="en-US" altLang="ja-JP" sz="24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ja-JP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ja-JP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ja-JP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ja-JP" altLang="en-US" sz="24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正方形/長方形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592" y="5894167"/>
                  <a:ext cx="7354706" cy="461665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直線コネクタ 72"/>
            <p:cNvCxnSpPr/>
            <p:nvPr/>
          </p:nvCxnSpPr>
          <p:spPr>
            <a:xfrm>
              <a:off x="2504088" y="6329619"/>
              <a:ext cx="88170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テキスト ボックス 73"/>
                <p:cNvSpPr txBox="1"/>
                <p:nvPr/>
              </p:nvSpPr>
              <p:spPr>
                <a:xfrm>
                  <a:off x="1923379" y="6375390"/>
                  <a:ext cx="252903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1600" dirty="0">
                      <a:solidFill>
                        <a:schemeClr val="tx2"/>
                      </a:solidFill>
                    </a:rPr>
                    <a:t>サイズ </a:t>
                  </a:r>
                  <a14:m>
                    <m:oMath xmlns:m="http://schemas.openxmlformats.org/officeDocument/2006/math">
                      <m:r>
                        <a:rPr lang="en-US" altLang="ja-JP" sz="160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US" altLang="ja-JP" sz="1600" dirty="0">
                      <a:solidFill>
                        <a:schemeClr val="tx2"/>
                      </a:solidFill>
                    </a:rPr>
                    <a:t> </a:t>
                  </a:r>
                  <a:r>
                    <a:rPr lang="ja-JP" altLang="en-US" sz="1600" dirty="0">
                      <a:solidFill>
                        <a:schemeClr val="tx2"/>
                      </a:solidFill>
                    </a:rPr>
                    <a:t>のマッチング</a:t>
                  </a:r>
                </a:p>
              </p:txBody>
            </p:sp>
          </mc:Choice>
          <mc:Fallback xmlns="">
            <p:sp>
              <p:nvSpPr>
                <p:cNvPr id="74" name="テキスト ボックス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3379" y="6375390"/>
                  <a:ext cx="2529033" cy="338554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1449" t="-3636" b="-2545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0016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出力の最適性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24</a:t>
            </a:fld>
            <a:endParaRPr kumimoji="1" lang="ja-JP" altLang="en-US" dirty="0"/>
          </a:p>
        </p:txBody>
      </p:sp>
      <p:cxnSp>
        <p:nvCxnSpPr>
          <p:cNvPr id="26" name="直線コネクタ 25"/>
          <p:cNvCxnSpPr>
            <a:cxnSpLocks/>
          </p:cNvCxnSpPr>
          <p:nvPr/>
        </p:nvCxnSpPr>
        <p:spPr>
          <a:xfrm>
            <a:off x="623392" y="3284984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正方形/長方形 55"/>
          <p:cNvSpPr/>
          <p:nvPr/>
        </p:nvSpPr>
        <p:spPr>
          <a:xfrm>
            <a:off x="767408" y="3639158"/>
            <a:ext cx="8454559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2400" u="sng" dirty="0"/>
              <a:t>Remarks</a:t>
            </a:r>
            <a:r>
              <a:rPr lang="en-US" altLang="ja-JP" sz="2400" dirty="0"/>
              <a:t>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ja-JP" altLang="en-US" sz="2000" dirty="0"/>
              <a:t>この定理から補助グラフに負閉路がないことも保証される</a:t>
            </a:r>
            <a:endParaRPr lang="en-US" altLang="ja-JP" sz="2000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ja-JP" altLang="en-US" sz="2000" dirty="0"/>
              <a:t>「最大（最小）重みマッチングを求める問題」も同様に解ける</a:t>
            </a:r>
            <a:r>
              <a:rPr lang="ja-JP" altLang="en-US" sz="1600" dirty="0"/>
              <a:t>（各サイズでの最大重みマッチングを求め，その中で最大のものをとる）</a:t>
            </a:r>
            <a:endParaRPr lang="en-US" altLang="ja-JP" sz="20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070882" y="5376930"/>
            <a:ext cx="2119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tx2"/>
                </a:solidFill>
              </a:rPr>
              <a:t>Hungarian</a:t>
            </a:r>
            <a:r>
              <a:rPr lang="ja-JP" altLang="en-US" dirty="0">
                <a:solidFill>
                  <a:schemeClr val="tx2"/>
                </a:solidFill>
              </a:rPr>
              <a:t> </a:t>
            </a:r>
            <a:r>
              <a:rPr lang="en-US" altLang="ja-JP" dirty="0">
                <a:solidFill>
                  <a:schemeClr val="tx2"/>
                </a:solidFill>
              </a:rPr>
              <a:t>Method</a:t>
            </a:r>
            <a:endParaRPr lang="ja-JP" alt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正方形/長方形 58"/>
              <p:cNvSpPr/>
              <p:nvPr/>
            </p:nvSpPr>
            <p:spPr>
              <a:xfrm>
                <a:off x="4038229" y="5379719"/>
                <a:ext cx="5322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/>
                  <a:t>Kuhn (1955)        based on works of K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</a:rPr>
                      <m:t>ő</m:t>
                    </m:r>
                  </m:oMath>
                </a14:m>
                <a:r>
                  <a:rPr lang="en-US" altLang="ja-JP" dirty="0" err="1"/>
                  <a:t>nig</a:t>
                </a:r>
                <a:r>
                  <a:rPr lang="en-US" altLang="ja-JP" dirty="0"/>
                  <a:t> and </a:t>
                </a:r>
                <a:r>
                  <a:rPr lang="en-US" altLang="ja-JP" dirty="0" err="1"/>
                  <a:t>Egerv</a:t>
                </a:r>
                <a:r>
                  <a:rPr lang="en-US" altLang="ja-JP" dirty="0" err="1">
                    <a:ea typeface="Malgun Gothic Semilight" panose="020B0502040204020203" pitchFamily="50" charset="-128"/>
                    <a:cs typeface="Malgun Gothic Semilight" panose="020B0502040204020203" pitchFamily="50" charset="-128"/>
                  </a:rPr>
                  <a:t>áry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59" name="正方形/長方形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229" y="5379719"/>
                <a:ext cx="5322996" cy="369332"/>
              </a:xfrm>
              <a:prstGeom prst="rect">
                <a:avLst/>
              </a:prstGeom>
              <a:blipFill>
                <a:blip r:embed="rId2"/>
                <a:stretch>
                  <a:fillRect l="-915" t="-819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16117217-65DC-ECB2-5DD5-DAF735DBDF79}"/>
              </a:ext>
            </a:extLst>
          </p:cNvPr>
          <p:cNvGrpSpPr/>
          <p:nvPr/>
        </p:nvGrpSpPr>
        <p:grpSpPr>
          <a:xfrm>
            <a:off x="8406636" y="188640"/>
            <a:ext cx="3450004" cy="2413262"/>
            <a:chOff x="3656695" y="3024646"/>
            <a:chExt cx="4925890" cy="2992391"/>
          </a:xfrm>
        </p:grpSpPr>
        <p:cxnSp>
          <p:nvCxnSpPr>
            <p:cNvPr id="29" name="直線矢印コネクタ 28">
              <a:extLst>
                <a:ext uri="{FF2B5EF4-FFF2-40B4-BE49-F238E27FC236}">
                  <a16:creationId xmlns:a16="http://schemas.microsoft.com/office/drawing/2014/main" id="{E38CA0CB-4C45-5279-BDA9-977983327F36}"/>
                </a:ext>
              </a:extLst>
            </p:cNvPr>
            <p:cNvCxnSpPr/>
            <p:nvPr/>
          </p:nvCxnSpPr>
          <p:spPr>
            <a:xfrm>
              <a:off x="4812845" y="3694465"/>
              <a:ext cx="5545" cy="39222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67FE4846-6DCE-E07E-9047-A6EFE741A1F5}"/>
                    </a:ext>
                  </a:extLst>
                </p:cNvPr>
                <p:cNvSpPr txBox="1"/>
                <p:nvPr/>
              </p:nvSpPr>
              <p:spPr>
                <a:xfrm>
                  <a:off x="4244780" y="3203611"/>
                  <a:ext cx="1253708" cy="4197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altLang="ja-JP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=∅</m:t>
                        </m:r>
                      </m:oMath>
                    </m:oMathPara>
                  </a14:m>
                  <a:endParaRPr lang="ja-JP" altLang="en-US" sz="1600" dirty="0"/>
                </a:p>
              </p:txBody>
            </p:sp>
          </mc:Choice>
          <mc:Fallback xmlns="">
            <p:sp>
              <p:nvSpPr>
                <p:cNvPr id="6" name="テキスト ボックス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4780" y="3203611"/>
                  <a:ext cx="1253708" cy="4197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44D0253B-4A8B-D3B0-6E67-CF0828E3684D}"/>
                </a:ext>
              </a:extLst>
            </p:cNvPr>
            <p:cNvSpPr/>
            <p:nvPr/>
          </p:nvSpPr>
          <p:spPr>
            <a:xfrm>
              <a:off x="4194721" y="3024646"/>
              <a:ext cx="263758" cy="4197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endParaRPr lang="ja-JP" alt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32" name="直線矢印コネクタ 31">
              <a:extLst>
                <a:ext uri="{FF2B5EF4-FFF2-40B4-BE49-F238E27FC236}">
                  <a16:creationId xmlns:a16="http://schemas.microsoft.com/office/drawing/2014/main" id="{7A69495D-6946-255F-CA2F-36A1A2259F3A}"/>
                </a:ext>
              </a:extLst>
            </p:cNvPr>
            <p:cNvCxnSpPr/>
            <p:nvPr/>
          </p:nvCxnSpPr>
          <p:spPr>
            <a:xfrm>
              <a:off x="4843130" y="5023312"/>
              <a:ext cx="5545" cy="39222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正方形/長方形 32">
                  <a:extLst>
                    <a:ext uri="{FF2B5EF4-FFF2-40B4-BE49-F238E27FC236}">
                      <a16:creationId xmlns:a16="http://schemas.microsoft.com/office/drawing/2014/main" id="{A53AF4B2-3753-09E3-510E-547F40E102CB}"/>
                    </a:ext>
                  </a:extLst>
                </p:cNvPr>
                <p:cNvSpPr/>
                <p:nvPr/>
              </p:nvSpPr>
              <p:spPr>
                <a:xfrm>
                  <a:off x="4871634" y="5062107"/>
                  <a:ext cx="1254054" cy="3816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ja-JP" sz="1400" i="1" dirty="0">
                          <a:latin typeface="Cambria Math" panose="02040503050406030204" pitchFamily="18" charset="0"/>
                        </a:rPr>
                        <m:t>𝑃</m:t>
                      </m:r>
                    </m:oMath>
                  </a14:m>
                  <a:r>
                    <a:rPr lang="en-US" altLang="ja-JP" sz="1400" dirty="0"/>
                    <a:t> </a:t>
                  </a:r>
                  <a:r>
                    <a:rPr lang="ja-JP" altLang="en-US" sz="1400" dirty="0"/>
                    <a:t>があり</a:t>
                  </a:r>
                </a:p>
              </p:txBody>
            </p:sp>
          </mc:Choice>
          <mc:Fallback xmlns="">
            <p:sp>
              <p:nvSpPr>
                <p:cNvPr id="33" name="正方形/長方形 32">
                  <a:extLst>
                    <a:ext uri="{FF2B5EF4-FFF2-40B4-BE49-F238E27FC236}">
                      <a16:creationId xmlns:a16="http://schemas.microsoft.com/office/drawing/2014/main" id="{A53AF4B2-3753-09E3-510E-547F40E102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1634" y="5062107"/>
                  <a:ext cx="1254054" cy="381637"/>
                </a:xfrm>
                <a:prstGeom prst="rect">
                  <a:avLst/>
                </a:prstGeom>
                <a:blipFill>
                  <a:blip r:embed="rId4"/>
                  <a:stretch>
                    <a:fillRect r="-1389" b="-2156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テキスト ボックス 33">
                  <a:extLst>
                    <a:ext uri="{FF2B5EF4-FFF2-40B4-BE49-F238E27FC236}">
                      <a16:creationId xmlns:a16="http://schemas.microsoft.com/office/drawing/2014/main" id="{A57B4B6F-225D-8038-D0D0-4DD8640B1770}"/>
                    </a:ext>
                  </a:extLst>
                </p:cNvPr>
                <p:cNvSpPr txBox="1"/>
                <p:nvPr/>
              </p:nvSpPr>
              <p:spPr>
                <a:xfrm>
                  <a:off x="6759038" y="5574507"/>
                  <a:ext cx="1656184" cy="4197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ja-JP" sz="16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altLang="ja-JP" sz="16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ja-JP" altLang="en-US" sz="16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を</m:t>
                      </m:r>
                    </m:oMath>
                  </a14:m>
                  <a:r>
                    <a:rPr lang="ja-JP" altLang="en-US" sz="1600" dirty="0"/>
                    <a:t>出力</a:t>
                  </a:r>
                </a:p>
              </p:txBody>
            </p:sp>
          </mc:Choice>
          <mc:Fallback xmlns="">
            <p:sp>
              <p:nvSpPr>
                <p:cNvPr id="10" name="テキスト ボックス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9038" y="5574507"/>
                  <a:ext cx="1656184" cy="4197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3571" b="-2321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角丸四角形 10">
              <a:extLst>
                <a:ext uri="{FF2B5EF4-FFF2-40B4-BE49-F238E27FC236}">
                  <a16:creationId xmlns:a16="http://schemas.microsoft.com/office/drawing/2014/main" id="{B313D882-EC49-36C4-A4F9-EF9FA72E78A8}"/>
                </a:ext>
              </a:extLst>
            </p:cNvPr>
            <p:cNvSpPr/>
            <p:nvPr/>
          </p:nvSpPr>
          <p:spPr>
            <a:xfrm>
              <a:off x="6729889" y="5472512"/>
              <a:ext cx="1441444" cy="54452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/>
            </a:p>
          </p:txBody>
        </p: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114A813A-4B3B-A31B-CCDF-4B4F5893E0CA}"/>
                </a:ext>
              </a:extLst>
            </p:cNvPr>
            <p:cNvCxnSpPr/>
            <p:nvPr/>
          </p:nvCxnSpPr>
          <p:spPr>
            <a:xfrm flipH="1">
              <a:off x="3865501" y="5805361"/>
              <a:ext cx="46520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B4AF1D6F-2E9E-6B39-2F74-54B998EBF52C}"/>
                </a:ext>
              </a:extLst>
            </p:cNvPr>
            <p:cNvCxnSpPr/>
            <p:nvPr/>
          </p:nvCxnSpPr>
          <p:spPr>
            <a:xfrm>
              <a:off x="3853210" y="4369740"/>
              <a:ext cx="1729" cy="1454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矢印コネクタ 37">
              <a:extLst>
                <a:ext uri="{FF2B5EF4-FFF2-40B4-BE49-F238E27FC236}">
                  <a16:creationId xmlns:a16="http://schemas.microsoft.com/office/drawing/2014/main" id="{7629DAF4-285D-0818-0C69-ED9B956013A8}"/>
                </a:ext>
              </a:extLst>
            </p:cNvPr>
            <p:cNvCxnSpPr/>
            <p:nvPr/>
          </p:nvCxnSpPr>
          <p:spPr>
            <a:xfrm>
              <a:off x="3865502" y="4378930"/>
              <a:ext cx="437365" cy="594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角丸四角形 14">
              <a:extLst>
                <a:ext uri="{FF2B5EF4-FFF2-40B4-BE49-F238E27FC236}">
                  <a16:creationId xmlns:a16="http://schemas.microsoft.com/office/drawing/2014/main" id="{484C4961-CF04-35B0-EC46-F2D32AFF205F}"/>
                </a:ext>
              </a:extLst>
            </p:cNvPr>
            <p:cNvSpPr/>
            <p:nvPr/>
          </p:nvSpPr>
          <p:spPr>
            <a:xfrm>
              <a:off x="4330702" y="3144605"/>
              <a:ext cx="1101905" cy="54452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テキスト ボックス 40">
                  <a:extLst>
                    <a:ext uri="{FF2B5EF4-FFF2-40B4-BE49-F238E27FC236}">
                      <a16:creationId xmlns:a16="http://schemas.microsoft.com/office/drawing/2014/main" id="{B6BB0455-8E23-9511-1526-30E0475BCDEC}"/>
                    </a:ext>
                  </a:extLst>
                </p:cNvPr>
                <p:cNvSpPr txBox="1"/>
                <p:nvPr/>
              </p:nvSpPr>
              <p:spPr>
                <a:xfrm>
                  <a:off x="5189773" y="4583836"/>
                  <a:ext cx="2742164" cy="4197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1600" dirty="0"/>
                    <a:t>増加道 </a:t>
                  </a:r>
                  <a14:m>
                    <m:oMath xmlns:m="http://schemas.openxmlformats.org/officeDocument/2006/math">
                      <m:r>
                        <a:rPr lang="en-US" altLang="ja-JP" sz="1600" i="1" dirty="0">
                          <a:latin typeface="Cambria Math" panose="02040503050406030204" pitchFamily="18" charset="0"/>
                        </a:rPr>
                        <m:t>𝑃</m:t>
                      </m:r>
                    </m:oMath>
                  </a14:m>
                  <a:r>
                    <a:rPr lang="en-US" altLang="ja-JP" sz="1600" dirty="0"/>
                    <a:t> </a:t>
                  </a:r>
                  <a:r>
                    <a:rPr lang="ja-JP" altLang="en-US" sz="1600" dirty="0"/>
                    <a:t>を探す</a:t>
                  </a:r>
                </a:p>
              </p:txBody>
            </p:sp>
          </mc:Choice>
          <mc:Fallback xmlns="">
            <p:sp>
              <p:nvSpPr>
                <p:cNvPr id="16" name="テキスト ボックス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9773" y="4583836"/>
                  <a:ext cx="2742164" cy="4197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905" t="-3571" b="-2321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角丸四角形 16">
              <a:extLst>
                <a:ext uri="{FF2B5EF4-FFF2-40B4-BE49-F238E27FC236}">
                  <a16:creationId xmlns:a16="http://schemas.microsoft.com/office/drawing/2014/main" id="{E72C665C-2F16-880E-242F-1FDC42179845}"/>
                </a:ext>
              </a:extLst>
            </p:cNvPr>
            <p:cNvSpPr/>
            <p:nvPr/>
          </p:nvSpPr>
          <p:spPr>
            <a:xfrm>
              <a:off x="4330701" y="4099234"/>
              <a:ext cx="3911934" cy="92407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テキスト ボックス 42">
                  <a:extLst>
                    <a:ext uri="{FF2B5EF4-FFF2-40B4-BE49-F238E27FC236}">
                      <a16:creationId xmlns:a16="http://schemas.microsoft.com/office/drawing/2014/main" id="{B0D7BC1A-8308-F914-B120-DDBFBBE579EE}"/>
                    </a:ext>
                  </a:extLst>
                </p:cNvPr>
                <p:cNvSpPr txBox="1"/>
                <p:nvPr/>
              </p:nvSpPr>
              <p:spPr>
                <a:xfrm>
                  <a:off x="4114677" y="5541266"/>
                  <a:ext cx="2287642" cy="4197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600" i="1" dirty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ja-JP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  <m:r>
                          <a:rPr lang="en-US" altLang="ja-JP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altLang="ja-JP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△</m:t>
                        </m:r>
                        <m:r>
                          <a:rPr lang="en-US" altLang="ja-JP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ja-JP" altLang="en-US" sz="1600" dirty="0"/>
                </a:p>
              </p:txBody>
            </p:sp>
          </mc:Choice>
          <mc:Fallback xmlns="">
            <p:sp>
              <p:nvSpPr>
                <p:cNvPr id="43" name="テキスト ボックス 42">
                  <a:extLst>
                    <a:ext uri="{FF2B5EF4-FFF2-40B4-BE49-F238E27FC236}">
                      <a16:creationId xmlns:a16="http://schemas.microsoft.com/office/drawing/2014/main" id="{B0D7BC1A-8308-F914-B120-DDBFBBE579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677" y="5541266"/>
                  <a:ext cx="2287642" cy="4197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角丸四角形 18">
              <a:extLst>
                <a:ext uri="{FF2B5EF4-FFF2-40B4-BE49-F238E27FC236}">
                  <a16:creationId xmlns:a16="http://schemas.microsoft.com/office/drawing/2014/main" id="{057377B2-74C9-3263-BE2D-44A8712FDEF9}"/>
                </a:ext>
              </a:extLst>
            </p:cNvPr>
            <p:cNvSpPr/>
            <p:nvPr/>
          </p:nvSpPr>
          <p:spPr>
            <a:xfrm>
              <a:off x="4334634" y="5466581"/>
              <a:ext cx="1940060" cy="54452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正方形/長方形 44">
                  <a:extLst>
                    <a:ext uri="{FF2B5EF4-FFF2-40B4-BE49-F238E27FC236}">
                      <a16:creationId xmlns:a16="http://schemas.microsoft.com/office/drawing/2014/main" id="{B240BDC9-EAFA-9757-7675-8C279865547D}"/>
                    </a:ext>
                  </a:extLst>
                </p:cNvPr>
                <p:cNvSpPr/>
                <p:nvPr/>
              </p:nvSpPr>
              <p:spPr>
                <a:xfrm>
                  <a:off x="3656695" y="4077072"/>
                  <a:ext cx="4925890" cy="53429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1">
                    <a:lnSpc>
                      <a:spcPct val="150000"/>
                    </a:lnSpc>
                    <a:buClr>
                      <a:schemeClr val="tx1"/>
                    </a:buClr>
                  </a:pPr>
                  <a14:m>
                    <m:oMath xmlns:m="http://schemas.openxmlformats.org/officeDocument/2006/math">
                      <m:r>
                        <a:rPr lang="en-US" altLang="ja-JP" sz="1600" i="1" dirty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altLang="ja-JP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ja-JP" sz="1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1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altLang="ja-JP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ja-JP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altLang="ja-JP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sz="16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altLang="ja-JP" sz="16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altLang="ja-JP" sz="16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altLang="ja-JP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ja-JP" altLang="en-US" sz="1600" dirty="0"/>
                    <a:t> 最小の</a:t>
                  </a:r>
                </a:p>
              </p:txBody>
            </p:sp>
          </mc:Choice>
          <mc:Fallback xmlns="">
            <p:sp>
              <p:nvSpPr>
                <p:cNvPr id="45" name="正方形/長方形 44">
                  <a:extLst>
                    <a:ext uri="{FF2B5EF4-FFF2-40B4-BE49-F238E27FC236}">
                      <a16:creationId xmlns:a16="http://schemas.microsoft.com/office/drawing/2014/main" id="{B240BDC9-EAFA-9757-7675-8C27986554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6695" y="4077072"/>
                  <a:ext cx="4925890" cy="534290"/>
                </a:xfrm>
                <a:prstGeom prst="rect">
                  <a:avLst/>
                </a:prstGeom>
                <a:blipFill>
                  <a:blip r:embed="rId8"/>
                  <a:stretch>
                    <a:fillRect b="-1831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3D2CFA23-5D1E-19BA-D883-10872E2FFA2B}"/>
                </a:ext>
              </a:extLst>
            </p:cNvPr>
            <p:cNvCxnSpPr/>
            <p:nvPr/>
          </p:nvCxnSpPr>
          <p:spPr>
            <a:xfrm>
              <a:off x="7119520" y="5023312"/>
              <a:ext cx="5545" cy="39222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正方形/長方形 46">
                  <a:extLst>
                    <a:ext uri="{FF2B5EF4-FFF2-40B4-BE49-F238E27FC236}">
                      <a16:creationId xmlns:a16="http://schemas.microsoft.com/office/drawing/2014/main" id="{A7E252C8-1B59-9C30-4035-A52E7B1138FC}"/>
                    </a:ext>
                  </a:extLst>
                </p:cNvPr>
                <p:cNvSpPr/>
                <p:nvPr/>
              </p:nvSpPr>
              <p:spPr>
                <a:xfrm>
                  <a:off x="7148023" y="5062107"/>
                  <a:ext cx="1254054" cy="3816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ja-JP" sz="1400" i="1" dirty="0">
                          <a:latin typeface="Cambria Math" panose="02040503050406030204" pitchFamily="18" charset="0"/>
                        </a:rPr>
                        <m:t>𝑃</m:t>
                      </m:r>
                    </m:oMath>
                  </a14:m>
                  <a:r>
                    <a:rPr lang="en-US" altLang="ja-JP" sz="1400" dirty="0"/>
                    <a:t> </a:t>
                  </a:r>
                  <a:r>
                    <a:rPr lang="ja-JP" altLang="en-US" sz="1400" dirty="0"/>
                    <a:t>がなし</a:t>
                  </a:r>
                </a:p>
              </p:txBody>
            </p:sp>
          </mc:Choice>
          <mc:Fallback xmlns="">
            <p:sp>
              <p:nvSpPr>
                <p:cNvPr id="47" name="正方形/長方形 46">
                  <a:extLst>
                    <a:ext uri="{FF2B5EF4-FFF2-40B4-BE49-F238E27FC236}">
                      <a16:creationId xmlns:a16="http://schemas.microsoft.com/office/drawing/2014/main" id="{A7E252C8-1B59-9C30-4035-A52E7B1138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8023" y="5062107"/>
                  <a:ext cx="1254054" cy="381637"/>
                </a:xfrm>
                <a:prstGeom prst="rect">
                  <a:avLst/>
                </a:prstGeom>
                <a:blipFill>
                  <a:blip r:embed="rId9"/>
                  <a:stretch>
                    <a:fillRect r="-1389" b="-2156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B3A40893-52F6-1872-5945-B290E96E161C}"/>
                  </a:ext>
                </a:extLst>
              </p:cNvPr>
              <p:cNvSpPr/>
              <p:nvPr/>
            </p:nvSpPr>
            <p:spPr>
              <a:xfrm>
                <a:off x="804119" y="843114"/>
                <a:ext cx="5680851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000" dirty="0"/>
                  <a:t> :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 dirty="0"/>
                  <a:t>回更新して得られたサイズ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 dirty="0"/>
                  <a:t>のマッチング</a:t>
                </a:r>
              </a:p>
            </p:txBody>
          </p:sp>
        </mc:Choice>
        <mc:Fallback xmlns="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B3A40893-52F6-1872-5945-B290E96E16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119" y="843114"/>
                <a:ext cx="5680851" cy="453137"/>
              </a:xfrm>
              <a:prstGeom prst="rect">
                <a:avLst/>
              </a:prstGeom>
              <a:blipFill>
                <a:blip r:embed="rId10"/>
                <a:stretch>
                  <a:fillRect l="-322" r="-536" b="-22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正方形/長方形 48">
                <a:extLst>
                  <a:ext uri="{FF2B5EF4-FFF2-40B4-BE49-F238E27FC236}">
                    <a16:creationId xmlns:a16="http://schemas.microsoft.com/office/drawing/2014/main" id="{D1572AEB-C7B5-CFF2-B701-75A5B4892CF6}"/>
                  </a:ext>
                </a:extLst>
              </p:cNvPr>
              <p:cNvSpPr/>
              <p:nvPr/>
            </p:nvSpPr>
            <p:spPr>
              <a:xfrm>
                <a:off x="1063059" y="1861410"/>
                <a:ext cx="5150128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 dirty="0"/>
                  <a:t>はサイズ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 dirty="0"/>
                  <a:t>のマッチングの中で最小重み</a:t>
                </a:r>
              </a:p>
            </p:txBody>
          </p:sp>
        </mc:Choice>
        <mc:Fallback xmlns="">
          <p:sp>
            <p:nvSpPr>
              <p:cNvPr id="49" name="正方形/長方形 48">
                <a:extLst>
                  <a:ext uri="{FF2B5EF4-FFF2-40B4-BE49-F238E27FC236}">
                    <a16:creationId xmlns:a16="http://schemas.microsoft.com/office/drawing/2014/main" id="{D1572AEB-C7B5-CFF2-B701-75A5B4892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059" y="1861410"/>
                <a:ext cx="5150128" cy="453137"/>
              </a:xfrm>
              <a:prstGeom prst="rect">
                <a:avLst/>
              </a:prstGeom>
              <a:blipFill>
                <a:blip r:embed="rId11"/>
                <a:stretch>
                  <a:fillRect l="-237" r="-710" b="-22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角丸四角形 24">
            <a:extLst>
              <a:ext uri="{FF2B5EF4-FFF2-40B4-BE49-F238E27FC236}">
                <a16:creationId xmlns:a16="http://schemas.microsoft.com/office/drawing/2014/main" id="{836EB029-DDCE-7670-82D8-C385CB09F7F0}"/>
              </a:ext>
            </a:extLst>
          </p:cNvPr>
          <p:cNvSpPr/>
          <p:nvPr/>
        </p:nvSpPr>
        <p:spPr>
          <a:xfrm>
            <a:off x="897282" y="1694360"/>
            <a:ext cx="5429690" cy="7985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769A27F2-65FF-BB5A-B1AF-91FCFD3B9F24}"/>
              </a:ext>
            </a:extLst>
          </p:cNvPr>
          <p:cNvSpPr/>
          <p:nvPr/>
        </p:nvSpPr>
        <p:spPr>
          <a:xfrm>
            <a:off x="998381" y="1494305"/>
            <a:ext cx="697627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2000" b="1" u="sng" dirty="0">
                <a:solidFill>
                  <a:prstClr val="black"/>
                </a:solidFill>
              </a:rPr>
              <a:t>定理</a:t>
            </a:r>
            <a:endParaRPr lang="ja-JP" altLang="en-US" b="1" u="sng" dirty="0"/>
          </a:p>
        </p:txBody>
      </p:sp>
    </p:spTree>
    <p:extLst>
      <p:ext uri="{BB962C8B-B14F-4D97-AF65-F5344CB8AC3E}">
        <p14:creationId xmlns:p14="http://schemas.microsoft.com/office/powerpoint/2010/main" val="1235911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3885E-685A-9A31-123B-66A2D025E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9E648C-76BB-1829-B5B9-37753D75E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２部グラフの完全マッチング多面体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700AC68-787B-02D1-4216-C36310BC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25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4BB6CA5-887D-0576-DB90-1E0F06B84B0B}"/>
              </a:ext>
            </a:extLst>
          </p:cNvPr>
          <p:cNvSpPr txBox="1"/>
          <p:nvPr/>
        </p:nvSpPr>
        <p:spPr>
          <a:xfrm>
            <a:off x="2041905" y="1340769"/>
            <a:ext cx="3245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latin typeface="+mn-ea"/>
              </a:rPr>
              <a:t>完全マッチング多面体</a:t>
            </a:r>
            <a:endParaRPr lang="en-US" altLang="ja-JP" sz="2400" dirty="0">
              <a:latin typeface="+mn-ea"/>
            </a:endParaRPr>
          </a:p>
        </p:txBody>
      </p:sp>
      <p:sp>
        <p:nvSpPr>
          <p:cNvPr id="85" name="角丸四角形 84">
            <a:extLst>
              <a:ext uri="{FF2B5EF4-FFF2-40B4-BE49-F238E27FC236}">
                <a16:creationId xmlns:a16="http://schemas.microsoft.com/office/drawing/2014/main" id="{FAE8B999-A91E-384E-29FF-F0E5E1AE21E7}"/>
              </a:ext>
            </a:extLst>
          </p:cNvPr>
          <p:cNvSpPr/>
          <p:nvPr/>
        </p:nvSpPr>
        <p:spPr>
          <a:xfrm>
            <a:off x="1777146" y="1095054"/>
            <a:ext cx="3936056" cy="1341385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sz="4400" kern="0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EDFF3631-AB63-6393-537F-D2D226449C01}"/>
              </a:ext>
            </a:extLst>
          </p:cNvPr>
          <p:cNvSpPr/>
          <p:nvPr/>
        </p:nvSpPr>
        <p:spPr>
          <a:xfrm>
            <a:off x="1626154" y="1813940"/>
            <a:ext cx="43258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/>
              <a:t>（完全マッチングの特性ベクトルの凸包）</a:t>
            </a:r>
          </a:p>
        </p:txBody>
      </p:sp>
      <p:sp>
        <p:nvSpPr>
          <p:cNvPr id="188" name="角丸四角形 187">
            <a:extLst>
              <a:ext uri="{FF2B5EF4-FFF2-40B4-BE49-F238E27FC236}">
                <a16:creationId xmlns:a16="http://schemas.microsoft.com/office/drawing/2014/main" id="{37AE03D5-C1B5-0333-FA60-6672A15E93C3}"/>
              </a:ext>
            </a:extLst>
          </p:cNvPr>
          <p:cNvSpPr/>
          <p:nvPr/>
        </p:nvSpPr>
        <p:spPr>
          <a:xfrm>
            <a:off x="7092829" y="1711783"/>
            <a:ext cx="400317" cy="262178"/>
          </a:xfrm>
          <a:prstGeom prst="roundRect">
            <a:avLst/>
          </a:prstGeom>
          <a:solidFill>
            <a:srgbClr val="FFF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テキスト ボックス 189">
                <a:extLst>
                  <a:ext uri="{FF2B5EF4-FFF2-40B4-BE49-F238E27FC236}">
                    <a16:creationId xmlns:a16="http://schemas.microsoft.com/office/drawing/2014/main" id="{F85FF410-4712-5AE6-44CA-5D22A179B4FD}"/>
                  </a:ext>
                </a:extLst>
              </p:cNvPr>
              <p:cNvSpPr txBox="1"/>
              <p:nvPr/>
            </p:nvSpPr>
            <p:spPr>
              <a:xfrm>
                <a:off x="6854045" y="1124744"/>
                <a:ext cx="1679882" cy="7866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ja-JP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90" name="テキスト ボックス 189">
                <a:extLst>
                  <a:ext uri="{FF2B5EF4-FFF2-40B4-BE49-F238E27FC236}">
                    <a16:creationId xmlns:a16="http://schemas.microsoft.com/office/drawing/2014/main" id="{F85FF410-4712-5AE6-44CA-5D22A179B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045" y="1124744"/>
                <a:ext cx="1679882" cy="7866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正方形/長方形 190">
                <a:extLst>
                  <a:ext uri="{FF2B5EF4-FFF2-40B4-BE49-F238E27FC236}">
                    <a16:creationId xmlns:a16="http://schemas.microsoft.com/office/drawing/2014/main" id="{197A88F6-A407-B6F6-723D-AA9DA57660EF}"/>
                  </a:ext>
                </a:extLst>
              </p:cNvPr>
              <p:cNvSpPr/>
              <p:nvPr/>
            </p:nvSpPr>
            <p:spPr>
              <a:xfrm>
                <a:off x="7424770" y="1958919"/>
                <a:ext cx="121417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)≥0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91" name="正方形/長方形 190">
                <a:extLst>
                  <a:ext uri="{FF2B5EF4-FFF2-40B4-BE49-F238E27FC236}">
                    <a16:creationId xmlns:a16="http://schemas.microsoft.com/office/drawing/2014/main" id="{197A88F6-A407-B6F6-723D-AA9DA57660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770" y="1958919"/>
                <a:ext cx="1214179" cy="400110"/>
              </a:xfrm>
              <a:prstGeom prst="rect">
                <a:avLst/>
              </a:prstGeom>
              <a:blipFill>
                <a:blip r:embed="rId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テキスト ボックス 191">
                <a:extLst>
                  <a:ext uri="{FF2B5EF4-FFF2-40B4-BE49-F238E27FC236}">
                    <a16:creationId xmlns:a16="http://schemas.microsoft.com/office/drawing/2014/main" id="{2842B6C8-58E8-57B8-13EB-E91E28AA647D}"/>
                  </a:ext>
                </a:extLst>
              </p:cNvPr>
              <p:cNvSpPr txBox="1"/>
              <p:nvPr/>
            </p:nvSpPr>
            <p:spPr>
              <a:xfrm>
                <a:off x="8660360" y="1945853"/>
                <a:ext cx="11854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92" name="テキスト ボックス 191">
                <a:extLst>
                  <a:ext uri="{FF2B5EF4-FFF2-40B4-BE49-F238E27FC236}">
                    <a16:creationId xmlns:a16="http://schemas.microsoft.com/office/drawing/2014/main" id="{2842B6C8-58E8-57B8-13EB-E91E28AA6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360" y="1945853"/>
                <a:ext cx="1185461" cy="400110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テキスト ボックス 192">
                <a:extLst>
                  <a:ext uri="{FF2B5EF4-FFF2-40B4-BE49-F238E27FC236}">
                    <a16:creationId xmlns:a16="http://schemas.microsoft.com/office/drawing/2014/main" id="{E4BD610C-0D2F-6893-83DE-6F45E9E83CD4}"/>
                  </a:ext>
                </a:extLst>
              </p:cNvPr>
              <p:cNvSpPr txBox="1"/>
              <p:nvPr/>
            </p:nvSpPr>
            <p:spPr>
              <a:xfrm>
                <a:off x="8617929" y="1236927"/>
                <a:ext cx="16841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93" name="テキスト ボックス 192">
                <a:extLst>
                  <a:ext uri="{FF2B5EF4-FFF2-40B4-BE49-F238E27FC236}">
                    <a16:creationId xmlns:a16="http://schemas.microsoft.com/office/drawing/2014/main" id="{E4BD610C-0D2F-6893-83DE-6F45E9E83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929" y="1236927"/>
                <a:ext cx="1684158" cy="400110"/>
              </a:xfrm>
              <a:prstGeom prst="rect">
                <a:avLst/>
              </a:prstGeom>
              <a:blipFill>
                <a:blip r:embed="rId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6" name="角丸四角形 195">
            <a:extLst>
              <a:ext uri="{FF2B5EF4-FFF2-40B4-BE49-F238E27FC236}">
                <a16:creationId xmlns:a16="http://schemas.microsoft.com/office/drawing/2014/main" id="{856BE837-A8B5-49D5-EFD5-D0249A317F74}"/>
              </a:ext>
            </a:extLst>
          </p:cNvPr>
          <p:cNvSpPr/>
          <p:nvPr/>
        </p:nvSpPr>
        <p:spPr>
          <a:xfrm>
            <a:off x="6528049" y="1067711"/>
            <a:ext cx="3774039" cy="13687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49F7EB-13F8-65D9-900A-44C520BC53C1}"/>
              </a:ext>
            </a:extLst>
          </p:cNvPr>
          <p:cNvSpPr txBox="1"/>
          <p:nvPr/>
        </p:nvSpPr>
        <p:spPr>
          <a:xfrm>
            <a:off x="5839778" y="1484785"/>
            <a:ext cx="514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正方形/長方形 213">
                <a:extLst>
                  <a:ext uri="{FF2B5EF4-FFF2-40B4-BE49-F238E27FC236}">
                    <a16:creationId xmlns:a16="http://schemas.microsoft.com/office/drawing/2014/main" id="{83E19FE6-B084-3FF9-36F0-5030B26860CF}"/>
                  </a:ext>
                </a:extLst>
              </p:cNvPr>
              <p:cNvSpPr/>
              <p:nvPr/>
            </p:nvSpPr>
            <p:spPr>
              <a:xfrm>
                <a:off x="795505" y="3494893"/>
                <a:ext cx="8454559" cy="273151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400" u="sng" dirty="0"/>
                  <a:t>Remarks</a:t>
                </a:r>
                <a:r>
                  <a:rPr lang="en-US" altLang="ja-JP" sz="2400" dirty="0"/>
                  <a:t> 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ja-JP" altLang="en-US" sz="2000" i="1" dirty="0">
                    <a:latin typeface="Cambria Math" panose="02040503050406030204" pitchFamily="18" charset="0"/>
                  </a:rPr>
                  <a:t>組合せ構造から生じる多面体の</a:t>
                </a:r>
                <a:r>
                  <a:rPr lang="ja-JP" altLang="en-US" sz="20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不等式表現</a:t>
                </a:r>
                <a:r>
                  <a:rPr lang="ja-JP" altLang="en-US" sz="2000" i="1" dirty="0">
                    <a:latin typeface="Cambria Math" panose="02040503050406030204" pitchFamily="18" charset="0"/>
                  </a:rPr>
                  <a:t>を与えている．</a:t>
                </a:r>
                <a:endParaRPr lang="en-US" altLang="ja-JP" sz="2000" i="1" dirty="0">
                  <a:latin typeface="Cambria Math" panose="020405030504060302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ja-JP" altLang="en-US" sz="2000" i="1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ja-JP" altLang="en-US" sz="2000" dirty="0"/>
                  <a:t> は簡単．</a:t>
                </a:r>
                <a14:m>
                  <m:oMath xmlns:m="http://schemas.openxmlformats.org/officeDocument/2006/math">
                    <m:r>
                      <a:rPr lang="ja-JP" altLang="en-US" sz="2000" i="1">
                        <a:latin typeface="Cambria Math" panose="02040503050406030204" pitchFamily="18" charset="0"/>
                      </a:rPr>
                      <m:t>⊇</m:t>
                    </m:r>
                  </m:oMath>
                </a14:m>
                <a:r>
                  <a:rPr lang="ja-JP" altLang="en-US" sz="2000" dirty="0"/>
                  <a:t> が非自明．</a:t>
                </a:r>
                <a:endParaRPr lang="en-US" altLang="ja-JP" sz="2000" dirty="0"/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ja-JP" altLang="en-US" sz="2000" dirty="0"/>
                  <a:t>この定理を認めれば，線形計画問題を解くことでも，</a:t>
                </a:r>
                <a:br>
                  <a:rPr lang="en-US" altLang="ja-JP" sz="2000" dirty="0"/>
                </a:br>
                <a:r>
                  <a:rPr lang="ja-JP" altLang="en-US" sz="2000" dirty="0"/>
                  <a:t>最大（最小）重み完全マッチングを求められる．</a:t>
                </a:r>
                <a:endParaRPr lang="en-US" altLang="ja-JP" sz="2000" dirty="0"/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ja-JP" altLang="en-US" sz="2000" dirty="0"/>
                  <a:t>補助グラフを用いて </a:t>
                </a:r>
                <a14:m>
                  <m:oMath xmlns:m="http://schemas.openxmlformats.org/officeDocument/2006/math">
                    <m:r>
                      <a:rPr lang="ja-JP" altLang="en-US" sz="2000" i="1">
                        <a:latin typeface="Cambria Math" panose="02040503050406030204" pitchFamily="18" charset="0"/>
                      </a:rPr>
                      <m:t>⊇ </m:t>
                    </m:r>
                  </m:oMath>
                </a14:m>
                <a:r>
                  <a:rPr lang="ja-JP" altLang="en-US" sz="2000" dirty="0"/>
                  <a:t>を示す．（他の証明もあり．板書？）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214" name="正方形/長方形 213">
                <a:extLst>
                  <a:ext uri="{FF2B5EF4-FFF2-40B4-BE49-F238E27FC236}">
                    <a16:creationId xmlns:a16="http://schemas.microsoft.com/office/drawing/2014/main" id="{83E19FE6-B084-3FF9-36F0-5030B26860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05" y="3494893"/>
                <a:ext cx="8454559" cy="2731517"/>
              </a:xfrm>
              <a:prstGeom prst="rect">
                <a:avLst/>
              </a:prstGeom>
              <a:blipFill>
                <a:blip r:embed="rId6"/>
                <a:stretch>
                  <a:fillRect l="-1081" t="-1786" b="-31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3" name="円/楕円 222">
            <a:extLst>
              <a:ext uri="{FF2B5EF4-FFF2-40B4-BE49-F238E27FC236}">
                <a16:creationId xmlns:a16="http://schemas.microsoft.com/office/drawing/2014/main" id="{8BAF55B7-4FBA-E488-0227-403737B97D2A}"/>
              </a:ext>
            </a:extLst>
          </p:cNvPr>
          <p:cNvSpPr/>
          <p:nvPr/>
        </p:nvSpPr>
        <p:spPr>
          <a:xfrm>
            <a:off x="8518217" y="2831884"/>
            <a:ext cx="147798" cy="1355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正方形/長方形 223">
                <a:extLst>
                  <a:ext uri="{FF2B5EF4-FFF2-40B4-BE49-F238E27FC236}">
                    <a16:creationId xmlns:a16="http://schemas.microsoft.com/office/drawing/2014/main" id="{29A0C21A-DB91-8770-6BD2-9C08806F8C0B}"/>
                  </a:ext>
                </a:extLst>
              </p:cNvPr>
              <p:cNvSpPr/>
              <p:nvPr/>
            </p:nvSpPr>
            <p:spPr>
              <a:xfrm>
                <a:off x="8180567" y="2636876"/>
                <a:ext cx="4373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224" name="正方形/長方形 223">
                <a:extLst>
                  <a:ext uri="{FF2B5EF4-FFF2-40B4-BE49-F238E27FC236}">
                    <a16:creationId xmlns:a16="http://schemas.microsoft.com/office/drawing/2014/main" id="{29A0C21A-DB91-8770-6BD2-9C08806F8C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0567" y="2636876"/>
                <a:ext cx="437363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5" name="直線コネクタ 224">
            <a:extLst>
              <a:ext uri="{FF2B5EF4-FFF2-40B4-BE49-F238E27FC236}">
                <a16:creationId xmlns:a16="http://schemas.microsoft.com/office/drawing/2014/main" id="{84856AA9-D60D-A0FE-F690-948F8739F050}"/>
              </a:ext>
            </a:extLst>
          </p:cNvPr>
          <p:cNvCxnSpPr/>
          <p:nvPr/>
        </p:nvCxnSpPr>
        <p:spPr>
          <a:xfrm flipH="1" flipV="1">
            <a:off x="8571455" y="2881762"/>
            <a:ext cx="342577" cy="2268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線コネクタ 225">
            <a:extLst>
              <a:ext uri="{FF2B5EF4-FFF2-40B4-BE49-F238E27FC236}">
                <a16:creationId xmlns:a16="http://schemas.microsoft.com/office/drawing/2014/main" id="{2B7AF143-FA31-6479-2522-C46E54845F2D}"/>
              </a:ext>
            </a:extLst>
          </p:cNvPr>
          <p:cNvCxnSpPr/>
          <p:nvPr/>
        </p:nvCxnSpPr>
        <p:spPr>
          <a:xfrm flipH="1" flipV="1">
            <a:off x="8589817" y="2881763"/>
            <a:ext cx="384759" cy="266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線コネクタ 226">
            <a:extLst>
              <a:ext uri="{FF2B5EF4-FFF2-40B4-BE49-F238E27FC236}">
                <a16:creationId xmlns:a16="http://schemas.microsoft.com/office/drawing/2014/main" id="{BD6AB0C3-C222-66C3-93E6-1D5370892CA9}"/>
              </a:ext>
            </a:extLst>
          </p:cNvPr>
          <p:cNvCxnSpPr/>
          <p:nvPr/>
        </p:nvCxnSpPr>
        <p:spPr>
          <a:xfrm flipH="1">
            <a:off x="8589815" y="2658363"/>
            <a:ext cx="280562" cy="2308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正方形/長方形 227">
                <a:extLst>
                  <a:ext uri="{FF2B5EF4-FFF2-40B4-BE49-F238E27FC236}">
                    <a16:creationId xmlns:a16="http://schemas.microsoft.com/office/drawing/2014/main" id="{593ADAB4-433D-9928-1B5C-E4E75D92BC05}"/>
                  </a:ext>
                </a:extLst>
              </p:cNvPr>
              <p:cNvSpPr/>
              <p:nvPr/>
            </p:nvSpPr>
            <p:spPr>
              <a:xfrm>
                <a:off x="9116719" y="2666351"/>
                <a:ext cx="7552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altLang="ja-JP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altLang="ja-JP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28" name="正方形/長方形 227">
                <a:extLst>
                  <a:ext uri="{FF2B5EF4-FFF2-40B4-BE49-F238E27FC236}">
                    <a16:creationId xmlns:a16="http://schemas.microsoft.com/office/drawing/2014/main" id="{593ADAB4-433D-9928-1B5C-E4E75D92B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719" y="2666351"/>
                <a:ext cx="755207" cy="400110"/>
              </a:xfrm>
              <a:prstGeom prst="rect">
                <a:avLst/>
              </a:prstGeom>
              <a:blipFill>
                <a:blip r:embed="rId8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9" name="右中かっこ 228">
            <a:extLst>
              <a:ext uri="{FF2B5EF4-FFF2-40B4-BE49-F238E27FC236}">
                <a16:creationId xmlns:a16="http://schemas.microsoft.com/office/drawing/2014/main" id="{5AD0A786-491F-8E02-5EBD-6CA9AFF6DF9B}"/>
              </a:ext>
            </a:extLst>
          </p:cNvPr>
          <p:cNvSpPr/>
          <p:nvPr/>
        </p:nvSpPr>
        <p:spPr>
          <a:xfrm>
            <a:off x="8987168" y="2557243"/>
            <a:ext cx="206269" cy="6802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30" name="正方形/長方形 229">
            <a:extLst>
              <a:ext uri="{FF2B5EF4-FFF2-40B4-BE49-F238E27FC236}">
                <a16:creationId xmlns:a16="http://schemas.microsoft.com/office/drawing/2014/main" id="{619248C0-9E7C-FDB1-1388-A2D21FF9EAA2}"/>
              </a:ext>
            </a:extLst>
          </p:cNvPr>
          <p:cNvSpPr/>
          <p:nvPr/>
        </p:nvSpPr>
        <p:spPr>
          <a:xfrm>
            <a:off x="2948964" y="2506802"/>
            <a:ext cx="4524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/>
              <a:t>Egerv</a:t>
            </a:r>
            <a:r>
              <a:rPr lang="en-US" altLang="ja-JP" dirty="0" err="1">
                <a:ea typeface="Malgun Gothic Semilight" panose="020B0502040204020203" pitchFamily="50" charset="-128"/>
                <a:cs typeface="Malgun Gothic Semilight" panose="020B0502040204020203" pitchFamily="50" charset="-128"/>
              </a:rPr>
              <a:t>á</a:t>
            </a:r>
            <a:r>
              <a:rPr lang="en-US" altLang="ja-JP" dirty="0" err="1"/>
              <a:t>ry</a:t>
            </a:r>
            <a:r>
              <a:rPr lang="en-US" altLang="ja-JP" dirty="0"/>
              <a:t> (1931), </a:t>
            </a:r>
            <a:r>
              <a:rPr lang="en-US" altLang="ja-JP" dirty="0" err="1"/>
              <a:t>Birkoff</a:t>
            </a:r>
            <a:r>
              <a:rPr lang="en-US" altLang="ja-JP" dirty="0"/>
              <a:t> (1946), </a:t>
            </a:r>
            <a:r>
              <a:rPr lang="en-US" altLang="ja-JP" dirty="0" err="1"/>
              <a:t>Dantzig</a:t>
            </a:r>
            <a:r>
              <a:rPr lang="en-US" altLang="ja-JP" dirty="0"/>
              <a:t> (1951)</a:t>
            </a:r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E2C61F6-BA86-0943-6023-4344928B70EA}"/>
              </a:ext>
            </a:extLst>
          </p:cNvPr>
          <p:cNvSpPr/>
          <p:nvPr/>
        </p:nvSpPr>
        <p:spPr>
          <a:xfrm>
            <a:off x="11141745" y="103610"/>
            <a:ext cx="902811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2800" dirty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再掲</a:t>
            </a:r>
            <a:endParaRPr lang="ja-JP" altLang="en-US" sz="2800" dirty="0">
              <a:solidFill>
                <a:schemeClr val="tx2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43596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角丸四角形 47"/>
          <p:cNvSpPr/>
          <p:nvPr/>
        </p:nvSpPr>
        <p:spPr>
          <a:xfrm>
            <a:off x="7002481" y="764704"/>
            <a:ext cx="3774039" cy="119544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２部グラフの完全マッチング多面体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26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15207" y="1037762"/>
            <a:ext cx="3245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latin typeface="+mn-ea"/>
              </a:rPr>
              <a:t>完全マッチング多面体</a:t>
            </a:r>
            <a:endParaRPr lang="en-US" altLang="ja-JP" sz="2400" dirty="0">
              <a:latin typeface="+mn-ea"/>
            </a:endParaRPr>
          </a:p>
        </p:txBody>
      </p:sp>
      <p:sp>
        <p:nvSpPr>
          <p:cNvPr id="85" name="角丸四角形 84"/>
          <p:cNvSpPr/>
          <p:nvPr/>
        </p:nvSpPr>
        <p:spPr>
          <a:xfrm>
            <a:off x="1350448" y="792047"/>
            <a:ext cx="3936056" cy="1196794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sz="4400" kern="0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89" name="正方形/長方形 88"/>
          <p:cNvSpPr/>
          <p:nvPr/>
        </p:nvSpPr>
        <p:spPr>
          <a:xfrm>
            <a:off x="1199456" y="1510933"/>
            <a:ext cx="43258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/>
              <a:t>（完全マッチングの特性ベクトルの凸包）</a:t>
            </a:r>
          </a:p>
        </p:txBody>
      </p:sp>
      <p:sp>
        <p:nvSpPr>
          <p:cNvPr id="188" name="角丸四角形 187"/>
          <p:cNvSpPr/>
          <p:nvPr/>
        </p:nvSpPr>
        <p:spPr>
          <a:xfrm>
            <a:off x="7567261" y="1408776"/>
            <a:ext cx="400317" cy="262178"/>
          </a:xfrm>
          <a:prstGeom prst="roundRect">
            <a:avLst/>
          </a:prstGeom>
          <a:solidFill>
            <a:srgbClr val="FFF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テキスト ボックス 189"/>
              <p:cNvSpPr txBox="1"/>
              <p:nvPr/>
            </p:nvSpPr>
            <p:spPr>
              <a:xfrm>
                <a:off x="7328477" y="821737"/>
                <a:ext cx="1679882" cy="7866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ja-JP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90" name="テキスト ボックス 1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477" y="821737"/>
                <a:ext cx="1679882" cy="7866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正方形/長方形 190"/>
              <p:cNvSpPr/>
              <p:nvPr/>
            </p:nvSpPr>
            <p:spPr>
              <a:xfrm>
                <a:off x="7899202" y="1516722"/>
                <a:ext cx="121417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)≥0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91" name="正方形/長方形 1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9202" y="1516722"/>
                <a:ext cx="1214179" cy="400110"/>
              </a:xfrm>
              <a:prstGeom prst="rect">
                <a:avLst/>
              </a:prstGeom>
              <a:blipFill>
                <a:blip r:embed="rId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テキスト ボックス 191"/>
              <p:cNvSpPr txBox="1"/>
              <p:nvPr/>
            </p:nvSpPr>
            <p:spPr>
              <a:xfrm>
                <a:off x="9134792" y="1503656"/>
                <a:ext cx="11854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92" name="テキスト ボックス 1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792" y="1503656"/>
                <a:ext cx="1185461" cy="400110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" name="円/楕円 204"/>
          <p:cNvSpPr/>
          <p:nvPr/>
        </p:nvSpPr>
        <p:spPr>
          <a:xfrm>
            <a:off x="8990764" y="2385930"/>
            <a:ext cx="147798" cy="1355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正方形/長方形 205"/>
              <p:cNvSpPr/>
              <p:nvPr/>
            </p:nvSpPr>
            <p:spPr>
              <a:xfrm>
                <a:off x="8653114" y="2190922"/>
                <a:ext cx="4373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206" name="正方形/長方形 2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3114" y="2190922"/>
                <a:ext cx="43736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7" name="直線コネクタ 206"/>
          <p:cNvCxnSpPr/>
          <p:nvPr/>
        </p:nvCxnSpPr>
        <p:spPr>
          <a:xfrm flipH="1" flipV="1">
            <a:off x="9044002" y="2435808"/>
            <a:ext cx="342577" cy="2268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線コネクタ 207"/>
          <p:cNvCxnSpPr/>
          <p:nvPr/>
        </p:nvCxnSpPr>
        <p:spPr>
          <a:xfrm flipH="1" flipV="1">
            <a:off x="9062364" y="2435809"/>
            <a:ext cx="384759" cy="266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線コネクタ 208"/>
          <p:cNvCxnSpPr/>
          <p:nvPr/>
        </p:nvCxnSpPr>
        <p:spPr>
          <a:xfrm flipH="1">
            <a:off x="9062362" y="2212409"/>
            <a:ext cx="280562" cy="2308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正方形/長方形 209"/>
              <p:cNvSpPr/>
              <p:nvPr/>
            </p:nvSpPr>
            <p:spPr>
              <a:xfrm>
                <a:off x="9589266" y="2220397"/>
                <a:ext cx="7552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altLang="ja-JP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altLang="ja-JP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10" name="正方形/長方形 2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9266" y="2220397"/>
                <a:ext cx="755207" cy="400110"/>
              </a:xfrm>
              <a:prstGeom prst="rect">
                <a:avLst/>
              </a:prstGeom>
              <a:blipFill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1" name="右中かっこ 210"/>
          <p:cNvSpPr/>
          <p:nvPr/>
        </p:nvSpPr>
        <p:spPr>
          <a:xfrm>
            <a:off x="9459715" y="2111289"/>
            <a:ext cx="206269" cy="6802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839778" y="1181778"/>
            <a:ext cx="514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＝</a:t>
            </a:r>
          </a:p>
        </p:txBody>
      </p:sp>
      <p:sp>
        <p:nvSpPr>
          <p:cNvPr id="212" name="正方形/長方形 211"/>
          <p:cNvSpPr/>
          <p:nvPr/>
        </p:nvSpPr>
        <p:spPr>
          <a:xfrm>
            <a:off x="3421511" y="2060848"/>
            <a:ext cx="4524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/>
              <a:t>Egerv</a:t>
            </a:r>
            <a:r>
              <a:rPr lang="en-US" altLang="ja-JP" dirty="0" err="1">
                <a:ea typeface="Malgun Gothic Semilight" panose="020B0502040204020203" pitchFamily="50" charset="-128"/>
                <a:cs typeface="Malgun Gothic Semilight" panose="020B0502040204020203" pitchFamily="50" charset="-128"/>
              </a:rPr>
              <a:t>á</a:t>
            </a:r>
            <a:r>
              <a:rPr lang="en-US" altLang="ja-JP" dirty="0" err="1"/>
              <a:t>ry</a:t>
            </a:r>
            <a:r>
              <a:rPr lang="en-US" altLang="ja-JP" dirty="0"/>
              <a:t> (1931), </a:t>
            </a:r>
            <a:r>
              <a:rPr lang="en-US" altLang="ja-JP" dirty="0" err="1"/>
              <a:t>Birkoff</a:t>
            </a:r>
            <a:r>
              <a:rPr lang="en-US" altLang="ja-JP" dirty="0"/>
              <a:t> (1946), </a:t>
            </a:r>
            <a:r>
              <a:rPr lang="en-US" altLang="ja-JP" dirty="0" err="1"/>
              <a:t>Dantzig</a:t>
            </a:r>
            <a:r>
              <a:rPr lang="en-US" altLang="ja-JP" dirty="0"/>
              <a:t> (1951)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983432" y="2420889"/>
                <a:ext cx="125226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2400" i="1" u="sng">
                        <a:latin typeface="Cambria Math" panose="02040503050406030204" pitchFamily="18" charset="0"/>
                      </a:rPr>
                      <m:t>⊇</m:t>
                    </m:r>
                  </m:oMath>
                </a14:m>
                <a:r>
                  <a:rPr lang="ja-JP" altLang="en-US" sz="2400" u="sng" dirty="0"/>
                  <a:t> </a:t>
                </a:r>
                <a:r>
                  <a:rPr lang="ja-JP" altLang="en-US" sz="2000" u="sng" dirty="0"/>
                  <a:t>の証明</a:t>
                </a:r>
                <a:endParaRPr lang="ja-JP" altLang="en-US" sz="2400" u="sng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32" y="2420889"/>
                <a:ext cx="1252266" cy="461665"/>
              </a:xfrm>
              <a:prstGeom prst="rect">
                <a:avLst/>
              </a:prstGeom>
              <a:blipFill>
                <a:blip r:embed="rId7"/>
                <a:stretch>
                  <a:fillRect r="-4369" b="-223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角丸四角形 29"/>
          <p:cNvSpPr/>
          <p:nvPr/>
        </p:nvSpPr>
        <p:spPr>
          <a:xfrm>
            <a:off x="6858464" y="734924"/>
            <a:ext cx="382890" cy="427107"/>
          </a:xfrm>
          <a:prstGeom prst="roundRect">
            <a:avLst/>
          </a:prstGeom>
          <a:solidFill>
            <a:srgbClr val="F2FF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dirty="0">
                <a:solidFill>
                  <a:srgbClr val="7030A0"/>
                </a:solidFill>
              </a:rPr>
              <a:t>P</a:t>
            </a:r>
            <a:endParaRPr lang="ja-JP" altLang="en-US" sz="3600" dirty="0">
              <a:solidFill>
                <a:srgbClr val="7030A0"/>
              </a:solidFill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1559496" y="2909858"/>
            <a:ext cx="360040" cy="359336"/>
          </a:xfrm>
          <a:prstGeom prst="roundRect">
            <a:avLst/>
          </a:prstGeom>
          <a:solidFill>
            <a:srgbClr val="F2FF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>
                <a:solidFill>
                  <a:srgbClr val="7030A0"/>
                </a:solidFill>
              </a:rPr>
              <a:t>P</a:t>
            </a:r>
            <a:endParaRPr lang="ja-JP" altLang="en-US" sz="3200" dirty="0">
              <a:solidFill>
                <a:srgbClr val="7030A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023873" y="2918549"/>
            <a:ext cx="5057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>
                <a:solidFill>
                  <a:prstClr val="black"/>
                </a:solidFill>
              </a:rPr>
              <a:t>の各頂点が整数であることを示せばよい．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/>
              <p:cNvSpPr txBox="1"/>
              <p:nvPr/>
            </p:nvSpPr>
            <p:spPr>
              <a:xfrm>
                <a:off x="9092361" y="933920"/>
                <a:ext cx="16841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7" name="テキスト ボックス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2361" y="933920"/>
                <a:ext cx="1684158" cy="400110"/>
              </a:xfrm>
              <a:prstGeom prst="rect">
                <a:avLst/>
              </a:prstGeom>
              <a:blipFill>
                <a:blip r:embed="rId8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グループ化 6"/>
          <p:cNvGrpSpPr/>
          <p:nvPr/>
        </p:nvGrpSpPr>
        <p:grpSpPr>
          <a:xfrm>
            <a:off x="1271464" y="3377378"/>
            <a:ext cx="9328911" cy="3075958"/>
            <a:chOff x="611560" y="3377378"/>
            <a:chExt cx="9328911" cy="30759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テキスト ボックス 24"/>
                <p:cNvSpPr txBox="1"/>
                <p:nvPr/>
              </p:nvSpPr>
              <p:spPr>
                <a:xfrm>
                  <a:off x="1513621" y="5141641"/>
                  <a:ext cx="1679882" cy="78662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ja-JP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25" name="テキスト ボックス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3621" y="5141641"/>
                  <a:ext cx="1679882" cy="78662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正方形/長方形 25"/>
                <p:cNvSpPr/>
                <p:nvPr/>
              </p:nvSpPr>
              <p:spPr>
                <a:xfrm>
                  <a:off x="2084345" y="5975816"/>
                  <a:ext cx="121417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)≥0</m:t>
                        </m:r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26" name="正方形/長方形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4345" y="5975816"/>
                  <a:ext cx="1214179" cy="400110"/>
                </a:xfrm>
                <a:prstGeom prst="rect">
                  <a:avLst/>
                </a:prstGeom>
                <a:blipFill>
                  <a:blip r:embed="rId10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テキスト ボックス 26"/>
                <p:cNvSpPr txBox="1"/>
                <p:nvPr/>
              </p:nvSpPr>
              <p:spPr>
                <a:xfrm>
                  <a:off x="3315562" y="5953542"/>
                  <a:ext cx="118546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27" name="テキスト ボックス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5562" y="5953542"/>
                  <a:ext cx="1185461" cy="400110"/>
                </a:xfrm>
                <a:prstGeom prst="rect">
                  <a:avLst/>
                </a:prstGeom>
                <a:blipFill>
                  <a:blip r:embed="rId11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テキスト ボックス 27"/>
                <p:cNvSpPr txBox="1"/>
                <p:nvPr/>
              </p:nvSpPr>
              <p:spPr>
                <a:xfrm>
                  <a:off x="3349513" y="5244616"/>
                  <a:ext cx="151051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28" name="テキスト ボックス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9513" y="5244616"/>
                  <a:ext cx="1510519" cy="400110"/>
                </a:xfrm>
                <a:prstGeom prst="rect">
                  <a:avLst/>
                </a:prstGeom>
                <a:blipFill>
                  <a:blip r:embed="rId12"/>
                  <a:stretch>
                    <a:fillRect l="-806" r="-403" b="-1515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角丸四角形 28"/>
            <p:cNvSpPr/>
            <p:nvPr/>
          </p:nvSpPr>
          <p:spPr>
            <a:xfrm>
              <a:off x="611560" y="4221088"/>
              <a:ext cx="4320480" cy="223224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842973" y="3377378"/>
              <a:ext cx="74788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000" dirty="0">
                  <a:solidFill>
                    <a:prstClr val="black"/>
                  </a:solidFill>
                </a:rPr>
                <a:t>以下の </a:t>
              </a:r>
              <a:r>
                <a:rPr lang="en-US" altLang="ja-JP" sz="2000" dirty="0">
                  <a:solidFill>
                    <a:prstClr val="black"/>
                  </a:solidFill>
                </a:rPr>
                <a:t>LP </a:t>
              </a:r>
              <a:r>
                <a:rPr lang="ja-JP" altLang="en-US" sz="2000" dirty="0">
                  <a:solidFill>
                    <a:prstClr val="black"/>
                  </a:solidFill>
                </a:rPr>
                <a:t>と双対を考える．</a:t>
              </a:r>
              <a:endParaRPr lang="ja-JP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正方形/長方形 34"/>
                <p:cNvSpPr/>
                <p:nvPr/>
              </p:nvSpPr>
              <p:spPr>
                <a:xfrm>
                  <a:off x="1547664" y="4337210"/>
                  <a:ext cx="1778564" cy="839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sub>
                          <m:sup/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ja-JP" altLang="en-US" sz="2000" dirty="0"/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35" name="正方形/長方形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7664" y="4337210"/>
                  <a:ext cx="1778564" cy="83920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正方形/長方形 9"/>
            <p:cNvSpPr/>
            <p:nvPr/>
          </p:nvSpPr>
          <p:spPr>
            <a:xfrm>
              <a:off x="683568" y="4556878"/>
              <a:ext cx="66236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dirty="0">
                  <a:solidFill>
                    <a:prstClr val="black"/>
                  </a:solidFill>
                </a:rPr>
                <a:t>Min.</a:t>
              </a:r>
              <a:endParaRPr lang="ja-JP" altLang="en-US" dirty="0"/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674438" y="5328004"/>
              <a:ext cx="9131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dirty="0">
                  <a:solidFill>
                    <a:prstClr val="black"/>
                  </a:solidFill>
                </a:rPr>
                <a:t>Sub. to</a:t>
              </a:r>
              <a:endParaRPr lang="ja-JP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テキスト ボックス 38"/>
                <p:cNvSpPr txBox="1"/>
                <p:nvPr/>
              </p:nvSpPr>
              <p:spPr>
                <a:xfrm>
                  <a:off x="7455908" y="5520714"/>
                  <a:ext cx="226215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altLang="ja-JP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altLang="ja-JP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altLang="ja-JP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39" name="テキスト ボックス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5908" y="5520714"/>
                  <a:ext cx="2262158" cy="307777"/>
                </a:xfrm>
                <a:prstGeom prst="rect">
                  <a:avLst/>
                </a:prstGeom>
                <a:blipFill>
                  <a:blip r:embed="rId14"/>
                  <a:stretch>
                    <a:fillRect l="-2426" t="-4000" r="-3504" b="-36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テキスト ボックス 41"/>
                <p:cNvSpPr txBox="1"/>
                <p:nvPr/>
              </p:nvSpPr>
              <p:spPr>
                <a:xfrm>
                  <a:off x="7883474" y="5837202"/>
                  <a:ext cx="205699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)∈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42" name="テキスト ボックス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3474" y="5837202"/>
                  <a:ext cx="2056997" cy="400110"/>
                </a:xfrm>
                <a:prstGeom prst="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角丸四角形 42"/>
            <p:cNvSpPr/>
            <p:nvPr/>
          </p:nvSpPr>
          <p:spPr>
            <a:xfrm>
              <a:off x="6300192" y="4211880"/>
              <a:ext cx="3640279" cy="223224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正方形/長方形 43"/>
                <p:cNvSpPr/>
                <p:nvPr/>
              </p:nvSpPr>
              <p:spPr>
                <a:xfrm>
                  <a:off x="7147038" y="4504438"/>
                  <a:ext cx="1528816" cy="83965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∪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sub>
                          <m:sup/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ja-JP" altLang="en-US" sz="2000" dirty="0"/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44" name="正方形/長方形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7038" y="4504438"/>
                  <a:ext cx="1528816" cy="839653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正方形/長方形 44"/>
            <p:cNvSpPr/>
            <p:nvPr/>
          </p:nvSpPr>
          <p:spPr>
            <a:xfrm>
              <a:off x="6372200" y="4724210"/>
              <a:ext cx="70006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dirty="0">
                  <a:solidFill>
                    <a:prstClr val="black"/>
                  </a:solidFill>
                </a:rPr>
                <a:t>Max.</a:t>
              </a:r>
              <a:endParaRPr lang="ja-JP" altLang="en-US" dirty="0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6363070" y="5495336"/>
              <a:ext cx="9131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dirty="0">
                  <a:solidFill>
                    <a:prstClr val="black"/>
                  </a:solidFill>
                </a:rPr>
                <a:t>Sub. to</a:t>
              </a:r>
              <a:endParaRPr lang="ja-JP" altLang="en-US" dirty="0"/>
            </a:p>
          </p:txBody>
        </p:sp>
        <p:sp>
          <p:nvSpPr>
            <p:cNvPr id="49" name="角丸四角形 48"/>
            <p:cNvSpPr/>
            <p:nvPr/>
          </p:nvSpPr>
          <p:spPr>
            <a:xfrm>
              <a:off x="719572" y="4081734"/>
              <a:ext cx="684076" cy="359336"/>
            </a:xfrm>
            <a:prstGeom prst="roundRect">
              <a:avLst/>
            </a:prstGeom>
            <a:solidFill>
              <a:srgbClr val="F2FFFF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3200" dirty="0">
                  <a:solidFill>
                    <a:srgbClr val="7030A0"/>
                  </a:solidFill>
                </a:rPr>
                <a:t>LP</a:t>
              </a:r>
              <a:endParaRPr lang="ja-JP" altLang="en-US" sz="3200" dirty="0">
                <a:solidFill>
                  <a:srgbClr val="7030A0"/>
                </a:solidFill>
              </a:endParaRPr>
            </a:p>
          </p:txBody>
        </p:sp>
        <p:sp>
          <p:nvSpPr>
            <p:cNvPr id="50" name="角丸四角形 49"/>
            <p:cNvSpPr/>
            <p:nvPr/>
          </p:nvSpPr>
          <p:spPr>
            <a:xfrm>
              <a:off x="6416595" y="4077776"/>
              <a:ext cx="1939699" cy="359336"/>
            </a:xfrm>
            <a:prstGeom prst="roundRect">
              <a:avLst/>
            </a:prstGeom>
            <a:solidFill>
              <a:srgbClr val="F2FFFF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3200" dirty="0">
                  <a:solidFill>
                    <a:srgbClr val="7030A0"/>
                  </a:solidFill>
                </a:rPr>
                <a:t>Dual-LP</a:t>
              </a:r>
              <a:endParaRPr lang="ja-JP" altLang="en-US" sz="3200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082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2173525" y="1181201"/>
                <a:ext cx="1679882" cy="7866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ja-JP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525" y="1181201"/>
                <a:ext cx="1679882" cy="7866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/>
              <p:cNvSpPr/>
              <p:nvPr/>
            </p:nvSpPr>
            <p:spPr>
              <a:xfrm>
                <a:off x="2744250" y="1939106"/>
                <a:ext cx="121417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)≥0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26" name="正方形/長方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250" y="1939106"/>
                <a:ext cx="1214179" cy="400110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3975467" y="1916832"/>
                <a:ext cx="11854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467" y="1916832"/>
                <a:ext cx="1185461" cy="400110"/>
              </a:xfrm>
              <a:prstGeom prst="rect">
                <a:avLst/>
              </a:prstGeom>
              <a:blipFill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4009418" y="1284176"/>
                <a:ext cx="15105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418" y="1284176"/>
                <a:ext cx="1510519" cy="400110"/>
              </a:xfrm>
              <a:prstGeom prst="rect">
                <a:avLst/>
              </a:prstGeom>
              <a:blipFill>
                <a:blip r:embed="rId6"/>
                <a:stretch>
                  <a:fillRect l="-806" r="-403" b="-153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角丸四角形 28"/>
          <p:cNvSpPr/>
          <p:nvPr/>
        </p:nvSpPr>
        <p:spPr>
          <a:xfrm>
            <a:off x="1271464" y="260648"/>
            <a:ext cx="4320480" cy="216194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/>
              <p:cNvSpPr/>
              <p:nvPr/>
            </p:nvSpPr>
            <p:spPr>
              <a:xfrm>
                <a:off x="2207568" y="376770"/>
                <a:ext cx="1778564" cy="839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ja-JP" altLang="en-US" sz="2000" dirty="0"/>
                            <m:t> </m:t>
                          </m:r>
                        </m:e>
                      </m:nary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5" name="正方形/長方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568" y="376770"/>
                <a:ext cx="1778564" cy="8392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正方形/長方形 9"/>
          <p:cNvSpPr/>
          <p:nvPr/>
        </p:nvSpPr>
        <p:spPr>
          <a:xfrm>
            <a:off x="1343473" y="596438"/>
            <a:ext cx="6623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prstClr val="black"/>
                </a:solidFill>
              </a:rPr>
              <a:t>Min.</a:t>
            </a:r>
            <a:endParaRPr lang="ja-JP" altLang="en-US" dirty="0"/>
          </a:p>
        </p:txBody>
      </p:sp>
      <p:sp>
        <p:nvSpPr>
          <p:cNvPr id="38" name="正方形/長方形 37"/>
          <p:cNvSpPr/>
          <p:nvPr/>
        </p:nvSpPr>
        <p:spPr>
          <a:xfrm>
            <a:off x="1334343" y="1367564"/>
            <a:ext cx="913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prstClr val="black"/>
                </a:solidFill>
              </a:rPr>
              <a:t>Sub. to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/>
              <p:nvPr/>
            </p:nvSpPr>
            <p:spPr>
              <a:xfrm>
                <a:off x="8003924" y="1560275"/>
                <a:ext cx="22621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ja-JP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altLang="ja-JP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3924" y="1560275"/>
                <a:ext cx="2262158" cy="307777"/>
              </a:xfrm>
              <a:prstGeom prst="rect">
                <a:avLst/>
              </a:prstGeom>
              <a:blipFill>
                <a:blip r:embed="rId8"/>
                <a:stretch>
                  <a:fillRect l="-2426" t="-2000" r="-3504" b="-3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/>
              <p:cNvSpPr txBox="1"/>
              <p:nvPr/>
            </p:nvSpPr>
            <p:spPr>
              <a:xfrm>
                <a:off x="8431491" y="1876762"/>
                <a:ext cx="20569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</a:rPr>
                        <m:t>)∈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2" name="テキスト ボックス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1491" y="1876762"/>
                <a:ext cx="2056997" cy="400110"/>
              </a:xfrm>
              <a:prstGeom prst="rect">
                <a:avLst/>
              </a:prstGeom>
              <a:blipFill>
                <a:blip r:embed="rId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角丸四角形 42"/>
          <p:cNvSpPr/>
          <p:nvPr/>
        </p:nvSpPr>
        <p:spPr>
          <a:xfrm>
            <a:off x="6848209" y="251440"/>
            <a:ext cx="3640279" cy="217408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/>
              <p:cNvSpPr/>
              <p:nvPr/>
            </p:nvSpPr>
            <p:spPr>
              <a:xfrm>
                <a:off x="7695054" y="543999"/>
                <a:ext cx="1528816" cy="839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ja-JP" altLang="en-US" sz="2000" dirty="0"/>
                            <m:t> </m:t>
                          </m:r>
                        </m:e>
                      </m:nary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4" name="正方形/長方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054" y="543999"/>
                <a:ext cx="1528816" cy="8396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正方形/長方形 44"/>
          <p:cNvSpPr/>
          <p:nvPr/>
        </p:nvSpPr>
        <p:spPr>
          <a:xfrm>
            <a:off x="6920217" y="763770"/>
            <a:ext cx="700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prstClr val="black"/>
                </a:solidFill>
              </a:rPr>
              <a:t>Max.</a:t>
            </a:r>
            <a:endParaRPr lang="ja-JP" altLang="en-US" dirty="0"/>
          </a:p>
        </p:txBody>
      </p:sp>
      <p:sp>
        <p:nvSpPr>
          <p:cNvPr id="46" name="正方形/長方形 45"/>
          <p:cNvSpPr/>
          <p:nvPr/>
        </p:nvSpPr>
        <p:spPr>
          <a:xfrm>
            <a:off x="6911087" y="1534896"/>
            <a:ext cx="913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prstClr val="black"/>
                </a:solidFill>
              </a:rPr>
              <a:t>Sub. to</a:t>
            </a:r>
            <a:endParaRPr lang="ja-JP" altLang="en-US" dirty="0"/>
          </a:p>
        </p:txBody>
      </p:sp>
      <p:sp>
        <p:nvSpPr>
          <p:cNvPr id="49" name="角丸四角形 48"/>
          <p:cNvSpPr/>
          <p:nvPr/>
        </p:nvSpPr>
        <p:spPr>
          <a:xfrm>
            <a:off x="1379476" y="121294"/>
            <a:ext cx="684076" cy="359336"/>
          </a:xfrm>
          <a:prstGeom prst="roundRect">
            <a:avLst/>
          </a:prstGeom>
          <a:solidFill>
            <a:srgbClr val="F2FF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>
                <a:solidFill>
                  <a:srgbClr val="7030A0"/>
                </a:solidFill>
              </a:rPr>
              <a:t>LP</a:t>
            </a:r>
            <a:endParaRPr lang="ja-JP" altLang="en-US" sz="3200" dirty="0">
              <a:solidFill>
                <a:srgbClr val="7030A0"/>
              </a:solidFill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6964612" y="117336"/>
            <a:ext cx="1939699" cy="359336"/>
          </a:xfrm>
          <a:prstGeom prst="roundRect">
            <a:avLst/>
          </a:prstGeom>
          <a:solidFill>
            <a:srgbClr val="F2FF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>
                <a:solidFill>
                  <a:srgbClr val="7030A0"/>
                </a:solidFill>
              </a:rPr>
              <a:t>Dual-LP</a:t>
            </a:r>
            <a:endParaRPr lang="ja-JP" altLang="en-US" sz="32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正方形/長方形 50"/>
              <p:cNvSpPr/>
              <p:nvPr/>
            </p:nvSpPr>
            <p:spPr>
              <a:xfrm>
                <a:off x="695400" y="2656856"/>
                <a:ext cx="747884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000" dirty="0">
                    <a:solidFill>
                      <a:prstClr val="black"/>
                    </a:solidFill>
                  </a:rPr>
                  <a:t>最小重み完全マッチング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ja-JP" altLang="en-US" sz="2000" dirty="0">
                    <a:solidFill>
                      <a:prstClr val="black"/>
                    </a:solidFill>
                  </a:rPr>
                  <a:t> に対して補助グラフを構成</a:t>
                </a:r>
                <a:r>
                  <a:rPr lang="en-US" altLang="ja-JP" sz="2000" dirty="0">
                    <a:solidFill>
                      <a:prstClr val="black"/>
                    </a:solidFill>
                  </a:rPr>
                  <a:t> 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51" name="正方形/長方形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2656856"/>
                <a:ext cx="7478847" cy="400110"/>
              </a:xfrm>
              <a:prstGeom prst="rect">
                <a:avLst/>
              </a:prstGeom>
              <a:blipFill>
                <a:blip r:embed="rId11"/>
                <a:stretch>
                  <a:fillRect l="-815" t="-9231" b="-2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円/楕円 53"/>
          <p:cNvSpPr/>
          <p:nvPr/>
        </p:nvSpPr>
        <p:spPr>
          <a:xfrm>
            <a:off x="7968208" y="3366194"/>
            <a:ext cx="167908" cy="183326"/>
          </a:xfrm>
          <a:prstGeom prst="ellipse">
            <a:avLst/>
          </a:prstGeom>
          <a:solidFill>
            <a:schemeClr val="tx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5" name="円/楕円 54"/>
          <p:cNvSpPr/>
          <p:nvPr/>
        </p:nvSpPr>
        <p:spPr>
          <a:xfrm>
            <a:off x="9278140" y="3372934"/>
            <a:ext cx="167908" cy="18332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6" name="円/楕円 55"/>
          <p:cNvSpPr/>
          <p:nvPr/>
        </p:nvSpPr>
        <p:spPr>
          <a:xfrm>
            <a:off x="7968208" y="3996406"/>
            <a:ext cx="167908" cy="183326"/>
          </a:xfrm>
          <a:prstGeom prst="ellipse">
            <a:avLst/>
          </a:prstGeom>
          <a:solidFill>
            <a:schemeClr val="tx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7" name="円/楕円 56"/>
          <p:cNvSpPr/>
          <p:nvPr/>
        </p:nvSpPr>
        <p:spPr>
          <a:xfrm>
            <a:off x="9278140" y="4003147"/>
            <a:ext cx="167908" cy="18332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8" name="円/楕円 57"/>
          <p:cNvSpPr/>
          <p:nvPr/>
        </p:nvSpPr>
        <p:spPr>
          <a:xfrm>
            <a:off x="7983023" y="4636766"/>
            <a:ext cx="167908" cy="183326"/>
          </a:xfrm>
          <a:prstGeom prst="ellipse">
            <a:avLst/>
          </a:prstGeom>
          <a:solidFill>
            <a:schemeClr val="tx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9" name="円/楕円 58"/>
          <p:cNvSpPr/>
          <p:nvPr/>
        </p:nvSpPr>
        <p:spPr>
          <a:xfrm>
            <a:off x="9292956" y="4643505"/>
            <a:ext cx="167908" cy="18332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66" name="直線コネクタ 65"/>
          <p:cNvCxnSpPr>
            <a:stCxn id="54" idx="5"/>
            <a:endCxn id="57" idx="2"/>
          </p:cNvCxnSpPr>
          <p:nvPr/>
        </p:nvCxnSpPr>
        <p:spPr>
          <a:xfrm>
            <a:off x="8111526" y="3522674"/>
            <a:ext cx="1166614" cy="572137"/>
          </a:xfrm>
          <a:prstGeom prst="line">
            <a:avLst/>
          </a:prstGeom>
          <a:ln w="19050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>
            <a:stCxn id="56" idx="6"/>
            <a:endCxn id="55" idx="3"/>
          </p:cNvCxnSpPr>
          <p:nvPr/>
        </p:nvCxnSpPr>
        <p:spPr>
          <a:xfrm flipV="1">
            <a:off x="8136116" y="3529413"/>
            <a:ext cx="1166614" cy="558656"/>
          </a:xfrm>
          <a:prstGeom prst="line">
            <a:avLst/>
          </a:prstGeom>
          <a:ln w="19050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>
            <a:stCxn id="58" idx="6"/>
            <a:endCxn id="59" idx="2"/>
          </p:cNvCxnSpPr>
          <p:nvPr/>
        </p:nvCxnSpPr>
        <p:spPr>
          <a:xfrm>
            <a:off x="8150932" y="4728429"/>
            <a:ext cx="1142024" cy="6740"/>
          </a:xfrm>
          <a:prstGeom prst="line">
            <a:avLst/>
          </a:prstGeom>
          <a:ln w="19050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>
            <a:off x="8136116" y="3422229"/>
            <a:ext cx="1142024" cy="6740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 flipV="1">
            <a:off x="8109223" y="4123782"/>
            <a:ext cx="1176389" cy="503987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>
            <a:off x="8150518" y="4113621"/>
            <a:ext cx="1142024" cy="674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>
            <a:off x="8131689" y="4123368"/>
            <a:ext cx="1181430" cy="582283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テキスト ボックス 79"/>
          <p:cNvSpPr txBox="1"/>
          <p:nvPr/>
        </p:nvSpPr>
        <p:spPr>
          <a:xfrm>
            <a:off x="8533793" y="3140968"/>
            <a:ext cx="42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7030A0"/>
                </a:solidFill>
              </a:rPr>
              <a:t>-5</a:t>
            </a:r>
            <a:endParaRPr lang="ja-JP" altLang="en-US" dirty="0">
              <a:solidFill>
                <a:srgbClr val="7030A0"/>
              </a:solidFill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8675585" y="4066652"/>
            <a:ext cx="60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7030A0"/>
                </a:solidFill>
              </a:rPr>
              <a:t>-4</a:t>
            </a:r>
            <a:endParaRPr lang="ja-JP" altLang="en-US" dirty="0">
              <a:solidFill>
                <a:srgbClr val="7030A0"/>
              </a:solidFill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8140011" y="3804484"/>
            <a:ext cx="372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9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8326333" y="3537029"/>
            <a:ext cx="293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6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8391193" y="4656739"/>
            <a:ext cx="355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1</a:t>
            </a:r>
            <a:endParaRPr lang="ja-JP" altLang="en-US" dirty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テキスト ボックス 89"/>
              <p:cNvSpPr txBox="1"/>
              <p:nvPr/>
            </p:nvSpPr>
            <p:spPr>
              <a:xfrm>
                <a:off x="9973467" y="3457357"/>
                <a:ext cx="13914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ja-JP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ja-JP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90" name="テキスト ボックス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3467" y="3457357"/>
                <a:ext cx="1391462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テキスト ボックス 90"/>
              <p:cNvSpPr txBox="1"/>
              <p:nvPr/>
            </p:nvSpPr>
            <p:spPr>
              <a:xfrm>
                <a:off x="9954890" y="4066652"/>
                <a:ext cx="16579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ja-JP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ja-JP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1" name="テキスト ボックス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4890" y="4066652"/>
                <a:ext cx="1657939" cy="369332"/>
              </a:xfrm>
              <a:prstGeom prst="rect">
                <a:avLst/>
              </a:prstGeom>
              <a:blipFill>
                <a:blip r:embed="rId1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テキスト ボックス 91"/>
              <p:cNvSpPr txBox="1"/>
              <p:nvPr/>
            </p:nvSpPr>
            <p:spPr>
              <a:xfrm>
                <a:off x="10393170" y="3737078"/>
                <a:ext cx="13914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/>
                  <a:t>if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/>
                  <a:t>: </a:t>
                </a:r>
                <a:r>
                  <a:rPr lang="ja-JP" altLang="en-US" sz="1600" dirty="0"/>
                  <a:t>順向き</a:t>
                </a:r>
              </a:p>
            </p:txBody>
          </p:sp>
        </mc:Choice>
        <mc:Fallback xmlns="">
          <p:sp>
            <p:nvSpPr>
              <p:cNvPr id="92" name="テキスト ボックス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170" y="3737078"/>
                <a:ext cx="1391462" cy="369332"/>
              </a:xfrm>
              <a:prstGeom prst="rect">
                <a:avLst/>
              </a:prstGeom>
              <a:blipFill>
                <a:blip r:embed="rId14"/>
                <a:stretch>
                  <a:fillRect l="-3947" t="-9836" b="-229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テキスト ボックス 92"/>
              <p:cNvSpPr txBox="1"/>
              <p:nvPr/>
            </p:nvSpPr>
            <p:spPr>
              <a:xfrm>
                <a:off x="10389587" y="4383431"/>
                <a:ext cx="13914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/>
                  <a:t>if</a:t>
                </a:r>
                <a:r>
                  <a:rPr lang="ja-JP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/>
                  <a:t>: </a:t>
                </a:r>
                <a:r>
                  <a:rPr lang="ja-JP" altLang="en-US" sz="1600" dirty="0"/>
                  <a:t>逆向き</a:t>
                </a:r>
              </a:p>
              <a:p>
                <a:endParaRPr lang="ja-JP" altLang="en-US" dirty="0"/>
              </a:p>
            </p:txBody>
          </p:sp>
        </mc:Choice>
        <mc:Fallback xmlns="">
          <p:sp>
            <p:nvSpPr>
              <p:cNvPr id="93" name="テキスト ボックス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9587" y="4383431"/>
                <a:ext cx="1391462" cy="646331"/>
              </a:xfrm>
              <a:prstGeom prst="rect">
                <a:avLst/>
              </a:prstGeom>
              <a:blipFill>
                <a:blip r:embed="rId15"/>
                <a:stretch>
                  <a:fillRect l="-3493" t="-5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正方形/長方形 93"/>
          <p:cNvSpPr/>
          <p:nvPr/>
        </p:nvSpPr>
        <p:spPr>
          <a:xfrm>
            <a:off x="9946702" y="3473253"/>
            <a:ext cx="1736970" cy="1260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1415480" y="3206383"/>
            <a:ext cx="4778452" cy="1372522"/>
            <a:chOff x="164123" y="3206383"/>
            <a:chExt cx="4778452" cy="1372522"/>
          </a:xfrm>
        </p:grpSpPr>
        <p:sp>
          <p:nvSpPr>
            <p:cNvPr id="9" name="右矢印 8"/>
            <p:cNvSpPr/>
            <p:nvPr/>
          </p:nvSpPr>
          <p:spPr>
            <a:xfrm>
              <a:off x="164123" y="3243840"/>
              <a:ext cx="375429" cy="3112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95" name="正方形/長方形 94"/>
            <p:cNvSpPr/>
            <p:nvPr/>
          </p:nvSpPr>
          <p:spPr>
            <a:xfrm>
              <a:off x="722673" y="3242236"/>
              <a:ext cx="42199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000" dirty="0">
                  <a:solidFill>
                    <a:prstClr val="black"/>
                  </a:solidFill>
                </a:rPr>
                <a:t>負閉路がないので，</a:t>
              </a:r>
              <a:endParaRPr lang="ja-JP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テキスト ボックス 96"/>
                <p:cNvSpPr txBox="1"/>
                <p:nvPr/>
              </p:nvSpPr>
              <p:spPr>
                <a:xfrm>
                  <a:off x="1070560" y="3758001"/>
                  <a:ext cx="208121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altLang="ja-JP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d>
                          <m:d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ja-JP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97" name="テキスト ボックス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560" y="3758001"/>
                  <a:ext cx="2081211" cy="30777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2639" t="-1961" r="-4106" b="-3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テキスト ボックス 97"/>
                <p:cNvSpPr txBox="1"/>
                <p:nvPr/>
              </p:nvSpPr>
              <p:spPr>
                <a:xfrm>
                  <a:off x="1189502" y="4108754"/>
                  <a:ext cx="251586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2000" dirty="0"/>
                    <a:t>(</a:t>
                  </a:r>
                  <a14:m>
                    <m:oMath xmlns:m="http://schemas.openxmlformats.org/officeDocument/2006/math">
                      <m:r>
                        <a:rPr lang="en-US" altLang="ja-JP" sz="2000" i="1" dirty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ja-JP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0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ja-JP" altLang="en-US" sz="2000" dirty="0"/>
                    <a:t> </a:t>
                  </a:r>
                  <a:r>
                    <a:rPr lang="ja-JP" altLang="en-US" dirty="0"/>
                    <a:t>有向枝</a:t>
                  </a:r>
                  <a:r>
                    <a:rPr lang="en-US" altLang="ja-JP" sz="2000" dirty="0"/>
                    <a:t>)</a:t>
                  </a:r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98" name="テキスト ボックス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9502" y="4108754"/>
                  <a:ext cx="2515865" cy="400110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2421" t="-9091" b="-2575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正方形/長方形 10"/>
                <p:cNvSpPr/>
                <p:nvPr/>
              </p:nvSpPr>
              <p:spPr>
                <a:xfrm>
                  <a:off x="2977798" y="3206383"/>
                  <a:ext cx="115448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ja-JP" alt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𝐑</m:t>
                            </m:r>
                          </m:e>
                          <m:sup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sup>
                        </m:sSup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11" name="正方形/長方形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7798" y="3206383"/>
                  <a:ext cx="1154483" cy="400110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9" name="正方形/長方形 98"/>
            <p:cNvSpPr/>
            <p:nvPr/>
          </p:nvSpPr>
          <p:spPr>
            <a:xfrm>
              <a:off x="956211" y="3687433"/>
              <a:ext cx="2463662" cy="8914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cxnSp>
        <p:nvCxnSpPr>
          <p:cNvPr id="105" name="直線コネクタ 104"/>
          <p:cNvCxnSpPr/>
          <p:nvPr/>
        </p:nvCxnSpPr>
        <p:spPr>
          <a:xfrm>
            <a:off x="8160706" y="3499671"/>
            <a:ext cx="1142024" cy="674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テキスト ボックス 105"/>
          <p:cNvSpPr txBox="1"/>
          <p:nvPr/>
        </p:nvSpPr>
        <p:spPr>
          <a:xfrm>
            <a:off x="8555820" y="3433490"/>
            <a:ext cx="293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5</a:t>
            </a:r>
            <a:endParaRPr lang="ja-JP" altLang="en-US" dirty="0">
              <a:solidFill>
                <a:srgbClr val="008000"/>
              </a:solidFill>
            </a:endParaRPr>
          </a:p>
        </p:txBody>
      </p:sp>
      <p:cxnSp>
        <p:nvCxnSpPr>
          <p:cNvPr id="107" name="直線コネクタ 106"/>
          <p:cNvCxnSpPr/>
          <p:nvPr/>
        </p:nvCxnSpPr>
        <p:spPr>
          <a:xfrm>
            <a:off x="8100251" y="4188184"/>
            <a:ext cx="1181430" cy="582283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/>
          <p:cNvCxnSpPr/>
          <p:nvPr/>
        </p:nvCxnSpPr>
        <p:spPr>
          <a:xfrm flipV="1">
            <a:off x="8172290" y="4169613"/>
            <a:ext cx="1176389" cy="503987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/>
          <p:cNvSpPr txBox="1"/>
          <p:nvPr/>
        </p:nvSpPr>
        <p:spPr>
          <a:xfrm>
            <a:off x="8957073" y="4186085"/>
            <a:ext cx="355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4</a:t>
            </a:r>
            <a:endParaRPr lang="ja-JP" altLang="en-US" dirty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7187496" y="2667584"/>
                <a:ext cx="28723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/>
                  <a:t>(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ja-JP" altLang="en-US" dirty="0"/>
                  <a:t> に逆向き枝を </a:t>
                </a:r>
                <a:r>
                  <a:rPr lang="ja-JP" altLang="en-US" u="sng" dirty="0">
                    <a:solidFill>
                      <a:srgbClr val="FF0000"/>
                    </a:solidFill>
                  </a:rPr>
                  <a:t>追加</a:t>
                </a:r>
                <a:r>
                  <a:rPr lang="en-US" altLang="ja-JP" dirty="0"/>
                  <a:t>)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496" y="2667584"/>
                <a:ext cx="2872389" cy="369332"/>
              </a:xfrm>
              <a:prstGeom prst="rect">
                <a:avLst/>
              </a:prstGeom>
              <a:blipFill>
                <a:blip r:embed="rId19"/>
                <a:stretch>
                  <a:fillRect l="-1699" t="-13333" r="-1486" b="-3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グループ化 2"/>
          <p:cNvGrpSpPr/>
          <p:nvPr/>
        </p:nvGrpSpPr>
        <p:grpSpPr>
          <a:xfrm>
            <a:off x="1353941" y="4869160"/>
            <a:ext cx="4886075" cy="1914756"/>
            <a:chOff x="61318" y="4886221"/>
            <a:chExt cx="4886075" cy="1914756"/>
          </a:xfrm>
        </p:grpSpPr>
        <p:sp>
          <p:nvSpPr>
            <p:cNvPr id="100" name="右矢印 99"/>
            <p:cNvSpPr/>
            <p:nvPr/>
          </p:nvSpPr>
          <p:spPr>
            <a:xfrm>
              <a:off x="61318" y="5145414"/>
              <a:ext cx="375429" cy="3112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01" name="円/楕円 100"/>
            <p:cNvSpPr/>
            <p:nvPr/>
          </p:nvSpPr>
          <p:spPr>
            <a:xfrm>
              <a:off x="784328" y="6322101"/>
              <a:ext cx="167908" cy="183326"/>
            </a:xfrm>
            <a:prstGeom prst="ellipse">
              <a:avLst/>
            </a:prstGeom>
            <a:solidFill>
              <a:schemeClr val="tx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2" name="円/楕円 101"/>
            <p:cNvSpPr/>
            <p:nvPr/>
          </p:nvSpPr>
          <p:spPr>
            <a:xfrm>
              <a:off x="2094260" y="6328841"/>
              <a:ext cx="167908" cy="18332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103" name="直線コネクタ 102"/>
            <p:cNvCxnSpPr/>
            <p:nvPr/>
          </p:nvCxnSpPr>
          <p:spPr>
            <a:xfrm>
              <a:off x="952236" y="6379935"/>
              <a:ext cx="1142024" cy="6740"/>
            </a:xfrm>
            <a:prstGeom prst="line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正方形/長方形 11"/>
                <p:cNvSpPr/>
                <p:nvPr/>
              </p:nvSpPr>
              <p:spPr>
                <a:xfrm>
                  <a:off x="491615" y="5977864"/>
                  <a:ext cx="69910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12" name="正方形/長方形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615" y="5977864"/>
                  <a:ext cx="699101" cy="369332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正方形/長方形 12"/>
                <p:cNvSpPr/>
                <p:nvPr/>
              </p:nvSpPr>
              <p:spPr>
                <a:xfrm>
                  <a:off x="1094721" y="5977864"/>
                  <a:ext cx="8985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ja-JP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ja-JP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ja-JP" altLang="en-US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正方形/長方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721" y="5977864"/>
                  <a:ext cx="898579" cy="369332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正方形/長方形 103"/>
                <p:cNvSpPr/>
                <p:nvPr/>
              </p:nvSpPr>
              <p:spPr>
                <a:xfrm>
                  <a:off x="1887111" y="6001971"/>
                  <a:ext cx="69910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104" name="正方形/長方形 10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7111" y="6001971"/>
                  <a:ext cx="699101" cy="369332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0" name="直線コネクタ 109"/>
            <p:cNvCxnSpPr/>
            <p:nvPr/>
          </p:nvCxnSpPr>
          <p:spPr>
            <a:xfrm>
              <a:off x="970011" y="6446051"/>
              <a:ext cx="1142024" cy="674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正方形/長方形 110"/>
                <p:cNvSpPr/>
                <p:nvPr/>
              </p:nvSpPr>
              <p:spPr>
                <a:xfrm>
                  <a:off x="1206288" y="6431645"/>
                  <a:ext cx="72545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ja-JP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ja-JP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ja-JP" altLang="en-US" dirty="0">
                    <a:solidFill>
                      <a:srgbClr val="008000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正方形/長方形 1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6288" y="6431645"/>
                  <a:ext cx="725455" cy="369332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正方形/長方形 111"/>
                <p:cNvSpPr/>
                <p:nvPr/>
              </p:nvSpPr>
              <p:spPr>
                <a:xfrm>
                  <a:off x="2555776" y="6209683"/>
                  <a:ext cx="239161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112" name="正方形/長方形 1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5776" y="6209683"/>
                  <a:ext cx="2391617" cy="369332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3" name="円/楕円 112"/>
            <p:cNvSpPr/>
            <p:nvPr/>
          </p:nvSpPr>
          <p:spPr>
            <a:xfrm>
              <a:off x="756200" y="5230458"/>
              <a:ext cx="167908" cy="183326"/>
            </a:xfrm>
            <a:prstGeom prst="ellipse">
              <a:avLst/>
            </a:prstGeom>
            <a:solidFill>
              <a:schemeClr val="tx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4" name="円/楕円 113"/>
            <p:cNvSpPr/>
            <p:nvPr/>
          </p:nvSpPr>
          <p:spPr>
            <a:xfrm>
              <a:off x="2066132" y="5237198"/>
              <a:ext cx="167908" cy="18332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正方形/長方形 115"/>
                <p:cNvSpPr/>
                <p:nvPr/>
              </p:nvSpPr>
              <p:spPr>
                <a:xfrm>
                  <a:off x="463487" y="4886221"/>
                  <a:ext cx="69910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116" name="正方形/長方形 1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487" y="4886221"/>
                  <a:ext cx="699101" cy="369332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正方形/長方形 117"/>
                <p:cNvSpPr/>
                <p:nvPr/>
              </p:nvSpPr>
              <p:spPr>
                <a:xfrm>
                  <a:off x="1858983" y="4910328"/>
                  <a:ext cx="69910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118" name="正方形/長方形 1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8983" y="4910328"/>
                  <a:ext cx="699101" cy="369332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9" name="直線コネクタ 118"/>
            <p:cNvCxnSpPr/>
            <p:nvPr/>
          </p:nvCxnSpPr>
          <p:spPr>
            <a:xfrm>
              <a:off x="941883" y="5324718"/>
              <a:ext cx="1142024" cy="674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正方形/長方形 119"/>
                <p:cNvSpPr/>
                <p:nvPr/>
              </p:nvSpPr>
              <p:spPr>
                <a:xfrm>
                  <a:off x="1150167" y="5322121"/>
                  <a:ext cx="72545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ja-JP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ja-JP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ja-JP" altLang="en-US" dirty="0">
                    <a:solidFill>
                      <a:srgbClr val="008000"/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正方形/長方形 1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0167" y="5322121"/>
                  <a:ext cx="725455" cy="369332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正方形/長方形 120"/>
                <p:cNvSpPr/>
                <p:nvPr/>
              </p:nvSpPr>
              <p:spPr>
                <a:xfrm>
                  <a:off x="2531309" y="5094994"/>
                  <a:ext cx="239161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121" name="正方形/長方形 1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1309" y="5094994"/>
                  <a:ext cx="2391617" cy="369332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グループ化 3"/>
          <p:cNvGrpSpPr/>
          <p:nvPr/>
        </p:nvGrpSpPr>
        <p:grpSpPr>
          <a:xfrm>
            <a:off x="3863752" y="5061711"/>
            <a:ext cx="7344816" cy="1554601"/>
            <a:chOff x="2586212" y="5061710"/>
            <a:chExt cx="7344816" cy="15546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テキスト ボックス 121"/>
                <p:cNvSpPr txBox="1"/>
                <p:nvPr/>
              </p:nvSpPr>
              <p:spPr>
                <a:xfrm>
                  <a:off x="6209127" y="5539887"/>
                  <a:ext cx="226215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altLang="ja-JP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altLang="ja-JP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altLang="ja-JP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122" name="テキスト ボックス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9127" y="5539887"/>
                  <a:ext cx="2262158" cy="307777"/>
                </a:xfrm>
                <a:prstGeom prst="rect">
                  <a:avLst/>
                </a:prstGeom>
                <a:blipFill>
                  <a:blip r:embed="rId30"/>
                  <a:stretch>
                    <a:fillRect l="-2426" t="-2000" r="-3504" b="-36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テキスト ボックス 122"/>
                <p:cNvSpPr txBox="1"/>
                <p:nvPr/>
              </p:nvSpPr>
              <p:spPr>
                <a:xfrm>
                  <a:off x="6220044" y="6039419"/>
                  <a:ext cx="226215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altLang="ja-JP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123" name="テキスト ボックス 1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0044" y="6039419"/>
                  <a:ext cx="2262158" cy="307777"/>
                </a:xfrm>
                <a:prstGeom prst="rect">
                  <a:avLst/>
                </a:prstGeom>
                <a:blipFill>
                  <a:blip r:embed="rId31"/>
                  <a:stretch>
                    <a:fillRect l="-2426" t="-4000" r="-3504" b="-36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テキスト ボックス 123"/>
                <p:cNvSpPr txBox="1"/>
                <p:nvPr/>
              </p:nvSpPr>
              <p:spPr>
                <a:xfrm>
                  <a:off x="8539566" y="6025017"/>
                  <a:ext cx="13914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dirty="0"/>
                    <a:t>for</a:t>
                  </a:r>
                  <a:r>
                    <a:rPr lang="ja-JP" alt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a14:m>
                  <a:endParaRPr lang="ja-JP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4" name="テキスト ボックス 1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9566" y="6025017"/>
                  <a:ext cx="1391462" cy="369332"/>
                </a:xfrm>
                <a:prstGeom prst="rect">
                  <a:avLst/>
                </a:prstGeom>
                <a:blipFill>
                  <a:blip r:embed="rId32"/>
                  <a:stretch>
                    <a:fillRect l="-3493" t="-8197" b="-2459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直線矢印コネクタ 19"/>
            <p:cNvCxnSpPr/>
            <p:nvPr/>
          </p:nvCxnSpPr>
          <p:spPr>
            <a:xfrm flipV="1">
              <a:off x="2967038" y="5489840"/>
              <a:ext cx="0" cy="2264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>
              <a:off x="2977798" y="5948592"/>
              <a:ext cx="0" cy="2318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正方形/長方形 22"/>
                <p:cNvSpPr/>
                <p:nvPr/>
              </p:nvSpPr>
              <p:spPr>
                <a:xfrm>
                  <a:off x="2714014" y="5638245"/>
                  <a:ext cx="70185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oMath>
                    </m:oMathPara>
                  </a14:m>
                  <a:endParaRPr lang="ja-JP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正方形/長方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4014" y="5638245"/>
                  <a:ext cx="701859" cy="369332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正方形/長方形 23"/>
            <p:cNvSpPr/>
            <p:nvPr/>
          </p:nvSpPr>
          <p:spPr>
            <a:xfrm>
              <a:off x="2586212" y="5070887"/>
              <a:ext cx="761652" cy="4359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32" name="正方形/長方形 131"/>
            <p:cNvSpPr/>
            <p:nvPr/>
          </p:nvSpPr>
          <p:spPr>
            <a:xfrm>
              <a:off x="2596406" y="6180411"/>
              <a:ext cx="737348" cy="4359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cxnSp>
          <p:nvCxnSpPr>
            <p:cNvPr id="133" name="直線矢印コネクタ 132"/>
            <p:cNvCxnSpPr/>
            <p:nvPr/>
          </p:nvCxnSpPr>
          <p:spPr>
            <a:xfrm flipV="1">
              <a:off x="3816912" y="5480663"/>
              <a:ext cx="0" cy="2264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矢印コネクタ 133"/>
            <p:cNvCxnSpPr/>
            <p:nvPr/>
          </p:nvCxnSpPr>
          <p:spPr>
            <a:xfrm>
              <a:off x="3827672" y="5939415"/>
              <a:ext cx="0" cy="2318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正方形/長方形 134"/>
                <p:cNvSpPr/>
                <p:nvPr/>
              </p:nvSpPr>
              <p:spPr>
                <a:xfrm>
                  <a:off x="3563888" y="5629068"/>
                  <a:ext cx="70185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oMath>
                    </m:oMathPara>
                  </a14:m>
                  <a:endParaRPr lang="ja-JP" alt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35" name="正方形/長方形 1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3888" y="5629068"/>
                  <a:ext cx="701859" cy="369332"/>
                </a:xfrm>
                <a:prstGeom prst="rect">
                  <a:avLst/>
                </a:prstGeom>
                <a:blipFill rotWithShape="0">
                  <a:blip r:embed="rId34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6" name="正方形/長方形 135"/>
            <p:cNvSpPr/>
            <p:nvPr/>
          </p:nvSpPr>
          <p:spPr>
            <a:xfrm>
              <a:off x="3521570" y="5061710"/>
              <a:ext cx="532016" cy="4359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37" name="正方形/長方形 136"/>
            <p:cNvSpPr/>
            <p:nvPr/>
          </p:nvSpPr>
          <p:spPr>
            <a:xfrm>
              <a:off x="3562851" y="6171234"/>
              <a:ext cx="490735" cy="4359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38" name="右矢印 137"/>
            <p:cNvSpPr/>
            <p:nvPr/>
          </p:nvSpPr>
          <p:spPr>
            <a:xfrm>
              <a:off x="5265427" y="5776396"/>
              <a:ext cx="375429" cy="3112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テキスト ボックス 138"/>
                <p:cNvSpPr txBox="1"/>
                <p:nvPr/>
              </p:nvSpPr>
              <p:spPr>
                <a:xfrm>
                  <a:off x="8539566" y="5522466"/>
                  <a:ext cx="13914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dirty="0"/>
                    <a:t>for</a:t>
                  </a:r>
                  <a:r>
                    <a:rPr lang="ja-JP" alt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a14:m>
                  <a:endParaRPr lang="ja-JP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9" name="テキスト ボックス 1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9566" y="5522466"/>
                  <a:ext cx="1391462" cy="369332"/>
                </a:xfrm>
                <a:prstGeom prst="rect">
                  <a:avLst/>
                </a:prstGeom>
                <a:blipFill>
                  <a:blip r:embed="rId35"/>
                  <a:stretch>
                    <a:fillRect l="-3493" t="-9836" b="-2459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0" name="正方形/長方形 139"/>
            <p:cNvSpPr/>
            <p:nvPr/>
          </p:nvSpPr>
          <p:spPr>
            <a:xfrm>
              <a:off x="6046360" y="5413293"/>
              <a:ext cx="3623685" cy="10988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612829" y="6400800"/>
            <a:ext cx="457200" cy="457200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193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正方形/長方形 50"/>
              <p:cNvSpPr/>
              <p:nvPr/>
            </p:nvSpPr>
            <p:spPr>
              <a:xfrm>
                <a:off x="1798302" y="2744398"/>
                <a:ext cx="352839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000" dirty="0">
                    <a:solidFill>
                      <a:prstClr val="black"/>
                    </a:solidFill>
                  </a:rPr>
                  <a:t>最小重み完全マッチング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1" name="正方形/長方形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302" y="2744398"/>
                <a:ext cx="3528392" cy="400110"/>
              </a:xfrm>
              <a:prstGeom prst="rect">
                <a:avLst/>
              </a:prstGeom>
              <a:blipFill>
                <a:blip r:embed="rId3"/>
                <a:stretch>
                  <a:fillRect l="-1900" t="-7576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テキスト ボックス 121"/>
              <p:cNvSpPr txBox="1"/>
              <p:nvPr/>
            </p:nvSpPr>
            <p:spPr>
              <a:xfrm>
                <a:off x="7122862" y="2659379"/>
                <a:ext cx="22621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ja-JP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altLang="ja-JP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22" name="テキスト ボックス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862" y="2659379"/>
                <a:ext cx="2262158" cy="307777"/>
              </a:xfrm>
              <a:prstGeom prst="rect">
                <a:avLst/>
              </a:prstGeom>
              <a:blipFill>
                <a:blip r:embed="rId4"/>
                <a:stretch>
                  <a:fillRect l="-2419" t="-1961" r="-3226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テキスト ボックス 122"/>
              <p:cNvSpPr txBox="1"/>
              <p:nvPr/>
            </p:nvSpPr>
            <p:spPr>
              <a:xfrm>
                <a:off x="7133779" y="3158911"/>
                <a:ext cx="22621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ja-JP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23" name="テキスト ボックス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779" y="3158911"/>
                <a:ext cx="2262158" cy="307777"/>
              </a:xfrm>
              <a:prstGeom prst="rect">
                <a:avLst/>
              </a:prstGeom>
              <a:blipFill>
                <a:blip r:embed="rId5"/>
                <a:stretch>
                  <a:fillRect l="-2426" t="-1961" r="-3504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テキスト ボックス 123"/>
              <p:cNvSpPr txBox="1"/>
              <p:nvPr/>
            </p:nvSpPr>
            <p:spPr>
              <a:xfrm>
                <a:off x="9453301" y="3144508"/>
                <a:ext cx="13914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/>
                  <a:t>for</a:t>
                </a:r>
                <a:r>
                  <a:rPr lang="ja-JP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endParaRPr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4" name="テキスト ボックス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3301" y="3144508"/>
                <a:ext cx="1391462" cy="369332"/>
              </a:xfrm>
              <a:prstGeom prst="rect">
                <a:avLst/>
              </a:prstGeom>
              <a:blipFill>
                <a:blip r:embed="rId6"/>
                <a:stretch>
                  <a:fillRect l="-3947" t="-10000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テキスト ボックス 138"/>
              <p:cNvSpPr txBox="1"/>
              <p:nvPr/>
            </p:nvSpPr>
            <p:spPr>
              <a:xfrm>
                <a:off x="9453301" y="2641957"/>
                <a:ext cx="13914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/>
                  <a:t>for</a:t>
                </a:r>
                <a:r>
                  <a:rPr lang="ja-JP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endParaRPr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9" name="テキスト ボックス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3301" y="2641957"/>
                <a:ext cx="1391462" cy="369332"/>
              </a:xfrm>
              <a:prstGeom prst="rect">
                <a:avLst/>
              </a:prstGeom>
              <a:blipFill>
                <a:blip r:embed="rId7"/>
                <a:stretch>
                  <a:fillRect l="-3947" t="-819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正方形/長方形 139"/>
          <p:cNvSpPr/>
          <p:nvPr/>
        </p:nvSpPr>
        <p:spPr>
          <a:xfrm>
            <a:off x="6960096" y="2532784"/>
            <a:ext cx="3623685" cy="10988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正方形/長方形 87"/>
              <p:cNvSpPr/>
              <p:nvPr/>
            </p:nvSpPr>
            <p:spPr>
              <a:xfrm>
                <a:off x="1127448" y="3573016"/>
                <a:ext cx="5328082" cy="1477328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0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ja-JP" altLang="en-US" sz="2000" dirty="0"/>
                  <a:t> は               の実行可能解</a:t>
                </a:r>
                <a:endParaRPr lang="en-US" altLang="ja-JP" sz="2000" dirty="0"/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ja-JP" altLang="en-US" sz="2000" dirty="0"/>
                  <a:t> は                               の実行可能解</a:t>
                </a:r>
                <a:endParaRPr lang="en-US" altLang="ja-JP" sz="2000" dirty="0"/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ja-JP" altLang="en-US" sz="2000" dirty="0"/>
                  <a:t>相補性条件を満たす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88" name="正方形/長方形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48" y="3573016"/>
                <a:ext cx="5328082" cy="1477328"/>
              </a:xfrm>
              <a:prstGeom prst="rect">
                <a:avLst/>
              </a:prstGeom>
              <a:blipFill>
                <a:blip r:embed="rId8"/>
                <a:stretch>
                  <a:fillRect b="-41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角丸四角形 88"/>
          <p:cNvSpPr/>
          <p:nvPr/>
        </p:nvSpPr>
        <p:spPr>
          <a:xfrm>
            <a:off x="3208402" y="3695122"/>
            <a:ext cx="640794" cy="359336"/>
          </a:xfrm>
          <a:prstGeom prst="roundRect">
            <a:avLst/>
          </a:prstGeom>
          <a:solidFill>
            <a:srgbClr val="F2FF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>
                <a:solidFill>
                  <a:srgbClr val="7030A0"/>
                </a:solidFill>
              </a:rPr>
              <a:t>LP</a:t>
            </a:r>
            <a:endParaRPr lang="ja-JP" altLang="en-US" sz="3200" dirty="0">
              <a:solidFill>
                <a:srgbClr val="7030A0"/>
              </a:solidFill>
            </a:endParaRPr>
          </a:p>
        </p:txBody>
      </p:sp>
      <p:sp>
        <p:nvSpPr>
          <p:cNvPr id="96" name="角丸四角形 95"/>
          <p:cNvSpPr/>
          <p:nvPr/>
        </p:nvSpPr>
        <p:spPr>
          <a:xfrm>
            <a:off x="2567608" y="4132012"/>
            <a:ext cx="1562989" cy="359336"/>
          </a:xfrm>
          <a:prstGeom prst="roundRect">
            <a:avLst/>
          </a:prstGeom>
          <a:solidFill>
            <a:srgbClr val="F2FF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>
                <a:solidFill>
                  <a:srgbClr val="7030A0"/>
                </a:solidFill>
              </a:rPr>
              <a:t>Dual-LP</a:t>
            </a:r>
            <a:endParaRPr lang="ja-JP" altLang="en-US" sz="3200" dirty="0">
              <a:solidFill>
                <a:srgbClr val="7030A0"/>
              </a:solidFill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6328765" y="4047167"/>
            <a:ext cx="3007595" cy="559980"/>
            <a:chOff x="4804764" y="4047167"/>
            <a:chExt cx="3007595" cy="559980"/>
          </a:xfrm>
        </p:grpSpPr>
        <p:sp>
          <p:nvSpPr>
            <p:cNvPr id="3" name="右矢印 2"/>
            <p:cNvSpPr/>
            <p:nvPr/>
          </p:nvSpPr>
          <p:spPr>
            <a:xfrm>
              <a:off x="4804764" y="4047167"/>
              <a:ext cx="631332" cy="5599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正方形/長方形 3"/>
                <p:cNvSpPr/>
                <p:nvPr/>
              </p:nvSpPr>
              <p:spPr>
                <a:xfrm>
                  <a:off x="5796935" y="4096324"/>
                  <a:ext cx="201542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ja-JP" altLang="en-US" sz="2400" dirty="0"/>
                    <a:t>は最適解</a:t>
                  </a:r>
                  <a:r>
                    <a:rPr lang="en-US" altLang="ja-JP" sz="2400" dirty="0"/>
                    <a:t> </a:t>
                  </a:r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4" name="正方形/長方形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6935" y="4096324"/>
                  <a:ext cx="2015424" cy="461665"/>
                </a:xfrm>
                <a:prstGeom prst="rect">
                  <a:avLst/>
                </a:prstGeom>
                <a:blipFill>
                  <a:blip r:embed="rId9"/>
                  <a:stretch>
                    <a:fillRect t="-7895" b="-3157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グループ化 6"/>
          <p:cNvGrpSpPr/>
          <p:nvPr/>
        </p:nvGrpSpPr>
        <p:grpSpPr>
          <a:xfrm>
            <a:off x="1271464" y="5085184"/>
            <a:ext cx="9937104" cy="1727464"/>
            <a:chOff x="-252536" y="5085184"/>
            <a:chExt cx="9937104" cy="1727464"/>
          </a:xfrm>
        </p:grpSpPr>
        <p:cxnSp>
          <p:nvCxnSpPr>
            <p:cNvPr id="6" name="直線コネクタ 5"/>
            <p:cNvCxnSpPr>
              <a:cxnSpLocks/>
            </p:cNvCxnSpPr>
            <p:nvPr/>
          </p:nvCxnSpPr>
          <p:spPr>
            <a:xfrm>
              <a:off x="-252536" y="5085184"/>
              <a:ext cx="99371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正方形/長方形 116"/>
                <p:cNvSpPr/>
                <p:nvPr/>
              </p:nvSpPr>
              <p:spPr>
                <a:xfrm>
                  <a:off x="-108520" y="5418714"/>
                  <a:ext cx="3686411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2400" dirty="0"/>
                    <a:t>任意の</a:t>
                  </a:r>
                  <a14:m>
                    <m:oMath xmlns:m="http://schemas.openxmlformats.org/officeDocument/2006/math">
                      <m:r>
                        <a:rPr lang="ja-JP" altLang="en-US" sz="24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ja-JP" altLang="en-US" sz="2400" dirty="0"/>
                    <a:t>に対して</a:t>
                  </a:r>
                  <a:endParaRPr lang="en-US" altLang="ja-JP" sz="2400" dirty="0"/>
                </a:p>
                <a:p>
                  <a:r>
                    <a:rPr lang="ja-JP" altLang="en-US" sz="2400" dirty="0"/>
                    <a:t>           は整数最適解を持つ</a:t>
                  </a:r>
                </a:p>
              </p:txBody>
            </p:sp>
          </mc:Choice>
          <mc:Fallback xmlns="">
            <p:sp>
              <p:nvSpPr>
                <p:cNvPr id="117" name="正方形/長方形 1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08520" y="5418714"/>
                  <a:ext cx="3686411" cy="830997"/>
                </a:xfrm>
                <a:prstGeom prst="rect">
                  <a:avLst/>
                </a:prstGeom>
                <a:blipFill>
                  <a:blip r:embed="rId10"/>
                  <a:stretch>
                    <a:fillRect l="-2479" t="-4412" r="-2314" b="-1764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5" name="角丸四角形 124"/>
            <p:cNvSpPr/>
            <p:nvPr/>
          </p:nvSpPr>
          <p:spPr>
            <a:xfrm>
              <a:off x="35496" y="5821848"/>
              <a:ext cx="613449" cy="359336"/>
            </a:xfrm>
            <a:prstGeom prst="roundRect">
              <a:avLst/>
            </a:prstGeom>
            <a:solidFill>
              <a:srgbClr val="F2FFFF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3200" dirty="0">
                  <a:solidFill>
                    <a:srgbClr val="7030A0"/>
                  </a:solidFill>
                </a:rPr>
                <a:t>LP</a:t>
              </a:r>
              <a:endParaRPr lang="ja-JP" altLang="en-US" sz="3200" dirty="0">
                <a:solidFill>
                  <a:srgbClr val="7030A0"/>
                </a:solidFill>
              </a:endParaRPr>
            </a:p>
          </p:txBody>
        </p:sp>
        <p:sp>
          <p:nvSpPr>
            <p:cNvPr id="126" name="角丸四角形 125"/>
            <p:cNvSpPr/>
            <p:nvPr/>
          </p:nvSpPr>
          <p:spPr>
            <a:xfrm>
              <a:off x="4860032" y="5157192"/>
              <a:ext cx="3456385" cy="119544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テキスト ボックス 127"/>
                <p:cNvSpPr txBox="1"/>
                <p:nvPr/>
              </p:nvSpPr>
              <p:spPr>
                <a:xfrm>
                  <a:off x="4978714" y="5157192"/>
                  <a:ext cx="1679882" cy="78662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ja-JP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128" name="テキスト ボックス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8714" y="5157192"/>
                  <a:ext cx="1679882" cy="78662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正方形/長方形 128"/>
                <p:cNvSpPr/>
                <p:nvPr/>
              </p:nvSpPr>
              <p:spPr>
                <a:xfrm>
                  <a:off x="5549438" y="5852177"/>
                  <a:ext cx="1214179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)≥0</m:t>
                        </m:r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129" name="正方形/長方形 1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9438" y="5852177"/>
                  <a:ext cx="1214179" cy="400110"/>
                </a:xfrm>
                <a:prstGeom prst="rect">
                  <a:avLst/>
                </a:prstGeom>
                <a:blipFill>
                  <a:blip r:embed="rId12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テキスト ボックス 129"/>
                <p:cNvSpPr txBox="1"/>
                <p:nvPr/>
              </p:nvSpPr>
              <p:spPr>
                <a:xfrm>
                  <a:off x="6785028" y="5839111"/>
                  <a:ext cx="118546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130" name="テキスト ボックス 1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5028" y="5839111"/>
                  <a:ext cx="1185461" cy="400110"/>
                </a:xfrm>
                <a:prstGeom prst="rect">
                  <a:avLst/>
                </a:prstGeom>
                <a:blipFill>
                  <a:blip r:embed="rId13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テキスト ボックス 130"/>
                <p:cNvSpPr txBox="1"/>
                <p:nvPr/>
              </p:nvSpPr>
              <p:spPr>
                <a:xfrm>
                  <a:off x="6742598" y="5269375"/>
                  <a:ext cx="168415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131" name="テキスト ボックス 1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2598" y="5269375"/>
                  <a:ext cx="1684158" cy="400110"/>
                </a:xfrm>
                <a:prstGeom prst="rect">
                  <a:avLst/>
                </a:prstGeom>
                <a:blipFill>
                  <a:blip r:embed="rId14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1" name="右矢印 140"/>
            <p:cNvSpPr/>
            <p:nvPr/>
          </p:nvSpPr>
          <p:spPr>
            <a:xfrm>
              <a:off x="3839822" y="5649547"/>
              <a:ext cx="473348" cy="34654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42" name="正方形/長方形 141"/>
            <p:cNvSpPr/>
            <p:nvPr/>
          </p:nvSpPr>
          <p:spPr>
            <a:xfrm>
              <a:off x="5549438" y="6412538"/>
              <a:ext cx="368641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000" dirty="0"/>
                <a:t>は完全マッチング多面体</a:t>
              </a:r>
              <a:endParaRPr lang="en-US" altLang="ja-JP" sz="2000" dirty="0"/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28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825E7B2-FC87-7B54-87A0-03E82B9343BA}"/>
                  </a:ext>
                </a:extLst>
              </p:cNvPr>
              <p:cNvSpPr txBox="1"/>
              <p:nvPr/>
            </p:nvSpPr>
            <p:spPr>
              <a:xfrm>
                <a:off x="2173525" y="1181201"/>
                <a:ext cx="1679882" cy="7866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ja-JP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F825E7B2-FC87-7B54-87A0-03E82B934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525" y="1181201"/>
                <a:ext cx="1679882" cy="78662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D0D2B66C-9D4C-4321-86F5-7DFF0FDFC39F}"/>
                  </a:ext>
                </a:extLst>
              </p:cNvPr>
              <p:cNvSpPr/>
              <p:nvPr/>
            </p:nvSpPr>
            <p:spPr>
              <a:xfrm>
                <a:off x="2744250" y="1939106"/>
                <a:ext cx="121417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)≥0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D0D2B66C-9D4C-4321-86F5-7DFF0FDFC3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250" y="1939106"/>
                <a:ext cx="1214179" cy="400110"/>
              </a:xfrm>
              <a:prstGeom prst="rect">
                <a:avLst/>
              </a:prstGeom>
              <a:blipFill>
                <a:blip r:embed="rId1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A303D81D-0D2F-5BF7-D51B-F3C2DFBF470A}"/>
                  </a:ext>
                </a:extLst>
              </p:cNvPr>
              <p:cNvSpPr txBox="1"/>
              <p:nvPr/>
            </p:nvSpPr>
            <p:spPr>
              <a:xfrm>
                <a:off x="3975467" y="1916832"/>
                <a:ext cx="11854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A303D81D-0D2F-5BF7-D51B-F3C2DFBF4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467" y="1916832"/>
                <a:ext cx="1185461" cy="400110"/>
              </a:xfrm>
              <a:prstGeom prst="rect">
                <a:avLst/>
              </a:prstGeom>
              <a:blipFill>
                <a:blip r:embed="rId17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D4A3AE3-569E-370B-D56A-F9146A6766AA}"/>
                  </a:ext>
                </a:extLst>
              </p:cNvPr>
              <p:cNvSpPr txBox="1"/>
              <p:nvPr/>
            </p:nvSpPr>
            <p:spPr>
              <a:xfrm>
                <a:off x="4009418" y="1284176"/>
                <a:ext cx="15105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D4A3AE3-569E-370B-D56A-F9146A676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418" y="1284176"/>
                <a:ext cx="1510519" cy="400110"/>
              </a:xfrm>
              <a:prstGeom prst="rect">
                <a:avLst/>
              </a:prstGeom>
              <a:blipFill>
                <a:blip r:embed="rId18"/>
                <a:stretch>
                  <a:fillRect l="-806" r="-403" b="-153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角丸四角形 28">
            <a:extLst>
              <a:ext uri="{FF2B5EF4-FFF2-40B4-BE49-F238E27FC236}">
                <a16:creationId xmlns:a16="http://schemas.microsoft.com/office/drawing/2014/main" id="{35E84576-B117-32C1-64D8-223507763DD6}"/>
              </a:ext>
            </a:extLst>
          </p:cNvPr>
          <p:cNvSpPr/>
          <p:nvPr/>
        </p:nvSpPr>
        <p:spPr>
          <a:xfrm>
            <a:off x="1271464" y="260648"/>
            <a:ext cx="4320480" cy="216194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8B760146-D961-5DA8-860A-C1AE0CC6B74B}"/>
                  </a:ext>
                </a:extLst>
              </p:cNvPr>
              <p:cNvSpPr/>
              <p:nvPr/>
            </p:nvSpPr>
            <p:spPr>
              <a:xfrm>
                <a:off x="2207568" y="376770"/>
                <a:ext cx="1778564" cy="839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ja-JP" altLang="en-US" sz="2000" dirty="0"/>
                            <m:t> </m:t>
                          </m:r>
                        </m:e>
                      </m:nary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8B760146-D961-5DA8-860A-C1AE0CC6B7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568" y="376770"/>
                <a:ext cx="1778564" cy="83920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26902AE-099E-8FAD-F09C-44101B44E5E7}"/>
              </a:ext>
            </a:extLst>
          </p:cNvPr>
          <p:cNvSpPr/>
          <p:nvPr/>
        </p:nvSpPr>
        <p:spPr>
          <a:xfrm>
            <a:off x="1343473" y="596438"/>
            <a:ext cx="6623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prstClr val="black"/>
                </a:solidFill>
              </a:rPr>
              <a:t>Min.</a:t>
            </a:r>
            <a:endParaRPr lang="ja-JP" altLang="en-US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C93A99F-4E3A-60C0-9393-3DC72E3027D1}"/>
              </a:ext>
            </a:extLst>
          </p:cNvPr>
          <p:cNvSpPr/>
          <p:nvPr/>
        </p:nvSpPr>
        <p:spPr>
          <a:xfrm>
            <a:off x="1334343" y="1367564"/>
            <a:ext cx="913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prstClr val="black"/>
                </a:solidFill>
              </a:rPr>
              <a:t>Sub. to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68E1098B-8D68-AC6A-2403-8D66C56895B8}"/>
                  </a:ext>
                </a:extLst>
              </p:cNvPr>
              <p:cNvSpPr txBox="1"/>
              <p:nvPr/>
            </p:nvSpPr>
            <p:spPr>
              <a:xfrm>
                <a:off x="8003924" y="1560275"/>
                <a:ext cx="22621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ja-JP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altLang="ja-JP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68E1098B-8D68-AC6A-2403-8D66C5689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3924" y="1560275"/>
                <a:ext cx="2262158" cy="307777"/>
              </a:xfrm>
              <a:prstGeom prst="rect">
                <a:avLst/>
              </a:prstGeom>
              <a:blipFill>
                <a:blip r:embed="rId20"/>
                <a:stretch>
                  <a:fillRect l="-2426" t="-2000" r="-3504" b="-3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355B1495-6613-267E-CA78-97B80F76B94C}"/>
                  </a:ext>
                </a:extLst>
              </p:cNvPr>
              <p:cNvSpPr txBox="1"/>
              <p:nvPr/>
            </p:nvSpPr>
            <p:spPr>
              <a:xfrm>
                <a:off x="8431491" y="1876762"/>
                <a:ext cx="20569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</a:rPr>
                        <m:t>)∈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355B1495-6613-267E-CA78-97B80F76B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1491" y="1876762"/>
                <a:ext cx="2056997" cy="400110"/>
              </a:xfrm>
              <a:prstGeom prst="rect">
                <a:avLst/>
              </a:prstGeom>
              <a:blipFill>
                <a:blip r:embed="rId21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角丸四角形 42">
            <a:extLst>
              <a:ext uri="{FF2B5EF4-FFF2-40B4-BE49-F238E27FC236}">
                <a16:creationId xmlns:a16="http://schemas.microsoft.com/office/drawing/2014/main" id="{E18BBAA4-0214-7653-267C-A25208C06344}"/>
              </a:ext>
            </a:extLst>
          </p:cNvPr>
          <p:cNvSpPr/>
          <p:nvPr/>
        </p:nvSpPr>
        <p:spPr>
          <a:xfrm>
            <a:off x="6848209" y="251440"/>
            <a:ext cx="3640279" cy="217408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9A9D5583-819B-31DA-2C70-8BD117BC8BCD}"/>
                  </a:ext>
                </a:extLst>
              </p:cNvPr>
              <p:cNvSpPr/>
              <p:nvPr/>
            </p:nvSpPr>
            <p:spPr>
              <a:xfrm>
                <a:off x="7695054" y="543999"/>
                <a:ext cx="1528816" cy="839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ja-JP" altLang="en-US" sz="2000" dirty="0"/>
                            <m:t> </m:t>
                          </m:r>
                        </m:e>
                      </m:nary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9A9D5583-819B-31DA-2C70-8BD117BC8B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054" y="543999"/>
                <a:ext cx="1528816" cy="83965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56EFACCE-A2E4-391E-DC4A-8BD33DED103E}"/>
              </a:ext>
            </a:extLst>
          </p:cNvPr>
          <p:cNvSpPr/>
          <p:nvPr/>
        </p:nvSpPr>
        <p:spPr>
          <a:xfrm>
            <a:off x="6920217" y="763770"/>
            <a:ext cx="700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prstClr val="black"/>
                </a:solidFill>
              </a:rPr>
              <a:t>Max.</a:t>
            </a:r>
            <a:endParaRPr lang="ja-JP" altLang="en-US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86F4937-1D24-E3A6-82A2-25ECB95A85CA}"/>
              </a:ext>
            </a:extLst>
          </p:cNvPr>
          <p:cNvSpPr/>
          <p:nvPr/>
        </p:nvSpPr>
        <p:spPr>
          <a:xfrm>
            <a:off x="6911087" y="1534896"/>
            <a:ext cx="913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prstClr val="black"/>
                </a:solidFill>
              </a:rPr>
              <a:t>Sub. to</a:t>
            </a:r>
            <a:endParaRPr lang="ja-JP" altLang="en-US" dirty="0"/>
          </a:p>
        </p:txBody>
      </p:sp>
      <p:sp>
        <p:nvSpPr>
          <p:cNvPr id="23" name="角丸四角形 48">
            <a:extLst>
              <a:ext uri="{FF2B5EF4-FFF2-40B4-BE49-F238E27FC236}">
                <a16:creationId xmlns:a16="http://schemas.microsoft.com/office/drawing/2014/main" id="{1B1C3B14-014F-6EA3-31FC-C22F406F2A5F}"/>
              </a:ext>
            </a:extLst>
          </p:cNvPr>
          <p:cNvSpPr/>
          <p:nvPr/>
        </p:nvSpPr>
        <p:spPr>
          <a:xfrm>
            <a:off x="1379476" y="121294"/>
            <a:ext cx="684076" cy="359336"/>
          </a:xfrm>
          <a:prstGeom prst="roundRect">
            <a:avLst/>
          </a:prstGeom>
          <a:solidFill>
            <a:srgbClr val="F2FF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>
                <a:solidFill>
                  <a:srgbClr val="7030A0"/>
                </a:solidFill>
              </a:rPr>
              <a:t>LP</a:t>
            </a:r>
            <a:endParaRPr lang="ja-JP" altLang="en-US" sz="3200" dirty="0">
              <a:solidFill>
                <a:srgbClr val="7030A0"/>
              </a:solidFill>
            </a:endParaRPr>
          </a:p>
        </p:txBody>
      </p:sp>
      <p:sp>
        <p:nvSpPr>
          <p:cNvPr id="24" name="角丸四角形 49">
            <a:extLst>
              <a:ext uri="{FF2B5EF4-FFF2-40B4-BE49-F238E27FC236}">
                <a16:creationId xmlns:a16="http://schemas.microsoft.com/office/drawing/2014/main" id="{F43376A3-3B57-B33E-91BC-25A80F47E647}"/>
              </a:ext>
            </a:extLst>
          </p:cNvPr>
          <p:cNvSpPr/>
          <p:nvPr/>
        </p:nvSpPr>
        <p:spPr>
          <a:xfrm>
            <a:off x="6964612" y="117336"/>
            <a:ext cx="1939699" cy="359336"/>
          </a:xfrm>
          <a:prstGeom prst="roundRect">
            <a:avLst/>
          </a:prstGeom>
          <a:solidFill>
            <a:srgbClr val="F2FF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>
                <a:solidFill>
                  <a:srgbClr val="7030A0"/>
                </a:solidFill>
              </a:rPr>
              <a:t>Dual-LP</a:t>
            </a:r>
            <a:endParaRPr lang="ja-JP" alt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20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正方形/長方形 116"/>
              <p:cNvSpPr/>
              <p:nvPr/>
            </p:nvSpPr>
            <p:spPr>
              <a:xfrm>
                <a:off x="2826372" y="3130401"/>
                <a:ext cx="460580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400" dirty="0"/>
                  <a:t>任意の</a:t>
                </a:r>
                <a:r>
                  <a:rPr lang="ja-JP" altLang="en-US" sz="2400" dirty="0">
                    <a:solidFill>
                      <a:srgbClr val="FF0000"/>
                    </a:solidFill>
                  </a:rPr>
                  <a:t>整数</a:t>
                </a:r>
                <a:r>
                  <a:rPr lang="ja-JP" altLang="en-US" sz="2400" dirty="0"/>
                  <a:t>ベクトル</a:t>
                </a:r>
                <a14:m>
                  <m:oMath xmlns:m="http://schemas.openxmlformats.org/officeDocument/2006/math">
                    <m:r>
                      <a:rPr lang="ja-JP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400" dirty="0"/>
                  <a:t>に対して</a:t>
                </a:r>
                <a:endParaRPr lang="en-US" altLang="ja-JP" sz="2400" dirty="0"/>
              </a:p>
              <a:p>
                <a:r>
                  <a:rPr lang="ja-JP" altLang="en-US" sz="2400" dirty="0"/>
                  <a:t>                       は整数最適解を持つ</a:t>
                </a:r>
              </a:p>
            </p:txBody>
          </p:sp>
        </mc:Choice>
        <mc:Fallback xmlns="">
          <p:sp>
            <p:nvSpPr>
              <p:cNvPr id="117" name="正方形/長方形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372" y="3130401"/>
                <a:ext cx="4605802" cy="830997"/>
              </a:xfrm>
              <a:prstGeom prst="rect">
                <a:avLst/>
              </a:prstGeom>
              <a:blipFill>
                <a:blip r:embed="rId2"/>
                <a:stretch>
                  <a:fillRect l="-2119" t="-4412" b="-176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角丸四角形 125"/>
          <p:cNvSpPr/>
          <p:nvPr/>
        </p:nvSpPr>
        <p:spPr>
          <a:xfrm>
            <a:off x="3144540" y="4788872"/>
            <a:ext cx="3456385" cy="119544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テキスト ボックス 127"/>
              <p:cNvSpPr txBox="1"/>
              <p:nvPr/>
            </p:nvSpPr>
            <p:spPr>
              <a:xfrm>
                <a:off x="3263221" y="4788872"/>
                <a:ext cx="1679882" cy="7866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ja-JP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28" name="テキスト ボックス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221" y="4788872"/>
                <a:ext cx="1679882" cy="7866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正方形/長方形 128"/>
              <p:cNvSpPr/>
              <p:nvPr/>
            </p:nvSpPr>
            <p:spPr>
              <a:xfrm>
                <a:off x="3833946" y="5483857"/>
                <a:ext cx="121417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)≥0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29" name="正方形/長方形 1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946" y="5483857"/>
                <a:ext cx="1214179" cy="400110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テキスト ボックス 129"/>
              <p:cNvSpPr txBox="1"/>
              <p:nvPr/>
            </p:nvSpPr>
            <p:spPr>
              <a:xfrm>
                <a:off x="5069536" y="5470791"/>
                <a:ext cx="11854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30" name="テキスト ボックス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536" y="5470791"/>
                <a:ext cx="1185461" cy="400110"/>
              </a:xfrm>
              <a:prstGeom prst="rect">
                <a:avLst/>
              </a:prstGeom>
              <a:blipFill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テキスト ボックス 130"/>
              <p:cNvSpPr txBox="1"/>
              <p:nvPr/>
            </p:nvSpPr>
            <p:spPr>
              <a:xfrm>
                <a:off x="5027105" y="4901055"/>
                <a:ext cx="16841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31" name="テキスト ボックス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105" y="4901055"/>
                <a:ext cx="1684158" cy="400110"/>
              </a:xfrm>
              <a:prstGeom prst="rect">
                <a:avLst/>
              </a:prstGeom>
              <a:blipFill>
                <a:blip r:embed="rId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正方形/長方形 141"/>
          <p:cNvSpPr/>
          <p:nvPr/>
        </p:nvSpPr>
        <p:spPr>
          <a:xfrm>
            <a:off x="2173525" y="4260871"/>
            <a:ext cx="70959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/>
              <a:t>このような性質を持つとき，不等式系（多面体ではない！）</a:t>
            </a:r>
            <a:endParaRPr lang="en-US" altLang="ja-JP" sz="2000" dirty="0"/>
          </a:p>
        </p:txBody>
      </p:sp>
      <p:sp>
        <p:nvSpPr>
          <p:cNvPr id="5" name="正方形/長方形 4"/>
          <p:cNvSpPr/>
          <p:nvPr/>
        </p:nvSpPr>
        <p:spPr>
          <a:xfrm>
            <a:off x="1199456" y="263691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u="sng" dirty="0">
                <a:solidFill>
                  <a:prstClr val="black"/>
                </a:solidFill>
              </a:rPr>
              <a:t>参考</a:t>
            </a:r>
            <a:endParaRPr lang="ja-JP" altLang="en-US" b="1" u="sng" dirty="0"/>
          </a:p>
        </p:txBody>
      </p:sp>
      <p:sp>
        <p:nvSpPr>
          <p:cNvPr id="47" name="角丸四角形 46"/>
          <p:cNvSpPr/>
          <p:nvPr/>
        </p:nvSpPr>
        <p:spPr>
          <a:xfrm>
            <a:off x="2894365" y="3528332"/>
            <a:ext cx="1562989" cy="359336"/>
          </a:xfrm>
          <a:prstGeom prst="roundRect">
            <a:avLst/>
          </a:prstGeom>
          <a:solidFill>
            <a:srgbClr val="F2FF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>
                <a:solidFill>
                  <a:srgbClr val="7030A0"/>
                </a:solidFill>
              </a:rPr>
              <a:t>Dual-LP</a:t>
            </a:r>
            <a:endParaRPr lang="ja-JP" altLang="en-US" sz="3200" dirty="0">
              <a:solidFill>
                <a:srgbClr val="7030A0"/>
              </a:solidFill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2147168" y="2659948"/>
            <a:ext cx="56719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/>
              <a:t>この証明により，以下も言える：</a:t>
            </a:r>
            <a:endParaRPr lang="en-US" altLang="ja-JP" sz="2000" dirty="0"/>
          </a:p>
        </p:txBody>
      </p:sp>
      <p:sp>
        <p:nvSpPr>
          <p:cNvPr id="53" name="正方形/長方形 52"/>
          <p:cNvSpPr/>
          <p:nvPr/>
        </p:nvSpPr>
        <p:spPr>
          <a:xfrm>
            <a:off x="2147168" y="6083168"/>
            <a:ext cx="7328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/>
              <a:t>は </a:t>
            </a:r>
            <a:r>
              <a:rPr lang="ja-JP" altLang="en-US" sz="2400" dirty="0">
                <a:solidFill>
                  <a:srgbClr val="FF0000"/>
                </a:solidFill>
              </a:rPr>
              <a:t>完全双対整数性 </a:t>
            </a:r>
            <a:r>
              <a:rPr lang="en-US" altLang="ja-JP" sz="2400" dirty="0">
                <a:solidFill>
                  <a:srgbClr val="FF0000"/>
                </a:solidFill>
              </a:rPr>
              <a:t>(Total dual integrality) </a:t>
            </a:r>
            <a:r>
              <a:rPr lang="ja-JP" altLang="en-US" sz="2000" dirty="0"/>
              <a:t>を持つという</a:t>
            </a:r>
            <a:endParaRPr lang="en-US" altLang="ja-JP" sz="2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29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0811AE2-81E3-919A-4C4C-A244D107BF23}"/>
                  </a:ext>
                </a:extLst>
              </p:cNvPr>
              <p:cNvSpPr txBox="1"/>
              <p:nvPr/>
            </p:nvSpPr>
            <p:spPr>
              <a:xfrm>
                <a:off x="2173525" y="1181201"/>
                <a:ext cx="1679882" cy="7866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ja-JP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0811AE2-81E3-919A-4C4C-A244D107B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525" y="1181201"/>
                <a:ext cx="1679882" cy="7866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FA0ADC73-7F87-8042-D60E-996F68DC2C54}"/>
                  </a:ext>
                </a:extLst>
              </p:cNvPr>
              <p:cNvSpPr/>
              <p:nvPr/>
            </p:nvSpPr>
            <p:spPr>
              <a:xfrm>
                <a:off x="2744250" y="1939106"/>
                <a:ext cx="121417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)≥0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FA0ADC73-7F87-8042-D60E-996F68DC2C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250" y="1939106"/>
                <a:ext cx="1214179" cy="400110"/>
              </a:xfrm>
              <a:prstGeom prst="rect">
                <a:avLst/>
              </a:prstGeom>
              <a:blipFill>
                <a:blip r:embed="rId8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24EFA7C-248D-A101-0825-216942B9A5A7}"/>
                  </a:ext>
                </a:extLst>
              </p:cNvPr>
              <p:cNvSpPr txBox="1"/>
              <p:nvPr/>
            </p:nvSpPr>
            <p:spPr>
              <a:xfrm>
                <a:off x="3975467" y="1916832"/>
                <a:ext cx="11854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24EFA7C-248D-A101-0825-216942B9A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467" y="1916832"/>
                <a:ext cx="1185461" cy="400110"/>
              </a:xfrm>
              <a:prstGeom prst="rect">
                <a:avLst/>
              </a:prstGeom>
              <a:blipFill>
                <a:blip r:embed="rId9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20D02D46-D24D-A091-E7F3-AF39845B8351}"/>
                  </a:ext>
                </a:extLst>
              </p:cNvPr>
              <p:cNvSpPr txBox="1"/>
              <p:nvPr/>
            </p:nvSpPr>
            <p:spPr>
              <a:xfrm>
                <a:off x="4009418" y="1284176"/>
                <a:ext cx="15105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20D02D46-D24D-A091-E7F3-AF39845B8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418" y="1284176"/>
                <a:ext cx="1510519" cy="400110"/>
              </a:xfrm>
              <a:prstGeom prst="rect">
                <a:avLst/>
              </a:prstGeom>
              <a:blipFill>
                <a:blip r:embed="rId10"/>
                <a:stretch>
                  <a:fillRect l="-806" r="-403" b="-153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角丸四角形 28">
            <a:extLst>
              <a:ext uri="{FF2B5EF4-FFF2-40B4-BE49-F238E27FC236}">
                <a16:creationId xmlns:a16="http://schemas.microsoft.com/office/drawing/2014/main" id="{9393BCE6-D16D-B1E7-8159-F1BB1C9114AA}"/>
              </a:ext>
            </a:extLst>
          </p:cNvPr>
          <p:cNvSpPr/>
          <p:nvPr/>
        </p:nvSpPr>
        <p:spPr>
          <a:xfrm>
            <a:off x="1271464" y="260648"/>
            <a:ext cx="4320480" cy="216194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509E644B-3060-F6D4-22EF-6C89A4F7A276}"/>
                  </a:ext>
                </a:extLst>
              </p:cNvPr>
              <p:cNvSpPr/>
              <p:nvPr/>
            </p:nvSpPr>
            <p:spPr>
              <a:xfrm>
                <a:off x="2207568" y="376770"/>
                <a:ext cx="1778564" cy="839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ja-JP" altLang="en-US" sz="2000" dirty="0"/>
                            <m:t> </m:t>
                          </m:r>
                        </m:e>
                      </m:nary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509E644B-3060-F6D4-22EF-6C89A4F7A2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568" y="376770"/>
                <a:ext cx="1778564" cy="8392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23476A9-5F28-27DD-7024-5FB054883BF1}"/>
              </a:ext>
            </a:extLst>
          </p:cNvPr>
          <p:cNvSpPr/>
          <p:nvPr/>
        </p:nvSpPr>
        <p:spPr>
          <a:xfrm>
            <a:off x="1343473" y="596438"/>
            <a:ext cx="6623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prstClr val="black"/>
                </a:solidFill>
              </a:rPr>
              <a:t>Min.</a:t>
            </a:r>
            <a:endParaRPr lang="ja-JP" altLang="en-US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2BEB83D-D475-1EBF-3BD6-9079787AA2A3}"/>
              </a:ext>
            </a:extLst>
          </p:cNvPr>
          <p:cNvSpPr/>
          <p:nvPr/>
        </p:nvSpPr>
        <p:spPr>
          <a:xfrm>
            <a:off x="1334343" y="1367564"/>
            <a:ext cx="913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prstClr val="black"/>
                </a:solidFill>
              </a:rPr>
              <a:t>Sub. to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5334C4BB-4E99-1795-B16D-989DEA77E547}"/>
                  </a:ext>
                </a:extLst>
              </p:cNvPr>
              <p:cNvSpPr txBox="1"/>
              <p:nvPr/>
            </p:nvSpPr>
            <p:spPr>
              <a:xfrm>
                <a:off x="8003924" y="1560275"/>
                <a:ext cx="22621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ja-JP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altLang="ja-JP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5334C4BB-4E99-1795-B16D-989DEA77E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3924" y="1560275"/>
                <a:ext cx="2262158" cy="307777"/>
              </a:xfrm>
              <a:prstGeom prst="rect">
                <a:avLst/>
              </a:prstGeom>
              <a:blipFill>
                <a:blip r:embed="rId12"/>
                <a:stretch>
                  <a:fillRect l="-2426" t="-2000" r="-3504" b="-3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7D9D2E7-8D8E-32F0-6E97-A29357E08FC1}"/>
                  </a:ext>
                </a:extLst>
              </p:cNvPr>
              <p:cNvSpPr txBox="1"/>
              <p:nvPr/>
            </p:nvSpPr>
            <p:spPr>
              <a:xfrm>
                <a:off x="8431491" y="1876762"/>
                <a:ext cx="20569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</a:rPr>
                        <m:t>)∈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7D9D2E7-8D8E-32F0-6E97-A29357E08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1491" y="1876762"/>
                <a:ext cx="2056997" cy="400110"/>
              </a:xfrm>
              <a:prstGeom prst="rect">
                <a:avLst/>
              </a:prstGeom>
              <a:blipFill>
                <a:blip r:embed="rId1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角丸四角形 42">
            <a:extLst>
              <a:ext uri="{FF2B5EF4-FFF2-40B4-BE49-F238E27FC236}">
                <a16:creationId xmlns:a16="http://schemas.microsoft.com/office/drawing/2014/main" id="{1BA4F638-887A-B412-9FA2-7C94F71BCCA0}"/>
              </a:ext>
            </a:extLst>
          </p:cNvPr>
          <p:cNvSpPr/>
          <p:nvPr/>
        </p:nvSpPr>
        <p:spPr>
          <a:xfrm>
            <a:off x="6848209" y="251440"/>
            <a:ext cx="3640279" cy="217408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AD38EAB4-7B26-08B9-3FE1-9F839503BF5B}"/>
                  </a:ext>
                </a:extLst>
              </p:cNvPr>
              <p:cNvSpPr/>
              <p:nvPr/>
            </p:nvSpPr>
            <p:spPr>
              <a:xfrm>
                <a:off x="7695054" y="543999"/>
                <a:ext cx="1528816" cy="839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ja-JP" altLang="en-US" sz="2000" dirty="0"/>
                            <m:t> </m:t>
                          </m:r>
                        </m:e>
                      </m:nary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AD38EAB4-7B26-08B9-3FE1-9F839503BF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054" y="543999"/>
                <a:ext cx="1528816" cy="8396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EBEA021-8823-0ACB-8A71-A5B53A79D9F2}"/>
              </a:ext>
            </a:extLst>
          </p:cNvPr>
          <p:cNvSpPr/>
          <p:nvPr/>
        </p:nvSpPr>
        <p:spPr>
          <a:xfrm>
            <a:off x="6920217" y="763770"/>
            <a:ext cx="700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prstClr val="black"/>
                </a:solidFill>
              </a:rPr>
              <a:t>Max.</a:t>
            </a:r>
            <a:endParaRPr lang="ja-JP" altLang="en-US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411C6BE-1012-09ED-5E94-6C0B17983674}"/>
              </a:ext>
            </a:extLst>
          </p:cNvPr>
          <p:cNvSpPr/>
          <p:nvPr/>
        </p:nvSpPr>
        <p:spPr>
          <a:xfrm>
            <a:off x="6911087" y="1534896"/>
            <a:ext cx="913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prstClr val="black"/>
                </a:solidFill>
              </a:rPr>
              <a:t>Sub. to</a:t>
            </a:r>
            <a:endParaRPr lang="ja-JP" altLang="en-US" dirty="0"/>
          </a:p>
        </p:txBody>
      </p:sp>
      <p:sp>
        <p:nvSpPr>
          <p:cNvPr id="19" name="角丸四角形 48">
            <a:extLst>
              <a:ext uri="{FF2B5EF4-FFF2-40B4-BE49-F238E27FC236}">
                <a16:creationId xmlns:a16="http://schemas.microsoft.com/office/drawing/2014/main" id="{F0A220B6-FC2C-15E4-BB0D-D84508958EFA}"/>
              </a:ext>
            </a:extLst>
          </p:cNvPr>
          <p:cNvSpPr/>
          <p:nvPr/>
        </p:nvSpPr>
        <p:spPr>
          <a:xfrm>
            <a:off x="1379476" y="121294"/>
            <a:ext cx="684076" cy="359336"/>
          </a:xfrm>
          <a:prstGeom prst="roundRect">
            <a:avLst/>
          </a:prstGeom>
          <a:solidFill>
            <a:srgbClr val="F2FF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>
                <a:solidFill>
                  <a:srgbClr val="7030A0"/>
                </a:solidFill>
              </a:rPr>
              <a:t>LP</a:t>
            </a:r>
            <a:endParaRPr lang="ja-JP" altLang="en-US" sz="3200" dirty="0">
              <a:solidFill>
                <a:srgbClr val="7030A0"/>
              </a:solidFill>
            </a:endParaRPr>
          </a:p>
        </p:txBody>
      </p:sp>
      <p:sp>
        <p:nvSpPr>
          <p:cNvPr id="20" name="角丸四角形 49">
            <a:extLst>
              <a:ext uri="{FF2B5EF4-FFF2-40B4-BE49-F238E27FC236}">
                <a16:creationId xmlns:a16="http://schemas.microsoft.com/office/drawing/2014/main" id="{DC330F16-9F18-B0B8-201F-BE9EC46486BD}"/>
              </a:ext>
            </a:extLst>
          </p:cNvPr>
          <p:cNvSpPr/>
          <p:nvPr/>
        </p:nvSpPr>
        <p:spPr>
          <a:xfrm>
            <a:off x="6964612" y="117336"/>
            <a:ext cx="1939699" cy="359336"/>
          </a:xfrm>
          <a:prstGeom prst="roundRect">
            <a:avLst/>
          </a:prstGeom>
          <a:solidFill>
            <a:srgbClr val="F2FF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>
                <a:solidFill>
                  <a:srgbClr val="7030A0"/>
                </a:solidFill>
              </a:rPr>
              <a:t>Dual-LP</a:t>
            </a:r>
            <a:endParaRPr lang="ja-JP" alt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23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sp>
        <p:nvSpPr>
          <p:cNvPr id="5" name="コンテンツ プレースホルダー 3"/>
          <p:cNvSpPr txBox="1">
            <a:spLocks/>
          </p:cNvSpPr>
          <p:nvPr/>
        </p:nvSpPr>
        <p:spPr>
          <a:xfrm>
            <a:off x="447855" y="1118670"/>
            <a:ext cx="8424936" cy="554461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chemeClr val="tx2"/>
                </a:solidFill>
              </a:rPr>
              <a:t>組合せ最適化における多面体的手法</a:t>
            </a:r>
            <a:endParaRPr lang="en-US" altLang="ja-JP" dirty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</a:pPr>
            <a:r>
              <a:rPr lang="ja-JP" altLang="en-US" dirty="0"/>
              <a:t>組合せ最適化の古典・王道</a:t>
            </a:r>
            <a:endParaRPr lang="en-US" altLang="ja-JP" dirty="0"/>
          </a:p>
          <a:p>
            <a:pPr lvl="1">
              <a:lnSpc>
                <a:spcPct val="150000"/>
              </a:lnSpc>
            </a:pPr>
            <a:r>
              <a:rPr lang="ja-JP" altLang="en-US" dirty="0"/>
              <a:t>重み付きの問題を扱うのに必須</a:t>
            </a:r>
            <a:endParaRPr lang="en-US" altLang="ja-JP" dirty="0"/>
          </a:p>
          <a:p>
            <a:pPr lvl="1">
              <a:lnSpc>
                <a:spcPct val="150000"/>
              </a:lnSpc>
            </a:pPr>
            <a:r>
              <a:rPr lang="ja-JP" altLang="en-US" dirty="0"/>
              <a:t>近似アルゴリズム設計に有用</a:t>
            </a:r>
            <a:endParaRPr lang="en-US" altLang="ja-JP" dirty="0"/>
          </a:p>
          <a:p>
            <a:pPr lvl="1">
              <a:lnSpc>
                <a:spcPct val="150000"/>
              </a:lnSpc>
            </a:pPr>
            <a:r>
              <a:rPr lang="ja-JP" altLang="en-US" dirty="0"/>
              <a:t>近年の高速アルゴリズムで利用</a:t>
            </a:r>
            <a:endParaRPr lang="en-US" altLang="ja-JP" dirty="0"/>
          </a:p>
          <a:p>
            <a:pPr lvl="1">
              <a:lnSpc>
                <a:spcPct val="150000"/>
              </a:lnSpc>
            </a:pP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dirty="0">
                <a:solidFill>
                  <a:schemeClr val="tx2"/>
                </a:solidFill>
              </a:rPr>
              <a:t>伝えたいこと</a:t>
            </a:r>
            <a:endParaRPr lang="en-US" altLang="ja-JP" dirty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</a:pPr>
            <a:r>
              <a:rPr lang="ja-JP" altLang="en-US" dirty="0"/>
              <a:t>多面体の「</a:t>
            </a:r>
            <a:r>
              <a:rPr lang="ja-JP" altLang="en-US" dirty="0">
                <a:solidFill>
                  <a:srgbClr val="FF0000"/>
                </a:solidFill>
              </a:rPr>
              <a:t>不等式表現</a:t>
            </a:r>
            <a:r>
              <a:rPr lang="ja-JP" altLang="en-US" dirty="0"/>
              <a:t>」が大事</a:t>
            </a:r>
            <a:endParaRPr lang="en-US" altLang="ja-JP" dirty="0"/>
          </a:p>
          <a:p>
            <a:pPr lvl="1">
              <a:lnSpc>
                <a:spcPct val="150000"/>
              </a:lnSpc>
            </a:pPr>
            <a:endParaRPr lang="en-US" altLang="ja-JP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5735960" y="3521646"/>
            <a:ext cx="2531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Lee-</a:t>
            </a:r>
            <a:r>
              <a:rPr lang="en-US" altLang="ja-JP" dirty="0" err="1"/>
              <a:t>Sidford</a:t>
            </a:r>
            <a:r>
              <a:rPr lang="en-US" altLang="ja-JP" dirty="0"/>
              <a:t>-Wong (2015)</a:t>
            </a:r>
            <a:endParaRPr lang="ja-JP" altLang="en-US" dirty="0"/>
          </a:p>
        </p:txBody>
      </p:sp>
      <p:pic>
        <p:nvPicPr>
          <p:cNvPr id="9" name="Picture 8" descr="encrypted-tbn3.gstatic.com/images?q=tbn:ANd9GcR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572" y="1700808"/>
            <a:ext cx="1534607" cy="237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8787751" y="4262504"/>
            <a:ext cx="1964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A. </a:t>
            </a:r>
            <a:r>
              <a:rPr lang="en-US" altLang="ja-JP" dirty="0" err="1"/>
              <a:t>Schrijver</a:t>
            </a:r>
            <a:r>
              <a:rPr lang="en-US" altLang="ja-JP" dirty="0"/>
              <a:t> (2003)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8965471" y="4616565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Combinatorial Optimization: </a:t>
            </a:r>
          </a:p>
          <a:p>
            <a:r>
              <a:rPr lang="en-US" altLang="ja-JP" dirty="0" err="1">
                <a:solidFill>
                  <a:srgbClr val="FF0000"/>
                </a:solidFill>
              </a:rPr>
              <a:t>Polyhedra</a:t>
            </a:r>
            <a:r>
              <a:rPr lang="en-US" altLang="ja-JP" dirty="0"/>
              <a:t> and Efficiency </a:t>
            </a: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726645" y="218750"/>
            <a:ext cx="11089232" cy="648072"/>
          </a:xfrm>
          <a:prstGeom prst="rect">
            <a:avLst/>
          </a:prstGeom>
        </p:spPr>
        <p:txBody>
          <a:bodyPr bIns="91440" anchor="b" anchorCtr="0"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/>
              <a:t>内容：組合せ最適化の紹介 とそこに現れる </a:t>
            </a:r>
            <a:r>
              <a:rPr lang="ja-JP" altLang="en-US" dirty="0">
                <a:solidFill>
                  <a:srgbClr val="FF0000"/>
                </a:solidFill>
              </a:rPr>
              <a:t>多面体</a:t>
            </a:r>
            <a:r>
              <a:rPr lang="ja-JP" altLang="en-US" dirty="0"/>
              <a:t> の話</a:t>
            </a:r>
          </a:p>
        </p:txBody>
      </p:sp>
    </p:spTree>
    <p:extLst>
      <p:ext uri="{BB962C8B-B14F-4D97-AF65-F5344CB8AC3E}">
        <p14:creationId xmlns:p14="http://schemas.microsoft.com/office/powerpoint/2010/main" val="6886923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２部グラフのマッチングのまとめ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30</a:t>
            </a:fld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"/>
          </p:nvPr>
        </p:nvSpPr>
        <p:spPr>
          <a:xfrm>
            <a:off x="1919536" y="1054224"/>
            <a:ext cx="7772400" cy="5111080"/>
          </a:xfrm>
        </p:spPr>
        <p:txBody>
          <a:bodyPr/>
          <a:lstStyle/>
          <a:p>
            <a:r>
              <a:rPr kumimoji="1" lang="ja-JP" altLang="en-US" dirty="0"/>
              <a:t>増加道を用いた多項式時間アルゴリズム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完全マッチング多面体の表現がある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dirty="0"/>
              <a:t>LP</a:t>
            </a:r>
            <a:r>
              <a:rPr kumimoji="1" lang="ja-JP" altLang="en-US" dirty="0"/>
              <a:t>緩和 と 双対問題 が有用</a:t>
            </a:r>
          </a:p>
        </p:txBody>
      </p:sp>
    </p:spTree>
    <p:extLst>
      <p:ext uri="{BB962C8B-B14F-4D97-AF65-F5344CB8AC3E}">
        <p14:creationId xmlns:p14="http://schemas.microsoft.com/office/powerpoint/2010/main" val="873273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タイトル 1"/>
          <p:cNvSpPr>
            <a:spLocks noGrp="1"/>
          </p:cNvSpPr>
          <p:nvPr>
            <p:ph type="title"/>
          </p:nvPr>
        </p:nvSpPr>
        <p:spPr>
          <a:xfrm>
            <a:off x="623392" y="115889"/>
            <a:ext cx="7772400" cy="649287"/>
          </a:xfrm>
        </p:spPr>
        <p:txBody>
          <a:bodyPr/>
          <a:lstStyle/>
          <a:p>
            <a:r>
              <a:rPr lang="ja-JP" altLang="en-US" dirty="0"/>
              <a:t>参考：一般グラフのマッチング</a:t>
            </a:r>
          </a:p>
        </p:txBody>
      </p:sp>
      <p:sp>
        <p:nvSpPr>
          <p:cNvPr id="54278" name="正方形/長方形 99"/>
          <p:cNvSpPr>
            <a:spLocks noChangeArrowheads="1"/>
          </p:cNvSpPr>
          <p:nvPr/>
        </p:nvSpPr>
        <p:spPr bwMode="auto">
          <a:xfrm>
            <a:off x="1387922" y="836712"/>
            <a:ext cx="6551612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kumimoji="1" sz="2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ts val="375"/>
              </a:spcBef>
              <a:buClr>
                <a:srgbClr val="B2C1DB"/>
              </a:buClr>
              <a:buSzPct val="85000"/>
              <a:buFont typeface="Wingdings 2" panose="05020102010507070707" pitchFamily="18" charset="2"/>
              <a:buChar char="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ts val="375"/>
              </a:spcBef>
              <a:buClr>
                <a:srgbClr val="9BBB59"/>
              </a:buClr>
              <a:buSzPct val="80000"/>
              <a:buFont typeface="Wingdings 2" panose="05020102010507070707" pitchFamily="18" charset="2"/>
              <a:buChar char="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ts val="375"/>
              </a:spcBef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1F497D"/>
                </a:solidFill>
              </a:rPr>
              <a:t>入力</a:t>
            </a:r>
            <a:r>
              <a:rPr lang="en-US" altLang="ja-JP" sz="2400" dirty="0">
                <a:solidFill>
                  <a:srgbClr val="1F497D"/>
                </a:solidFill>
              </a:rPr>
              <a:t>: </a:t>
            </a:r>
            <a:r>
              <a:rPr lang="en-US" altLang="ja-JP" sz="2400" dirty="0">
                <a:solidFill>
                  <a:srgbClr val="000000"/>
                </a:solidFill>
              </a:rPr>
              <a:t> </a:t>
            </a:r>
            <a:r>
              <a:rPr lang="ja-JP" altLang="en-US" sz="2400" dirty="0">
                <a:solidFill>
                  <a:srgbClr val="000000"/>
                </a:solidFill>
              </a:rPr>
              <a:t>グラフ</a:t>
            </a:r>
            <a:r>
              <a:rPr lang="en-US" altLang="ja-JP" sz="2400" dirty="0">
                <a:solidFill>
                  <a:srgbClr val="000000"/>
                </a:solidFill>
              </a:rPr>
              <a:t> </a:t>
            </a:r>
            <a:r>
              <a:rPr lang="en-US" altLang="ja-JP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ja-JP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ja-JP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V,</a:t>
            </a:r>
            <a:r>
              <a:rPr lang="en-US" altLang="ja-JP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ja-JP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ja-JP" sz="1400" dirty="0">
              <a:solidFill>
                <a:srgbClr val="1F497D"/>
              </a:solidFill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1F497D"/>
                </a:solidFill>
                <a:cs typeface="Times New Roman" panose="02020603050405020304" pitchFamily="18" charset="0"/>
              </a:rPr>
              <a:t>問題</a:t>
            </a:r>
            <a:r>
              <a:rPr lang="en-US" altLang="ja-JP" sz="2400" dirty="0">
                <a:solidFill>
                  <a:srgbClr val="1F497D"/>
                </a:solidFill>
                <a:cs typeface="Times New Roman" panose="02020603050405020304" pitchFamily="18" charset="0"/>
              </a:rPr>
              <a:t>:  </a:t>
            </a:r>
            <a:r>
              <a:rPr lang="ja-JP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最大サイズの</a:t>
            </a:r>
            <a:r>
              <a:rPr lang="ja-JP" altLang="en-US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マッチング</a:t>
            </a:r>
            <a:r>
              <a:rPr lang="ja-JP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は？</a:t>
            </a:r>
            <a:endParaRPr lang="en-US" altLang="ja-JP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1" name="角丸四角形 100"/>
          <p:cNvSpPr/>
          <p:nvPr/>
        </p:nvSpPr>
        <p:spPr>
          <a:xfrm>
            <a:off x="1127448" y="764705"/>
            <a:ext cx="5688880" cy="1705695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4400">
              <a:solidFill>
                <a:prstClr val="white"/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8764116" y="644862"/>
            <a:ext cx="1940396" cy="1825933"/>
            <a:chOff x="2291779" y="3467819"/>
            <a:chExt cx="3095625" cy="3057525"/>
          </a:xfrm>
        </p:grpSpPr>
        <p:sp>
          <p:nvSpPr>
            <p:cNvPr id="85" name="円/楕円 84"/>
            <p:cNvSpPr/>
            <p:nvPr/>
          </p:nvSpPr>
          <p:spPr>
            <a:xfrm>
              <a:off x="2291779" y="4647332"/>
              <a:ext cx="215900" cy="2159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4400">
                <a:solidFill>
                  <a:prstClr val="white"/>
                </a:solidFill>
              </a:endParaRPr>
            </a:p>
          </p:txBody>
        </p:sp>
        <p:cxnSp>
          <p:nvCxnSpPr>
            <p:cNvPr id="86" name="直線コネクタ 85"/>
            <p:cNvCxnSpPr>
              <a:endCxn id="85" idx="6"/>
            </p:cNvCxnSpPr>
            <p:nvPr/>
          </p:nvCxnSpPr>
          <p:spPr>
            <a:xfrm flipH="1" flipV="1">
              <a:off x="2507679" y="4755282"/>
              <a:ext cx="709613" cy="1936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/>
            <p:cNvCxnSpPr>
              <a:endCxn id="85" idx="7"/>
            </p:cNvCxnSpPr>
            <p:nvPr/>
          </p:nvCxnSpPr>
          <p:spPr>
            <a:xfrm flipH="1">
              <a:off x="2475929" y="4485407"/>
              <a:ext cx="1863725" cy="1936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円/楕円 45"/>
            <p:cNvSpPr/>
            <p:nvPr/>
          </p:nvSpPr>
          <p:spPr>
            <a:xfrm>
              <a:off x="3217292" y="4841007"/>
              <a:ext cx="215900" cy="2159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4400">
                <a:solidFill>
                  <a:prstClr val="white"/>
                </a:solidFill>
              </a:endParaRPr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3226817" y="3732932"/>
              <a:ext cx="215900" cy="2159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4400">
                <a:solidFill>
                  <a:prstClr val="white"/>
                </a:solidFill>
              </a:endParaRPr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4339654" y="4377457"/>
              <a:ext cx="215900" cy="2159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4400">
                <a:solidFill>
                  <a:prstClr val="white"/>
                </a:solidFill>
              </a:endParaRPr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3782442" y="5647457"/>
              <a:ext cx="217487" cy="2159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4400">
                <a:solidFill>
                  <a:prstClr val="white"/>
                </a:solidFill>
              </a:endParaRPr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5171504" y="4964832"/>
              <a:ext cx="215900" cy="2159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4400">
                <a:solidFill>
                  <a:prstClr val="white"/>
                </a:solidFill>
              </a:endParaRPr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2401317" y="4055194"/>
              <a:ext cx="215900" cy="2159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4400">
                <a:solidFill>
                  <a:prstClr val="white"/>
                </a:solidFill>
              </a:endParaRPr>
            </a:p>
          </p:txBody>
        </p:sp>
        <p:sp>
          <p:nvSpPr>
            <p:cNvPr id="53" name="円/楕円 52"/>
            <p:cNvSpPr/>
            <p:nvPr/>
          </p:nvSpPr>
          <p:spPr>
            <a:xfrm>
              <a:off x="4982592" y="5755407"/>
              <a:ext cx="217487" cy="2159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4400">
                <a:solidFill>
                  <a:prstClr val="white"/>
                </a:solidFill>
              </a:endParaRPr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4499992" y="3467819"/>
              <a:ext cx="217487" cy="2159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4400">
                <a:solidFill>
                  <a:prstClr val="white"/>
                </a:solidFill>
              </a:endParaRPr>
            </a:p>
          </p:txBody>
        </p:sp>
        <p:cxnSp>
          <p:nvCxnSpPr>
            <p:cNvPr id="5" name="直線コネクタ 4"/>
            <p:cNvCxnSpPr>
              <a:stCxn id="47" idx="4"/>
              <a:endCxn id="46" idx="0"/>
            </p:cNvCxnSpPr>
            <p:nvPr/>
          </p:nvCxnSpPr>
          <p:spPr>
            <a:xfrm flipH="1">
              <a:off x="3325242" y="3948832"/>
              <a:ext cx="9525" cy="892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>
              <a:stCxn id="47" idx="5"/>
              <a:endCxn id="48" idx="1"/>
            </p:cNvCxnSpPr>
            <p:nvPr/>
          </p:nvCxnSpPr>
          <p:spPr>
            <a:xfrm>
              <a:off x="3412554" y="3917082"/>
              <a:ext cx="958850" cy="4921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>
              <a:stCxn id="54" idx="2"/>
              <a:endCxn id="47" idx="7"/>
            </p:cNvCxnSpPr>
            <p:nvPr/>
          </p:nvCxnSpPr>
          <p:spPr>
            <a:xfrm flipH="1">
              <a:off x="3412554" y="3575769"/>
              <a:ext cx="1087438" cy="18891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>
              <a:stCxn id="54" idx="4"/>
              <a:endCxn id="48" idx="0"/>
            </p:cNvCxnSpPr>
            <p:nvPr/>
          </p:nvCxnSpPr>
          <p:spPr>
            <a:xfrm flipH="1">
              <a:off x="4447604" y="3683719"/>
              <a:ext cx="161925" cy="6937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>
              <a:stCxn id="48" idx="3"/>
              <a:endCxn id="46" idx="6"/>
            </p:cNvCxnSpPr>
            <p:nvPr/>
          </p:nvCxnSpPr>
          <p:spPr>
            <a:xfrm flipH="1">
              <a:off x="3433192" y="4561607"/>
              <a:ext cx="938212" cy="3873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>
              <a:stCxn id="46" idx="4"/>
              <a:endCxn id="49" idx="2"/>
            </p:cNvCxnSpPr>
            <p:nvPr/>
          </p:nvCxnSpPr>
          <p:spPr>
            <a:xfrm>
              <a:off x="3325242" y="5056907"/>
              <a:ext cx="457200" cy="6985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>
              <a:stCxn id="48" idx="4"/>
              <a:endCxn id="49" idx="0"/>
            </p:cNvCxnSpPr>
            <p:nvPr/>
          </p:nvCxnSpPr>
          <p:spPr>
            <a:xfrm flipH="1">
              <a:off x="3890392" y="4593357"/>
              <a:ext cx="557212" cy="10541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/>
            <p:cNvCxnSpPr>
              <a:stCxn id="50" idx="2"/>
              <a:endCxn id="49" idx="7"/>
            </p:cNvCxnSpPr>
            <p:nvPr/>
          </p:nvCxnSpPr>
          <p:spPr>
            <a:xfrm flipH="1">
              <a:off x="3968179" y="5072782"/>
              <a:ext cx="1203325" cy="6064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>
              <a:stCxn id="46" idx="5"/>
              <a:endCxn id="51" idx="2"/>
            </p:cNvCxnSpPr>
            <p:nvPr/>
          </p:nvCxnSpPr>
          <p:spPr>
            <a:xfrm flipH="1" flipV="1">
              <a:off x="2401317" y="4163144"/>
              <a:ext cx="1001712" cy="8620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コネクタ 105"/>
            <p:cNvCxnSpPr>
              <a:stCxn id="46" idx="6"/>
              <a:endCxn id="50" idx="1"/>
            </p:cNvCxnSpPr>
            <p:nvPr/>
          </p:nvCxnSpPr>
          <p:spPr>
            <a:xfrm>
              <a:off x="3433192" y="4948957"/>
              <a:ext cx="1770062" cy="476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コネクタ 109"/>
            <p:cNvCxnSpPr>
              <a:stCxn id="51" idx="6"/>
              <a:endCxn id="48" idx="2"/>
            </p:cNvCxnSpPr>
            <p:nvPr/>
          </p:nvCxnSpPr>
          <p:spPr>
            <a:xfrm>
              <a:off x="2617217" y="4163144"/>
              <a:ext cx="1722437" cy="3222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コネクタ 110"/>
            <p:cNvCxnSpPr>
              <a:stCxn id="50" idx="4"/>
              <a:endCxn id="53" idx="0"/>
            </p:cNvCxnSpPr>
            <p:nvPr/>
          </p:nvCxnSpPr>
          <p:spPr>
            <a:xfrm flipH="1">
              <a:off x="5092129" y="5180732"/>
              <a:ext cx="187325" cy="57467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コネクタ 111"/>
            <p:cNvCxnSpPr>
              <a:stCxn id="49" idx="6"/>
              <a:endCxn id="53" idx="2"/>
            </p:cNvCxnSpPr>
            <p:nvPr/>
          </p:nvCxnSpPr>
          <p:spPr>
            <a:xfrm>
              <a:off x="3999929" y="5755407"/>
              <a:ext cx="982663" cy="107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円/楕円 113"/>
            <p:cNvSpPr/>
            <p:nvPr/>
          </p:nvSpPr>
          <p:spPr>
            <a:xfrm>
              <a:off x="2507679" y="5985594"/>
              <a:ext cx="215900" cy="2159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4400">
                <a:solidFill>
                  <a:prstClr val="white"/>
                </a:solidFill>
              </a:endParaRPr>
            </a:p>
          </p:txBody>
        </p:sp>
        <p:cxnSp>
          <p:nvCxnSpPr>
            <p:cNvPr id="117" name="直線コネクタ 116"/>
            <p:cNvCxnSpPr>
              <a:stCxn id="48" idx="5"/>
              <a:endCxn id="53" idx="1"/>
            </p:cNvCxnSpPr>
            <p:nvPr/>
          </p:nvCxnSpPr>
          <p:spPr>
            <a:xfrm>
              <a:off x="4523804" y="4561607"/>
              <a:ext cx="490538" cy="12255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線コネクタ 127"/>
            <p:cNvCxnSpPr>
              <a:stCxn id="46" idx="3"/>
              <a:endCxn id="114" idx="7"/>
            </p:cNvCxnSpPr>
            <p:nvPr/>
          </p:nvCxnSpPr>
          <p:spPr>
            <a:xfrm flipH="1">
              <a:off x="2691829" y="5025157"/>
              <a:ext cx="557213" cy="99218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円/楕円 130"/>
            <p:cNvSpPr/>
            <p:nvPr/>
          </p:nvSpPr>
          <p:spPr>
            <a:xfrm>
              <a:off x="4296792" y="6309444"/>
              <a:ext cx="215900" cy="2159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4400">
                <a:solidFill>
                  <a:prstClr val="white"/>
                </a:solidFill>
              </a:endParaRPr>
            </a:p>
          </p:txBody>
        </p:sp>
        <p:sp>
          <p:nvSpPr>
            <p:cNvPr id="133" name="円/楕円 132"/>
            <p:cNvSpPr/>
            <p:nvPr/>
          </p:nvSpPr>
          <p:spPr>
            <a:xfrm>
              <a:off x="3263329" y="5701432"/>
              <a:ext cx="215900" cy="2159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4400">
                <a:solidFill>
                  <a:prstClr val="white"/>
                </a:solidFill>
              </a:endParaRPr>
            </a:p>
          </p:txBody>
        </p:sp>
        <p:cxnSp>
          <p:nvCxnSpPr>
            <p:cNvPr id="135" name="直線コネクタ 134"/>
            <p:cNvCxnSpPr>
              <a:stCxn id="114" idx="5"/>
              <a:endCxn id="131" idx="2"/>
            </p:cNvCxnSpPr>
            <p:nvPr/>
          </p:nvCxnSpPr>
          <p:spPr>
            <a:xfrm>
              <a:off x="2691829" y="6169744"/>
              <a:ext cx="1604963" cy="247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コネクタ 138"/>
            <p:cNvCxnSpPr>
              <a:stCxn id="114" idx="6"/>
              <a:endCxn id="133" idx="3"/>
            </p:cNvCxnSpPr>
            <p:nvPr/>
          </p:nvCxnSpPr>
          <p:spPr>
            <a:xfrm flipV="1">
              <a:off x="2723579" y="5885582"/>
              <a:ext cx="571500" cy="207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>
              <a:stCxn id="133" idx="5"/>
              <a:endCxn id="131" idx="1"/>
            </p:cNvCxnSpPr>
            <p:nvPr/>
          </p:nvCxnSpPr>
          <p:spPr>
            <a:xfrm>
              <a:off x="3447479" y="5885582"/>
              <a:ext cx="881063" cy="45561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コネクタ 144"/>
            <p:cNvCxnSpPr>
              <a:stCxn id="131" idx="0"/>
              <a:endCxn id="48" idx="4"/>
            </p:cNvCxnSpPr>
            <p:nvPr/>
          </p:nvCxnSpPr>
          <p:spPr>
            <a:xfrm flipV="1">
              <a:off x="4404742" y="4593357"/>
              <a:ext cx="42862" cy="17160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線コネクタ 147"/>
            <p:cNvCxnSpPr>
              <a:stCxn id="133" idx="0"/>
              <a:endCxn id="46" idx="4"/>
            </p:cNvCxnSpPr>
            <p:nvPr/>
          </p:nvCxnSpPr>
          <p:spPr>
            <a:xfrm flipH="1" flipV="1">
              <a:off x="3325242" y="5056907"/>
              <a:ext cx="46037" cy="6445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正方形/長方形 2"/>
          <p:cNvSpPr/>
          <p:nvPr/>
        </p:nvSpPr>
        <p:spPr>
          <a:xfrm>
            <a:off x="2351832" y="1937222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最大</a:t>
            </a:r>
            <a:r>
              <a:rPr lang="ja-JP" altLang="en-US" sz="2400" dirty="0">
                <a:solidFill>
                  <a:srgbClr val="008000"/>
                </a:solidFill>
                <a:cs typeface="Times New Roman" panose="02020603050405020304" pitchFamily="18" charset="0"/>
              </a:rPr>
              <a:t>重み</a:t>
            </a:r>
            <a:r>
              <a:rPr lang="ja-JP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の</a:t>
            </a:r>
            <a:r>
              <a:rPr lang="ja-JP" altLang="en-US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マッチング</a:t>
            </a:r>
            <a:r>
              <a:rPr lang="ja-JP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は？</a:t>
            </a:r>
            <a:endParaRPr lang="en-US" altLang="ja-JP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4711092" y="857581"/>
                <a:ext cx="18371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ct val="0"/>
                  </a:spcBef>
                </a:pPr>
                <a:r>
                  <a:rPr lang="ja-JP" altLang="en-US" sz="24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枝重み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en-US" altLang="ja-JP" sz="2400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400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altLang="ja-JP" sz="2400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ja-JP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092" y="857581"/>
                <a:ext cx="1837106" cy="461665"/>
              </a:xfrm>
              <a:prstGeom prst="rect">
                <a:avLst/>
              </a:prstGeom>
              <a:blipFill>
                <a:blip r:embed="rId3"/>
                <a:stretch>
                  <a:fillRect l="-5316" t="-8000" r="-1661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正方形/長方形 87"/>
          <p:cNvSpPr/>
          <p:nvPr/>
        </p:nvSpPr>
        <p:spPr>
          <a:xfrm>
            <a:off x="1058907" y="2708920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ts val="580"/>
              </a:spcBef>
              <a:buClr>
                <a:srgbClr val="4F81BD"/>
              </a:buClr>
              <a:buSzPct val="85000"/>
              <a:buFont typeface="Wingdings 2"/>
              <a:buChar char=""/>
            </a:pPr>
            <a:r>
              <a:rPr lang="ja-JP" altLang="en-US" sz="2400" dirty="0">
                <a:solidFill>
                  <a:prstClr val="black"/>
                </a:solidFill>
              </a:rPr>
              <a:t>増加道を用いた多項式時間アルゴリズムが存在</a:t>
            </a:r>
            <a:endParaRPr lang="en-US" altLang="ja-JP" sz="2400" dirty="0">
              <a:solidFill>
                <a:prstClr val="black"/>
              </a:solidFill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1831231" y="4419438"/>
            <a:ext cx="3245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latin typeface="+mn-ea"/>
              </a:rPr>
              <a:t>完全マッチング多面体</a:t>
            </a:r>
            <a:endParaRPr lang="en-US" altLang="ja-JP" sz="2400" dirty="0">
              <a:latin typeface="+mn-ea"/>
            </a:endParaRPr>
          </a:p>
        </p:txBody>
      </p:sp>
      <p:sp>
        <p:nvSpPr>
          <p:cNvPr id="91" name="角丸四角形 90"/>
          <p:cNvSpPr/>
          <p:nvPr/>
        </p:nvSpPr>
        <p:spPr>
          <a:xfrm>
            <a:off x="1566472" y="4173723"/>
            <a:ext cx="3936056" cy="1196794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sz="4400" kern="0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92" name="正方形/長方形 91"/>
          <p:cNvSpPr/>
          <p:nvPr/>
        </p:nvSpPr>
        <p:spPr>
          <a:xfrm>
            <a:off x="1415480" y="4892609"/>
            <a:ext cx="43258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/>
              <a:t>（完全マッチングの特性ベクトルの凸包）</a:t>
            </a: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5725451" y="4532695"/>
            <a:ext cx="514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＝</a:t>
            </a:r>
          </a:p>
        </p:txBody>
      </p:sp>
      <p:sp>
        <p:nvSpPr>
          <p:cNvPr id="104" name="正方形/長方形 103"/>
          <p:cNvSpPr/>
          <p:nvPr/>
        </p:nvSpPr>
        <p:spPr>
          <a:xfrm>
            <a:off x="1055440" y="3541582"/>
            <a:ext cx="7792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ts val="580"/>
              </a:spcBef>
              <a:buClr>
                <a:srgbClr val="4F81BD"/>
              </a:buClr>
              <a:buSzPct val="85000"/>
              <a:buFont typeface="Wingdings 2"/>
              <a:buChar char=""/>
            </a:pPr>
            <a:r>
              <a:rPr lang="ja-JP" altLang="en-US" sz="2400" dirty="0">
                <a:solidFill>
                  <a:prstClr val="black"/>
                </a:solidFill>
              </a:rPr>
              <a:t>多面体の表現</a:t>
            </a:r>
            <a:endParaRPr lang="en-US" altLang="ja-JP" sz="2400" dirty="0">
              <a:solidFill>
                <a:prstClr val="black"/>
              </a:solidFill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4984576" y="3154981"/>
            <a:ext cx="4500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tx2"/>
                </a:solidFill>
              </a:rPr>
              <a:t>ブロッサムアルゴリズム </a:t>
            </a:r>
            <a:r>
              <a:rPr lang="ja-JP" altLang="en-US" sz="2000" dirty="0">
                <a:solidFill>
                  <a:schemeClr val="tx2"/>
                </a:solidFill>
              </a:rPr>
              <a:t> </a:t>
            </a:r>
            <a:r>
              <a:rPr lang="en-US" altLang="ja-JP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Edmonds (1965)</a:t>
            </a:r>
            <a:endParaRPr lang="ja-JP" alt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角丸四角形 106"/>
          <p:cNvSpPr/>
          <p:nvPr/>
        </p:nvSpPr>
        <p:spPr>
          <a:xfrm>
            <a:off x="7223542" y="4437594"/>
            <a:ext cx="400317" cy="262178"/>
          </a:xfrm>
          <a:prstGeom prst="roundRect">
            <a:avLst/>
          </a:prstGeom>
          <a:solidFill>
            <a:srgbClr val="FFF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09" name="角丸四角形 108"/>
          <p:cNvSpPr/>
          <p:nvPr/>
        </p:nvSpPr>
        <p:spPr>
          <a:xfrm>
            <a:off x="7201374" y="5152289"/>
            <a:ext cx="422484" cy="239411"/>
          </a:xfrm>
          <a:prstGeom prst="roundRect">
            <a:avLst/>
          </a:prstGeom>
          <a:solidFill>
            <a:srgbClr val="FFF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テキスト ボックス 112"/>
              <p:cNvSpPr txBox="1"/>
              <p:nvPr/>
            </p:nvSpPr>
            <p:spPr>
              <a:xfrm>
                <a:off x="6984758" y="3850555"/>
                <a:ext cx="1702324" cy="7866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ja-JP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3" name="テキスト ボックス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758" y="3850555"/>
                <a:ext cx="1702324" cy="7866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正方形/長方形 114"/>
              <p:cNvSpPr/>
              <p:nvPr/>
            </p:nvSpPr>
            <p:spPr>
              <a:xfrm>
                <a:off x="7542111" y="5314756"/>
                <a:ext cx="12366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)≥0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5" name="正方形/長方形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111" y="5314756"/>
                <a:ext cx="1236621" cy="400110"/>
              </a:xfrm>
              <a:prstGeom prst="rect">
                <a:avLst/>
              </a:prstGeom>
              <a:blipFill>
                <a:blip r:embed="rId5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テキスト ボックス 115"/>
              <p:cNvSpPr txBox="1"/>
              <p:nvPr/>
            </p:nvSpPr>
            <p:spPr>
              <a:xfrm>
                <a:off x="8777701" y="5301690"/>
                <a:ext cx="11854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6" name="テキスト ボックス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701" y="5301690"/>
                <a:ext cx="1185461" cy="400110"/>
              </a:xfrm>
              <a:prstGeom prst="rect">
                <a:avLst/>
              </a:prstGeom>
              <a:blipFill>
                <a:blip r:embed="rId6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テキスト ボックス 117"/>
              <p:cNvSpPr txBox="1"/>
              <p:nvPr/>
            </p:nvSpPr>
            <p:spPr>
              <a:xfrm>
                <a:off x="8748642" y="3962738"/>
                <a:ext cx="12237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8" name="テキスト ボックス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642" y="3962738"/>
                <a:ext cx="1223726" cy="400110"/>
              </a:xfrm>
              <a:prstGeom prst="rect">
                <a:avLst/>
              </a:prstGeom>
              <a:blipFill>
                <a:blip r:embed="rId7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テキスト ボックス 118"/>
              <p:cNvSpPr txBox="1"/>
              <p:nvPr/>
            </p:nvSpPr>
            <p:spPr>
              <a:xfrm>
                <a:off x="6956742" y="4581610"/>
                <a:ext cx="1711302" cy="7866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ja-JP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9" name="テキスト ボックス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742" y="4581610"/>
                <a:ext cx="1711302" cy="7866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テキスト ボックス 119"/>
              <p:cNvSpPr txBox="1"/>
              <p:nvPr/>
            </p:nvSpPr>
            <p:spPr>
              <a:xfrm>
                <a:off x="8519099" y="4694227"/>
                <a:ext cx="26894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|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altLang="ja-JP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ja-JP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odd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20" name="テキスト ボックス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9099" y="4694227"/>
                <a:ext cx="2689469" cy="400110"/>
              </a:xfrm>
              <a:prstGeom prst="rect">
                <a:avLst/>
              </a:prstGeom>
              <a:blipFill>
                <a:blip r:embed="rId9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角丸四角形 120"/>
          <p:cNvSpPr/>
          <p:nvPr/>
        </p:nvSpPr>
        <p:spPr>
          <a:xfrm>
            <a:off x="6645390" y="3864518"/>
            <a:ext cx="4181499" cy="186873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22" name="円/楕円 121"/>
          <p:cNvSpPr/>
          <p:nvPr/>
        </p:nvSpPr>
        <p:spPr>
          <a:xfrm>
            <a:off x="8463064" y="5928124"/>
            <a:ext cx="1346230" cy="792088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正方形/長方形 122"/>
              <p:cNvSpPr/>
              <p:nvPr/>
            </p:nvSpPr>
            <p:spPr>
              <a:xfrm>
                <a:off x="8622828" y="5877273"/>
                <a:ext cx="4791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dirty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23" name="正方形/長方形 1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2828" y="5877273"/>
                <a:ext cx="47910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直線コネクタ 123"/>
          <p:cNvCxnSpPr/>
          <p:nvPr/>
        </p:nvCxnSpPr>
        <p:spPr>
          <a:xfrm flipV="1">
            <a:off x="9357037" y="5885074"/>
            <a:ext cx="492228" cy="168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コネクタ 124"/>
          <p:cNvCxnSpPr/>
          <p:nvPr/>
        </p:nvCxnSpPr>
        <p:spPr>
          <a:xfrm flipV="1">
            <a:off x="9568273" y="6227582"/>
            <a:ext cx="498085" cy="526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コネクタ 125"/>
          <p:cNvCxnSpPr/>
          <p:nvPr/>
        </p:nvCxnSpPr>
        <p:spPr>
          <a:xfrm>
            <a:off x="9361679" y="6457743"/>
            <a:ext cx="616136" cy="769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正方形/長方形 126"/>
              <p:cNvSpPr/>
              <p:nvPr/>
            </p:nvSpPr>
            <p:spPr>
              <a:xfrm>
                <a:off x="10193367" y="6036196"/>
                <a:ext cx="7892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altLang="ja-JP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n-US" altLang="ja-JP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27" name="正方形/長方形 1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367" y="6036196"/>
                <a:ext cx="789255" cy="400110"/>
              </a:xfrm>
              <a:prstGeom prst="rect">
                <a:avLst/>
              </a:prstGeom>
              <a:blipFill>
                <a:blip r:embed="rId11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右中かっこ 128"/>
          <p:cNvSpPr/>
          <p:nvPr/>
        </p:nvSpPr>
        <p:spPr>
          <a:xfrm>
            <a:off x="10063816" y="5927088"/>
            <a:ext cx="206269" cy="6802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0" name="円/楕円 129"/>
          <p:cNvSpPr/>
          <p:nvPr/>
        </p:nvSpPr>
        <p:spPr>
          <a:xfrm>
            <a:off x="6869652" y="6199114"/>
            <a:ext cx="147798" cy="1355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正方形/長方形 131"/>
              <p:cNvSpPr/>
              <p:nvPr/>
            </p:nvSpPr>
            <p:spPr>
              <a:xfrm>
                <a:off x="6532001" y="6004106"/>
                <a:ext cx="4646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32" name="正方形/長方形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001" y="6004106"/>
                <a:ext cx="464614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直線コネクタ 133"/>
          <p:cNvCxnSpPr/>
          <p:nvPr/>
        </p:nvCxnSpPr>
        <p:spPr>
          <a:xfrm flipH="1" flipV="1">
            <a:off x="6922890" y="6248992"/>
            <a:ext cx="342577" cy="2268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/>
          <p:cNvCxnSpPr/>
          <p:nvPr/>
        </p:nvCxnSpPr>
        <p:spPr>
          <a:xfrm flipH="1" flipV="1">
            <a:off x="6941252" y="6248993"/>
            <a:ext cx="384759" cy="266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/>
          <p:cNvCxnSpPr/>
          <p:nvPr/>
        </p:nvCxnSpPr>
        <p:spPr>
          <a:xfrm flipH="1">
            <a:off x="6941250" y="6025593"/>
            <a:ext cx="280562" cy="2308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正方形/長方形 137"/>
              <p:cNvSpPr/>
              <p:nvPr/>
            </p:nvSpPr>
            <p:spPr>
              <a:xfrm>
                <a:off x="7468154" y="6033581"/>
                <a:ext cx="7776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altLang="ja-JP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altLang="ja-JP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38" name="正方形/長方形 1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154" y="6033581"/>
                <a:ext cx="777649" cy="400110"/>
              </a:xfrm>
              <a:prstGeom prst="rect">
                <a:avLst/>
              </a:prstGeom>
              <a:blipFill>
                <a:blip r:embed="rId13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右中かっこ 139"/>
          <p:cNvSpPr/>
          <p:nvPr/>
        </p:nvSpPr>
        <p:spPr>
          <a:xfrm>
            <a:off x="7338603" y="5924473"/>
            <a:ext cx="206269" cy="6802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41" name="テキスト ボックス 140"/>
          <p:cNvSpPr txBox="1"/>
          <p:nvPr/>
        </p:nvSpPr>
        <p:spPr>
          <a:xfrm>
            <a:off x="4379295" y="5388017"/>
            <a:ext cx="1692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tx2"/>
                </a:solidFill>
              </a:rPr>
              <a:t> </a:t>
            </a:r>
            <a:r>
              <a:rPr lang="en-US" altLang="ja-JP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Edmonds (1965)</a:t>
            </a:r>
            <a:endParaRPr lang="ja-JP" alt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11640616" y="6457743"/>
            <a:ext cx="457200" cy="457200"/>
          </a:xfrm>
          <a:noFill/>
        </p:spPr>
        <p:txBody>
          <a:bodyPr/>
          <a:lstStyle/>
          <a:p>
            <a:pPr>
              <a:defRPr/>
            </a:pPr>
            <a:fld id="{05A9228C-710E-4E36-8D3E-FBFE0059D06E}" type="slidenum">
              <a:rPr lang="ja-JP" altLang="en-US" smtClean="0">
                <a:solidFill>
                  <a:schemeClr val="tx1"/>
                </a:solidFill>
              </a:rPr>
              <a:pPr>
                <a:defRPr/>
              </a:pPr>
              <a:t>31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64A116A-4975-E973-8143-6676F5E01F03}"/>
              </a:ext>
            </a:extLst>
          </p:cNvPr>
          <p:cNvSpPr txBox="1"/>
          <p:nvPr/>
        </p:nvSpPr>
        <p:spPr>
          <a:xfrm>
            <a:off x="11304773" y="6004106"/>
            <a:ext cx="887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solidFill>
                  <a:schemeClr val="bg1">
                    <a:lumMod val="65000"/>
                  </a:schemeClr>
                </a:solidFill>
              </a:rPr>
              <a:t>板書？</a:t>
            </a:r>
            <a:endParaRPr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50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959934" y="908720"/>
            <a:ext cx="7954143" cy="1362075"/>
          </a:xfrm>
        </p:spPr>
        <p:txBody>
          <a:bodyPr/>
          <a:lstStyle/>
          <a:p>
            <a:r>
              <a:rPr lang="ja-JP" altLang="en-US" dirty="0"/>
              <a:t>マトロイド上の最適化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81887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マトロイド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626493" y="1265242"/>
            <a:ext cx="6840760" cy="180371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 sz="2800" dirty="0">
              <a:solidFill>
                <a:srgbClr val="0000FF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373958" y="3154090"/>
            <a:ext cx="4129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ja-JP" altLang="en-US" sz="2400" dirty="0">
                <a:solidFill>
                  <a:srgbClr val="0000FF"/>
                </a:solidFill>
                <a:latin typeface="+mn-ea"/>
                <a:ea typeface="+mn-ea"/>
              </a:rPr>
              <a:t>独立集合 </a:t>
            </a:r>
            <a:r>
              <a:rPr lang="en-US" altLang="ja-JP" sz="2400" dirty="0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(independent</a:t>
            </a:r>
            <a:r>
              <a:rPr lang="ja-JP" altLang="en-US" sz="2400" dirty="0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altLang="ja-JP" sz="2400" dirty="0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set)</a:t>
            </a:r>
            <a:r>
              <a:rPr lang="ja-JP" altLang="en-US" sz="2400" dirty="0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：</a:t>
            </a:r>
            <a:r>
              <a:rPr lang="ja-JP" altLang="en-US" sz="2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1089692" y="729219"/>
                <a:ext cx="48965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b="1">
                        <a:latin typeface="Cambria Math"/>
                      </a:rPr>
                      <m:t>𝐌</m:t>
                    </m:r>
                    <m:r>
                      <a:rPr lang="en-US" altLang="ja-JP" sz="2400" b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ja-JP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ja-JP" sz="2400" i="1">
                            <a:latin typeface="Cambria Math"/>
                          </a:rPr>
                          <m:t>,</m:t>
                        </m:r>
                        <m:r>
                          <a:rPr lang="en-US" altLang="ja-JP" sz="2400" i="1">
                            <a:latin typeface="Cambria Math"/>
                            <a:ea typeface="Cambria Math"/>
                          </a:rPr>
                          <m:t>ℱ</m:t>
                        </m:r>
                        <m:r>
                          <a:rPr lang="en-US" altLang="ja-JP" sz="2400" i="1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ja-JP" sz="2400" i="1" dirty="0"/>
                  <a:t> </a:t>
                </a:r>
                <a:r>
                  <a:rPr lang="ja-JP" altLang="en-US" sz="2400" i="1" dirty="0"/>
                  <a:t>が</a:t>
                </a:r>
                <a:r>
                  <a:rPr lang="ja-JP" altLang="en-US" sz="2400" i="1" dirty="0">
                    <a:solidFill>
                      <a:srgbClr val="0000FF"/>
                    </a:solidFill>
                  </a:rPr>
                  <a:t>マトロイド</a:t>
                </a:r>
                <a:endParaRPr lang="en-US" altLang="ja-JP" sz="2400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692" y="729219"/>
                <a:ext cx="4896544" cy="461665"/>
              </a:xfrm>
              <a:prstGeom prst="rect">
                <a:avLst/>
              </a:prstGeom>
              <a:blipFill>
                <a:blip r:embed="rId3"/>
                <a:stretch>
                  <a:fillRect l="-374" t="-8000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2626493" y="1332186"/>
                <a:ext cx="16561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i="1">
                          <a:latin typeface="Cambria Math"/>
                        </a:rPr>
                        <m:t>∅∈</m:t>
                      </m:r>
                      <m:r>
                        <a:rPr lang="en-US" altLang="ja-JP" sz="2400" i="1">
                          <a:latin typeface="Cambria Math"/>
                          <a:ea typeface="Cambria Math"/>
                        </a:rPr>
                        <m:t>ℱ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493" y="1332186"/>
                <a:ext cx="1656184" cy="461665"/>
              </a:xfrm>
              <a:prstGeom prst="rect">
                <a:avLst/>
              </a:prstGeom>
              <a:blipFill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2986533" y="1863327"/>
                <a:ext cx="30243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𝐼</m:t>
                    </m:r>
                    <m:r>
                      <a:rPr lang="en-US" altLang="ja-JP" sz="2400" i="1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altLang="ja-JP" sz="2400" i="1">
                        <a:latin typeface="Cambria Math"/>
                        <a:ea typeface="Cambria Math"/>
                      </a:rPr>
                      <m:t>𝐽</m:t>
                    </m:r>
                    <m:r>
                      <a:rPr lang="ja-JP" altLang="en-US" sz="2400" i="1">
                        <a:latin typeface="Cambria Math"/>
                      </a:rPr>
                      <m:t>∈</m:t>
                    </m:r>
                    <m:r>
                      <a:rPr lang="en-US" altLang="ja-JP" sz="2400" i="1">
                        <a:latin typeface="Cambria Math"/>
                        <a:ea typeface="Cambria Math"/>
                      </a:rPr>
                      <m:t>ℱ</m:t>
                    </m:r>
                    <m:r>
                      <a:rPr lang="en-US" altLang="ja-JP" sz="2400" i="1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𝐼</m:t>
                    </m:r>
                    <m:r>
                      <a:rPr lang="ja-JP" altLang="en-US" sz="2400" i="1">
                        <a:latin typeface="Cambria Math"/>
                      </a:rPr>
                      <m:t>∈</m:t>
                    </m:r>
                    <m:r>
                      <a:rPr lang="en-US" altLang="ja-JP" sz="2400" i="1">
                        <a:latin typeface="Cambria Math"/>
                        <a:ea typeface="Cambria Math"/>
                      </a:rPr>
                      <m:t>ℱ</m:t>
                    </m:r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533" y="1863327"/>
                <a:ext cx="3024336" cy="461665"/>
              </a:xfrm>
              <a:prstGeom prst="rect">
                <a:avLst/>
              </a:prstGeom>
              <a:blipFill>
                <a:blip r:embed="rId5"/>
                <a:stretch>
                  <a:fillRect l="-605" b="-9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2361512" y="2444599"/>
                <a:ext cx="74888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altLang="ja-JP" sz="2400" i="1">
                          <a:latin typeface="Cambria Math"/>
                        </a:rPr>
                        <m:t>𝐼</m:t>
                      </m:r>
                      <m:r>
                        <a:rPr lang="en-US" altLang="ja-JP" sz="2400" i="1">
                          <a:latin typeface="Cambria Math"/>
                        </a:rPr>
                        <m:t>,</m:t>
                      </m:r>
                      <m:r>
                        <a:rPr lang="en-US" altLang="ja-JP" sz="2400" i="1">
                          <a:latin typeface="Cambria Math"/>
                          <a:ea typeface="Cambria Math"/>
                        </a:rPr>
                        <m:t>𝐽</m:t>
                      </m:r>
                      <m:r>
                        <a:rPr lang="ja-JP" altLang="en-US" sz="2400" i="1">
                          <a:latin typeface="Cambria Math"/>
                        </a:rPr>
                        <m:t>∈</m:t>
                      </m:r>
                      <m:r>
                        <a:rPr lang="en-US" altLang="ja-JP" sz="2400" i="1">
                          <a:latin typeface="Cambria Math"/>
                          <a:ea typeface="Cambria Math"/>
                        </a:rPr>
                        <m:t>ℱ</m:t>
                      </m:r>
                      <m:r>
                        <a:rPr lang="en-US" altLang="ja-JP" sz="2400" i="1">
                          <a:latin typeface="Cambria Math"/>
                          <a:ea typeface="Cambria Math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</m:d>
                      <m:r>
                        <a:rPr lang="en-US" altLang="ja-JP" sz="2400" i="1">
                          <a:latin typeface="Cambria Math"/>
                          <a:ea typeface="Cambria Math"/>
                        </a:rPr>
                        <m:t>&lt;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/>
                              <a:ea typeface="Cambria Math"/>
                            </a:rPr>
                            <m:t>𝐽</m:t>
                          </m:r>
                        </m:e>
                      </m:d>
                      <m:r>
                        <a:rPr lang="en-US" altLang="ja-JP" sz="2400" i="1">
                          <a:latin typeface="Cambria Math"/>
                          <a:ea typeface="Cambria Math"/>
                        </a:rPr>
                        <m:t>⇒∃</m:t>
                      </m:r>
                      <m:r>
                        <a:rPr lang="en-US" altLang="ja-JP" sz="2400" i="1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en-US" altLang="ja-JP" sz="2400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altLang="ja-JP" sz="2400" i="1">
                          <a:latin typeface="Cambria Math"/>
                          <a:ea typeface="Cambria Math"/>
                        </a:rPr>
                        <m:t>𝐽</m:t>
                      </m:r>
                      <m:r>
                        <a:rPr lang="en-US" altLang="ja-JP" sz="2400" i="1">
                          <a:latin typeface="Cambria Math"/>
                          <a:ea typeface="Cambria Math"/>
                        </a:rPr>
                        <m:t>∖</m:t>
                      </m:r>
                      <m:r>
                        <a:rPr lang="en-US" altLang="ja-JP" sz="2400" i="1">
                          <a:latin typeface="Cambria Math"/>
                        </a:rPr>
                        <m:t>𝐼</m:t>
                      </m:r>
                      <m:r>
                        <a:rPr lang="ja-JP" altLang="en-US" sz="2400" i="1">
                          <a:latin typeface="Cambria Math"/>
                        </a:rPr>
                        <m:t>∈</m:t>
                      </m:r>
                      <m:r>
                        <a:rPr lang="en-US" altLang="ja-JP" sz="2400" i="1">
                          <a:latin typeface="Cambria Math"/>
                          <a:ea typeface="Cambria Math"/>
                        </a:rPr>
                        <m:t>ℱ</m:t>
                      </m:r>
                      <m:r>
                        <a:rPr lang="en-US" altLang="ja-JP" sz="2400" i="1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altLang="ja-JP" sz="2400" i="1"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en-US" altLang="ja-JP" sz="2400" i="1">
                          <a:latin typeface="Cambria Math"/>
                          <a:ea typeface="Cambria Math"/>
                        </a:rPr>
                        <m:t>∪{</m:t>
                      </m:r>
                      <m:r>
                        <a:rPr lang="en-US" altLang="ja-JP" sz="2400" i="1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en-US" altLang="ja-JP" sz="2400" i="1">
                          <a:latin typeface="Cambria Math"/>
                          <a:ea typeface="Cambria Math"/>
                        </a:rPr>
                        <m:t>}∈</m:t>
                      </m:r>
                      <m:r>
                        <a:rPr lang="en-US" altLang="ja-JP" sz="2400" i="1">
                          <a:latin typeface="Cambria Math"/>
                          <a:ea typeface="Cambria Math"/>
                        </a:rPr>
                        <m:t>ℱ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512" y="2444599"/>
                <a:ext cx="7488832" cy="461665"/>
              </a:xfrm>
              <a:prstGeom prst="rect">
                <a:avLst/>
              </a:prstGeom>
              <a:blipFill>
                <a:blip r:embed="rId6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7080761" y="3163265"/>
                <a:ext cx="16561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ja-JP" altLang="en-US" sz="2400" i="1">
                          <a:latin typeface="Cambria Math"/>
                        </a:rPr>
                        <m:t>∈</m:t>
                      </m:r>
                      <m:r>
                        <a:rPr lang="en-US" altLang="ja-JP" sz="2400" i="1">
                          <a:latin typeface="Cambria Math"/>
                          <a:ea typeface="Cambria Math"/>
                        </a:rPr>
                        <m:t>ℱ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761" y="3163265"/>
                <a:ext cx="165618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11">
            <a:extLst>
              <a:ext uri="{FF2B5EF4-FFF2-40B4-BE49-F238E27FC236}">
                <a16:creationId xmlns:a16="http://schemas.microsoft.com/office/drawing/2014/main" id="{CA22AE6F-B815-4D41-A2E5-79CAC7CC5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6272" y="3691685"/>
            <a:ext cx="45448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ja-JP" altLang="en-US" sz="2400" dirty="0">
                <a:solidFill>
                  <a:srgbClr val="0000FF"/>
                </a:solidFill>
                <a:latin typeface="+mn-ea"/>
                <a:ea typeface="+mn-ea"/>
              </a:rPr>
              <a:t>基 </a:t>
            </a:r>
            <a:r>
              <a:rPr lang="en-US" altLang="ja-JP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(basis, base)</a:t>
            </a:r>
            <a:r>
              <a:rPr lang="ja-JP" altLang="en-US" sz="2400" dirty="0">
                <a:solidFill>
                  <a:srgbClr val="0000FF"/>
                </a:solidFill>
                <a:latin typeface="+mn-lt"/>
              </a:rPr>
              <a:t>：</a:t>
            </a:r>
            <a:r>
              <a:rPr lang="en-US" altLang="ja-JP" sz="2400" dirty="0">
                <a:latin typeface="+mn-lt"/>
              </a:rPr>
              <a:t> </a:t>
            </a:r>
            <a:r>
              <a:rPr lang="ja-JP" altLang="en-US" sz="2400" dirty="0">
                <a:latin typeface="+mn-ea"/>
                <a:ea typeface="+mn-ea"/>
              </a:rPr>
              <a:t>極大な独立集合</a:t>
            </a:r>
          </a:p>
        </p:txBody>
      </p:sp>
      <p:sp>
        <p:nvSpPr>
          <p:cNvPr id="14" name="左右矢印 13"/>
          <p:cNvSpPr/>
          <p:nvPr/>
        </p:nvSpPr>
        <p:spPr>
          <a:xfrm>
            <a:off x="1726393" y="1899498"/>
            <a:ext cx="720080" cy="44938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4850164" y="749614"/>
                <a:ext cx="128798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/>
                        </a:rPr>
                        <m:t>(</m:t>
                      </m:r>
                      <m:r>
                        <a:rPr lang="en-US" altLang="ja-JP" sz="2000" i="1">
                          <a:latin typeface="Cambria Math"/>
                          <a:ea typeface="Cambria Math"/>
                        </a:rPr>
                        <m:t>ℱ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sSup>
                        <m:sSup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p>
                      </m:sSup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164" y="749614"/>
                <a:ext cx="1287981" cy="400110"/>
              </a:xfrm>
              <a:prstGeom prst="rect">
                <a:avLst/>
              </a:prstGeom>
              <a:blipFill>
                <a:blip r:embed="rId8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7498405" y="794809"/>
            <a:ext cx="16435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Whitney (1935)</a:t>
            </a:r>
          </a:p>
        </p:txBody>
      </p:sp>
      <p:cxnSp>
        <p:nvCxnSpPr>
          <p:cNvPr id="17" name="直線コネクタ 16"/>
          <p:cNvCxnSpPr>
            <a:cxnSpLocks/>
          </p:cNvCxnSpPr>
          <p:nvPr/>
        </p:nvCxnSpPr>
        <p:spPr>
          <a:xfrm>
            <a:off x="839416" y="4365104"/>
            <a:ext cx="10369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7833053" y="4344821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ja-JP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6555447" y="4916004"/>
            <a:ext cx="271474" cy="14470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585207" y="4885545"/>
            <a:ext cx="1227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1</a:t>
            </a:r>
          </a:p>
          <a:p>
            <a:r>
              <a:rPr lang="en-US" altLang="ja-JP" sz="1600" dirty="0"/>
              <a:t>1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6827854" y="4916003"/>
            <a:ext cx="305962" cy="1444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857614" y="4882811"/>
            <a:ext cx="1227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1</a:t>
            </a:r>
          </a:p>
          <a:p>
            <a:r>
              <a:rPr lang="en-US" altLang="ja-JP" sz="1600" dirty="0"/>
              <a:t>1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6555447" y="4916003"/>
            <a:ext cx="578369" cy="14443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25" name="正方形/長方形 24"/>
          <p:cNvSpPr/>
          <p:nvPr/>
        </p:nvSpPr>
        <p:spPr>
          <a:xfrm>
            <a:off x="7133816" y="4916004"/>
            <a:ext cx="271474" cy="14470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163577" y="4885546"/>
            <a:ext cx="122758" cy="1631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1</a:t>
            </a:r>
          </a:p>
          <a:p>
            <a:r>
              <a:rPr lang="en-US" altLang="ja-JP" sz="1600" dirty="0"/>
              <a:t>1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7406223" y="4916003"/>
            <a:ext cx="305962" cy="1444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435985" y="4882811"/>
            <a:ext cx="1227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1</a:t>
            </a:r>
          </a:p>
          <a:p>
            <a:r>
              <a:rPr lang="en-US" altLang="ja-JP" sz="1600" dirty="0"/>
              <a:t>1</a:t>
            </a:r>
          </a:p>
          <a:p>
            <a:r>
              <a:rPr lang="en-US" altLang="ja-JP" sz="1600" dirty="0"/>
              <a:t>0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7133816" y="4916003"/>
            <a:ext cx="578369" cy="14443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744510" y="4885546"/>
            <a:ext cx="122758" cy="1631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1</a:t>
            </a:r>
          </a:p>
          <a:p>
            <a:r>
              <a:rPr lang="en-US" altLang="ja-JP" sz="1600" dirty="0"/>
              <a:t>1</a:t>
            </a:r>
          </a:p>
        </p:txBody>
      </p:sp>
      <p:sp>
        <p:nvSpPr>
          <p:cNvPr id="32" name="正方形/長方形 31"/>
          <p:cNvSpPr/>
          <p:nvPr/>
        </p:nvSpPr>
        <p:spPr>
          <a:xfrm>
            <a:off x="7987157" y="4916003"/>
            <a:ext cx="305962" cy="1444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8016917" y="4882811"/>
            <a:ext cx="1227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1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1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7714750" y="4916003"/>
            <a:ext cx="578369" cy="14443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35" name="正方形/長方形 34"/>
          <p:cNvSpPr/>
          <p:nvPr/>
        </p:nvSpPr>
        <p:spPr>
          <a:xfrm>
            <a:off x="8293119" y="4916004"/>
            <a:ext cx="271474" cy="14470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322880" y="4878769"/>
            <a:ext cx="1227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1</a:t>
            </a:r>
          </a:p>
          <a:p>
            <a:r>
              <a:rPr lang="en-US" altLang="ja-JP" sz="1600" dirty="0"/>
              <a:t>0</a:t>
            </a:r>
          </a:p>
        </p:txBody>
      </p:sp>
      <p:sp>
        <p:nvSpPr>
          <p:cNvPr id="37" name="正方形/長方形 36"/>
          <p:cNvSpPr/>
          <p:nvPr/>
        </p:nvSpPr>
        <p:spPr>
          <a:xfrm>
            <a:off x="8565526" y="4916003"/>
            <a:ext cx="305962" cy="1444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595287" y="4882811"/>
            <a:ext cx="1227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1</a:t>
            </a:r>
          </a:p>
        </p:txBody>
      </p:sp>
      <p:sp>
        <p:nvSpPr>
          <p:cNvPr id="39" name="正方形/長方形 38"/>
          <p:cNvSpPr/>
          <p:nvPr/>
        </p:nvSpPr>
        <p:spPr>
          <a:xfrm>
            <a:off x="8293119" y="4916003"/>
            <a:ext cx="578369" cy="14443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40" name="正方形/長方形 39"/>
          <p:cNvSpPr/>
          <p:nvPr/>
        </p:nvSpPr>
        <p:spPr>
          <a:xfrm>
            <a:off x="8872421" y="4916004"/>
            <a:ext cx="271474" cy="14470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902181" y="4885546"/>
            <a:ext cx="122758" cy="1631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1</a:t>
            </a:r>
          </a:p>
          <a:p>
            <a:r>
              <a:rPr lang="en-US" altLang="ja-JP" sz="1600" dirty="0"/>
              <a:t>00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1</a:t>
            </a:r>
          </a:p>
          <a:p>
            <a:r>
              <a:rPr lang="en-US" altLang="ja-JP" sz="1600" dirty="0"/>
              <a:t>0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9144828" y="4916003"/>
            <a:ext cx="305962" cy="1444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9174589" y="4882811"/>
            <a:ext cx="1227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1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1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</p:txBody>
      </p:sp>
      <p:sp>
        <p:nvSpPr>
          <p:cNvPr id="44" name="正方形/長方形 43"/>
          <p:cNvSpPr/>
          <p:nvPr/>
        </p:nvSpPr>
        <p:spPr>
          <a:xfrm>
            <a:off x="8872421" y="4916003"/>
            <a:ext cx="578369" cy="14443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822069" y="5424438"/>
            <a:ext cx="574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</a:t>
            </a:r>
            <a:endParaRPr lang="ja-JP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右中かっこ 47"/>
          <p:cNvSpPr/>
          <p:nvPr/>
        </p:nvSpPr>
        <p:spPr>
          <a:xfrm rot="16200000">
            <a:off x="7929005" y="3321609"/>
            <a:ext cx="155683" cy="288788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52" name="正方形/長方形 51"/>
          <p:cNvSpPr/>
          <p:nvPr/>
        </p:nvSpPr>
        <p:spPr>
          <a:xfrm>
            <a:off x="1055440" y="4724744"/>
            <a:ext cx="4055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i="1" dirty="0"/>
              <a:t>例： </a:t>
            </a:r>
            <a:r>
              <a:rPr lang="ja-JP" altLang="en-US" sz="2400" i="1" dirty="0">
                <a:solidFill>
                  <a:srgbClr val="0000FF"/>
                </a:solidFill>
              </a:rPr>
              <a:t>線形マトロイド</a:t>
            </a:r>
            <a:r>
              <a:rPr lang="ja-JP" altLang="en-US" sz="2000" dirty="0">
                <a:solidFill>
                  <a:srgbClr val="0000FF"/>
                </a:solidFill>
              </a:rPr>
              <a:t> </a:t>
            </a:r>
            <a:r>
              <a:rPr lang="en-US" altLang="ja-JP" sz="2000" dirty="0"/>
              <a:t>(</a:t>
            </a:r>
            <a:r>
              <a:rPr lang="ja-JP" altLang="en-US" sz="2000" dirty="0"/>
              <a:t>≒ 行列</a:t>
            </a:r>
            <a:r>
              <a:rPr lang="en-US" altLang="ja-JP" sz="20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正方形/長方形 52"/>
              <p:cNvSpPr/>
              <p:nvPr/>
            </p:nvSpPr>
            <p:spPr>
              <a:xfrm>
                <a:off x="1601498" y="5425594"/>
                <a:ext cx="385575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ja-JP" sz="2400" dirty="0"/>
                  <a:t>: </a:t>
                </a:r>
                <a:r>
                  <a:rPr lang="ja-JP" altLang="en-US" sz="2400" dirty="0"/>
                  <a:t>行列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 dirty="0"/>
                  <a:t>の列集合</a:t>
                </a:r>
              </a:p>
            </p:txBody>
          </p:sp>
        </mc:Choice>
        <mc:Fallback xmlns="">
          <p:sp>
            <p:nvSpPr>
              <p:cNvPr id="53" name="正方形/長方形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498" y="5425594"/>
                <a:ext cx="3855751" cy="461665"/>
              </a:xfrm>
              <a:prstGeom prst="rect">
                <a:avLst/>
              </a:prstGeom>
              <a:blipFill>
                <a:blip r:embed="rId9"/>
                <a:stretch>
                  <a:fillRect l="-475" t="-7895" b="-315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正方形/長方形 53"/>
              <p:cNvSpPr/>
              <p:nvPr/>
            </p:nvSpPr>
            <p:spPr>
              <a:xfrm>
                <a:off x="1601498" y="5919664"/>
                <a:ext cx="385575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  <a:ea typeface="Cambria Math"/>
                      </a:rPr>
                      <m:t>ℱ</m:t>
                    </m:r>
                  </m:oMath>
                </a14:m>
                <a:r>
                  <a:rPr lang="en-US" altLang="ja-JP" sz="2400" dirty="0"/>
                  <a:t>:</a:t>
                </a:r>
                <a:r>
                  <a:rPr lang="ja-JP" altLang="en-US" sz="2400" dirty="0"/>
                  <a:t> 線形独立な列集合全体</a:t>
                </a:r>
              </a:p>
            </p:txBody>
          </p:sp>
        </mc:Choice>
        <mc:Fallback xmlns="">
          <p:sp>
            <p:nvSpPr>
              <p:cNvPr id="54" name="正方形/長方形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498" y="5919664"/>
                <a:ext cx="3855751" cy="461665"/>
              </a:xfrm>
              <a:prstGeom prst="rect">
                <a:avLst/>
              </a:prstGeom>
              <a:blipFill>
                <a:blip r:embed="rId10"/>
                <a:stretch>
                  <a:fillRect l="-475" t="-7895" b="-315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グループ化 55"/>
          <p:cNvGrpSpPr/>
          <p:nvPr/>
        </p:nvGrpSpPr>
        <p:grpSpPr>
          <a:xfrm>
            <a:off x="6583392" y="4925998"/>
            <a:ext cx="2011429" cy="1424330"/>
            <a:chOff x="1154759" y="2920711"/>
            <a:chExt cx="2011429" cy="1424330"/>
          </a:xfrm>
        </p:grpSpPr>
        <p:sp>
          <p:nvSpPr>
            <p:cNvPr id="57" name="正方形/長方形 56"/>
            <p:cNvSpPr/>
            <p:nvPr/>
          </p:nvSpPr>
          <p:spPr>
            <a:xfrm>
              <a:off x="1154759" y="2920711"/>
              <a:ext cx="1401017" cy="1420097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2882951" y="2924944"/>
              <a:ext cx="283237" cy="1420097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11568424" y="6400800"/>
            <a:ext cx="457200" cy="457200"/>
          </a:xfrm>
          <a:noFill/>
        </p:spPr>
        <p:txBody>
          <a:bodyPr/>
          <a:lstStyle/>
          <a:p>
            <a:pPr>
              <a:defRPr/>
            </a:pPr>
            <a:fld id="{05A9228C-710E-4E36-8D3E-FBFE0059D06E}" type="slidenum">
              <a:rPr lang="ja-JP" altLang="en-US" smtClean="0">
                <a:solidFill>
                  <a:schemeClr val="tx1"/>
                </a:solidFill>
              </a:rPr>
              <a:pPr>
                <a:defRPr/>
              </a:pPr>
              <a:t>33</a:t>
            </a:fld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7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6729048" y="3683942"/>
            <a:ext cx="271474" cy="14470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マトロイド上の最適化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839416" y="906167"/>
            <a:ext cx="8826798" cy="1224135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44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99"/>
              <p:cNvSpPr>
                <a:spLocks noChangeArrowheads="1"/>
              </p:cNvSpPr>
              <p:nvPr/>
            </p:nvSpPr>
            <p:spPr bwMode="auto">
              <a:xfrm>
                <a:off x="984325" y="978174"/>
                <a:ext cx="6551612" cy="1047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575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kumimoji="1" sz="26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ts val="375"/>
                  </a:spcBef>
                  <a:buClr>
                    <a:schemeClr val="accent2"/>
                  </a:buClr>
                  <a:buSzPct val="85000"/>
                  <a:buFont typeface="Wingdings 2" panose="05020102010507070707" pitchFamily="18" charset="2"/>
                  <a:buChar char="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ts val="375"/>
                  </a:spcBef>
                  <a:buClr>
                    <a:srgbClr val="B2C1DB"/>
                  </a:buClr>
                  <a:buSzPct val="85000"/>
                  <a:buFont typeface="Wingdings 2" panose="05020102010507070707" pitchFamily="18" charset="2"/>
                  <a:buChar char="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ts val="375"/>
                  </a:spcBef>
                  <a:buClr>
                    <a:srgbClr val="9BBB59"/>
                  </a:buClr>
                  <a:buSzPct val="80000"/>
                  <a:buFont typeface="Wingdings 2" panose="05020102010507070707" pitchFamily="18" charset="2"/>
                  <a:buChar char="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ts val="375"/>
                  </a:spcBef>
                  <a:buClr>
                    <a:srgbClr val="9BBB59"/>
                  </a:buClr>
                  <a:buChar char="o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9BBB59"/>
                  </a:buClr>
                  <a:buChar char="o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9BBB59"/>
                  </a:buClr>
                  <a:buChar char="o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9BBB59"/>
                  </a:buClr>
                  <a:buChar char="o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9BBB59"/>
                  </a:buClr>
                  <a:buChar char="o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ja-JP" altLang="en-US" sz="2400" dirty="0">
                    <a:solidFill>
                      <a:srgbClr val="1F497D"/>
                    </a:solidFill>
                  </a:rPr>
                  <a:t>入力</a:t>
                </a:r>
                <a:r>
                  <a:rPr lang="en-US" altLang="ja-JP" sz="2400" dirty="0">
                    <a:solidFill>
                      <a:srgbClr val="1F497D"/>
                    </a:solidFill>
                  </a:rPr>
                  <a:t>: </a:t>
                </a:r>
                <a:r>
                  <a:rPr lang="en-US" altLang="ja-JP" sz="2400" dirty="0">
                    <a:solidFill>
                      <a:srgbClr val="000000"/>
                    </a:solidFill>
                  </a:rPr>
                  <a:t> </a:t>
                </a:r>
                <a:r>
                  <a:rPr lang="ja-JP" altLang="en-US" sz="2400" dirty="0">
                    <a:solidFill>
                      <a:srgbClr val="000000"/>
                    </a:solidFill>
                  </a:rPr>
                  <a:t>（線形）マトロイド </a:t>
                </a:r>
                <a14:m>
                  <m:oMath xmlns:m="http://schemas.openxmlformats.org/officeDocument/2006/math">
                    <m:r>
                      <a:rPr lang="en-US" altLang="ja-JP" sz="2400" b="1">
                        <a:latin typeface="Cambria Math"/>
                      </a:rPr>
                      <m:t>𝐌</m:t>
                    </m:r>
                    <m:r>
                      <a:rPr lang="en-US" altLang="ja-JP" sz="2400" b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ja-JP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ja-JP" sz="2400" i="1">
                            <a:latin typeface="Cambria Math"/>
                          </a:rPr>
                          <m:t>,</m:t>
                        </m:r>
                        <m:r>
                          <a:rPr lang="en-US" altLang="ja-JP" sz="2400" i="1">
                            <a:latin typeface="Cambria Math"/>
                            <a:ea typeface="Cambria Math"/>
                          </a:rPr>
                          <m:t>ℱ</m:t>
                        </m:r>
                        <m:r>
                          <a:rPr lang="en-US" altLang="ja-JP" sz="2400" i="1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altLang="ja-JP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ja-JP" sz="1400" dirty="0">
                  <a:solidFill>
                    <a:srgbClr val="1F497D"/>
                  </a:solidFill>
                  <a:cs typeface="Times New Roman" panose="020206030504050203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ja-JP" altLang="en-US" sz="2400" dirty="0">
                    <a:solidFill>
                      <a:srgbClr val="1F497D"/>
                    </a:solidFill>
                    <a:cs typeface="Times New Roman" panose="02020603050405020304" pitchFamily="18" charset="0"/>
                  </a:rPr>
                  <a:t>問題</a:t>
                </a:r>
                <a:r>
                  <a:rPr lang="en-US" altLang="ja-JP" sz="2400" dirty="0">
                    <a:solidFill>
                      <a:srgbClr val="1F497D"/>
                    </a:solidFill>
                    <a:cs typeface="Times New Roman" panose="02020603050405020304" pitchFamily="18" charset="0"/>
                  </a:rPr>
                  <a:t>:  </a:t>
                </a:r>
                <a:r>
                  <a:rPr lang="ja-JP" altLang="en-US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最大</a:t>
                </a:r>
                <a:r>
                  <a:rPr lang="ja-JP" altLang="en-US" sz="2400" dirty="0">
                    <a:solidFill>
                      <a:srgbClr val="008000"/>
                    </a:solidFill>
                    <a:cs typeface="Times New Roman" panose="02020603050405020304" pitchFamily="18" charset="0"/>
                  </a:rPr>
                  <a:t>重み</a:t>
                </a:r>
                <a:r>
                  <a:rPr lang="ja-JP" altLang="en-US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の</a:t>
                </a:r>
                <a:r>
                  <a:rPr lang="ja-JP" altLang="en-US" sz="2400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独立集合</a:t>
                </a:r>
                <a:r>
                  <a:rPr lang="ja-JP" altLang="en-US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は？</a:t>
                </a:r>
                <a:endParaRPr lang="en-US" altLang="ja-JP" sz="24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正方形/長方形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4325" y="978174"/>
                <a:ext cx="6551612" cy="1047750"/>
              </a:xfrm>
              <a:prstGeom prst="rect">
                <a:avLst/>
              </a:prstGeom>
              <a:blipFill>
                <a:blip r:embed="rId3"/>
                <a:stretch>
                  <a:fillRect l="-1395" t="-3488" b="-122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6528297" y="985863"/>
                <a:ext cx="21616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ct val="0"/>
                  </a:spcBef>
                </a:pPr>
                <a:r>
                  <a:rPr lang="ja-JP" altLang="en-US" sz="24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非負重み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en-US" altLang="ja-JP" sz="2400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400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altLang="ja-JP" sz="2400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ja-JP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297" y="985863"/>
                <a:ext cx="2161617" cy="461665"/>
              </a:xfrm>
              <a:prstGeom prst="rect">
                <a:avLst/>
              </a:prstGeom>
              <a:blipFill>
                <a:blip r:embed="rId4"/>
                <a:stretch>
                  <a:fillRect l="-4507" t="-8000" r="-845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8675624" y="1016822"/>
                <a:ext cx="9905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dirty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i="1" dirty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altLang="ja-JP" i="1" dirty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US" altLang="ja-JP" i="1" dirty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en-US" altLang="ja-JP" i="1" dirty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624" y="1016822"/>
                <a:ext cx="990591" cy="369332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/>
          <p:cNvSpPr txBox="1"/>
          <p:nvPr/>
        </p:nvSpPr>
        <p:spPr>
          <a:xfrm>
            <a:off x="8006654" y="3112759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ja-JP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758808" y="3653483"/>
            <a:ext cx="1227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1</a:t>
            </a:r>
          </a:p>
          <a:p>
            <a:r>
              <a:rPr lang="en-US" altLang="ja-JP" sz="1600" dirty="0"/>
              <a:t>1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7001455" y="3683941"/>
            <a:ext cx="305962" cy="1444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031215" y="3650749"/>
            <a:ext cx="1227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1</a:t>
            </a:r>
          </a:p>
          <a:p>
            <a:r>
              <a:rPr lang="en-US" altLang="ja-JP" sz="1600" dirty="0"/>
              <a:t>1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6729048" y="3683941"/>
            <a:ext cx="578369" cy="14443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18" name="正方形/長方形 17"/>
          <p:cNvSpPr/>
          <p:nvPr/>
        </p:nvSpPr>
        <p:spPr>
          <a:xfrm>
            <a:off x="7307417" y="3683942"/>
            <a:ext cx="271474" cy="14470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337178" y="3653484"/>
            <a:ext cx="122758" cy="1631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1</a:t>
            </a:r>
          </a:p>
          <a:p>
            <a:r>
              <a:rPr lang="en-US" altLang="ja-JP" sz="1600" dirty="0"/>
              <a:t>1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7579824" y="3683941"/>
            <a:ext cx="305962" cy="1444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609586" y="3650749"/>
            <a:ext cx="1227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1</a:t>
            </a:r>
          </a:p>
          <a:p>
            <a:r>
              <a:rPr lang="en-US" altLang="ja-JP" sz="1600" dirty="0"/>
              <a:t>1</a:t>
            </a:r>
          </a:p>
          <a:p>
            <a:r>
              <a:rPr lang="en-US" altLang="ja-JP" sz="1600" dirty="0"/>
              <a:t>0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7307417" y="3683941"/>
            <a:ext cx="578369" cy="14443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23" name="正方形/長方形 22"/>
          <p:cNvSpPr/>
          <p:nvPr/>
        </p:nvSpPr>
        <p:spPr>
          <a:xfrm>
            <a:off x="7888351" y="3683942"/>
            <a:ext cx="271474" cy="144705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918111" y="3653484"/>
            <a:ext cx="122758" cy="1631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1</a:t>
            </a:r>
          </a:p>
          <a:p>
            <a:r>
              <a:rPr lang="en-US" altLang="ja-JP" sz="1600" dirty="0"/>
              <a:t>1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8160758" y="3683941"/>
            <a:ext cx="305962" cy="1444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190518" y="3650749"/>
            <a:ext cx="1227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1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1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7888351" y="3683941"/>
            <a:ext cx="578369" cy="14443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28" name="正方形/長方形 27"/>
          <p:cNvSpPr/>
          <p:nvPr/>
        </p:nvSpPr>
        <p:spPr>
          <a:xfrm>
            <a:off x="8466720" y="3683942"/>
            <a:ext cx="271474" cy="14470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8496481" y="3646707"/>
            <a:ext cx="1227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1</a:t>
            </a:r>
          </a:p>
          <a:p>
            <a:r>
              <a:rPr lang="en-US" altLang="ja-JP" sz="1600" dirty="0"/>
              <a:t>0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8739127" y="3683941"/>
            <a:ext cx="305962" cy="1444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768888" y="3650749"/>
            <a:ext cx="1227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1</a:t>
            </a:r>
          </a:p>
        </p:txBody>
      </p:sp>
      <p:sp>
        <p:nvSpPr>
          <p:cNvPr id="32" name="正方形/長方形 31"/>
          <p:cNvSpPr/>
          <p:nvPr/>
        </p:nvSpPr>
        <p:spPr>
          <a:xfrm>
            <a:off x="8466720" y="3683941"/>
            <a:ext cx="578369" cy="14443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33" name="正方形/長方形 32"/>
          <p:cNvSpPr/>
          <p:nvPr/>
        </p:nvSpPr>
        <p:spPr>
          <a:xfrm>
            <a:off x="9046022" y="3683942"/>
            <a:ext cx="271474" cy="14470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9075782" y="3653484"/>
            <a:ext cx="122758" cy="1631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1</a:t>
            </a:r>
          </a:p>
          <a:p>
            <a:r>
              <a:rPr lang="en-US" altLang="ja-JP" sz="1600" dirty="0"/>
              <a:t>00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1</a:t>
            </a:r>
          </a:p>
          <a:p>
            <a:r>
              <a:rPr lang="en-US" altLang="ja-JP" sz="1600" dirty="0"/>
              <a:t>0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9318429" y="3683941"/>
            <a:ext cx="305962" cy="1444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9348190" y="3650749"/>
            <a:ext cx="1227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1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1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</p:txBody>
      </p:sp>
      <p:sp>
        <p:nvSpPr>
          <p:cNvPr id="37" name="正方形/長方形 36"/>
          <p:cNvSpPr/>
          <p:nvPr/>
        </p:nvSpPr>
        <p:spPr>
          <a:xfrm>
            <a:off x="9046022" y="3683941"/>
            <a:ext cx="578369" cy="14443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995670" y="4192376"/>
            <a:ext cx="574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</a:t>
            </a:r>
            <a:endParaRPr lang="ja-JP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右中かっこ 38"/>
          <p:cNvSpPr/>
          <p:nvPr/>
        </p:nvSpPr>
        <p:spPr>
          <a:xfrm rot="16200000">
            <a:off x="8102606" y="2089547"/>
            <a:ext cx="155683" cy="288788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737549" y="5133224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5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879015" y="5147900"/>
            <a:ext cx="44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4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7312771" y="5147900"/>
            <a:ext cx="757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9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7018232" y="5139449"/>
            <a:ext cx="60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6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584954" y="5140275"/>
            <a:ext cx="60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1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8274676" y="5146080"/>
            <a:ext cx="44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…</a:t>
            </a:r>
            <a:endParaRPr lang="ja-JP" altLang="en-US" dirty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正方形/長方形 66"/>
              <p:cNvSpPr/>
              <p:nvPr/>
            </p:nvSpPr>
            <p:spPr>
              <a:xfrm>
                <a:off x="3196433" y="2165955"/>
                <a:ext cx="617778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altLang="ja-JP" sz="2400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en-US" altLang="ja-JP" sz="2400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sz="2400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400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ja-JP" sz="2400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altLang="ja-JP" sz="2400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en-US" altLang="ja-JP" sz="2400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sz="2400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400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ja-JP" sz="2400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≥⋯≥</m:t>
                    </m:r>
                    <m:r>
                      <a:rPr lang="en-US" altLang="ja-JP" sz="2400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en-US" altLang="ja-JP" sz="2400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sz="2400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400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ja-JP" sz="2400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ja-JP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とソートしておく</a:t>
                </a:r>
                <a:endParaRPr lang="en-US" altLang="ja-JP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spcBef>
                    <a:spcPct val="0"/>
                  </a:spcBef>
                </a:pPr>
                <a:endParaRPr lang="en-US" altLang="ja-JP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正方形/長方形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433" y="2165955"/>
                <a:ext cx="6177781" cy="830997"/>
              </a:xfrm>
              <a:prstGeom prst="rect">
                <a:avLst/>
              </a:prstGeom>
              <a:blipFill>
                <a:blip r:embed="rId6"/>
                <a:stretch>
                  <a:fillRect r="-2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テキスト ボックス 116"/>
              <p:cNvSpPr txBox="1"/>
              <p:nvPr/>
            </p:nvSpPr>
            <p:spPr>
              <a:xfrm>
                <a:off x="1811616" y="3754512"/>
                <a:ext cx="17785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altLang="ja-JP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=∅</m:t>
                    </m:r>
                  </m:oMath>
                </a14:m>
                <a:r>
                  <a:rPr lang="ja-JP" altLang="en-US" dirty="0"/>
                  <a:t> と初期化</a:t>
                </a:r>
              </a:p>
            </p:txBody>
          </p:sp>
        </mc:Choice>
        <mc:Fallback xmlns="">
          <p:sp>
            <p:nvSpPr>
              <p:cNvPr id="117" name="テキスト ボックス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616" y="3754512"/>
                <a:ext cx="1778529" cy="369332"/>
              </a:xfrm>
              <a:prstGeom prst="rect">
                <a:avLst/>
              </a:prstGeom>
              <a:blipFill>
                <a:blip r:embed="rId7"/>
                <a:stretch>
                  <a:fillRect t="-6667" b="-3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正方形/長方形 117"/>
              <p:cNvSpPr/>
              <p:nvPr/>
            </p:nvSpPr>
            <p:spPr>
              <a:xfrm>
                <a:off x="1805541" y="4381694"/>
                <a:ext cx="2775372" cy="473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150000"/>
                  </a:lnSpc>
                  <a:buClr>
                    <a:schemeClr val="tx1"/>
                  </a:buClr>
                </a:pPr>
                <a:r>
                  <a:rPr lang="en-US" altLang="ja-JP" dirty="0"/>
                  <a:t>if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ja-JP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altLang="ja-JP" dirty="0"/>
                  <a:t>, </a:t>
                </a:r>
                <a:r>
                  <a:rPr lang="ja-JP" altLang="en-US" dirty="0"/>
                  <a:t> </a:t>
                </a:r>
              </a:p>
            </p:txBody>
          </p:sp>
        </mc:Choice>
        <mc:Fallback xmlns="">
          <p:sp>
            <p:nvSpPr>
              <p:cNvPr id="118" name="正方形/長方形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541" y="4381694"/>
                <a:ext cx="2775372" cy="473206"/>
              </a:xfrm>
              <a:prstGeom prst="rect">
                <a:avLst/>
              </a:prstGeom>
              <a:blipFill>
                <a:blip r:embed="rId8"/>
                <a:stretch>
                  <a:fillRect b="-233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テキスト ボックス 118"/>
              <p:cNvSpPr txBox="1"/>
              <p:nvPr/>
            </p:nvSpPr>
            <p:spPr>
              <a:xfrm>
                <a:off x="3307889" y="4480391"/>
                <a:ext cx="19989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ja-JP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altLang="ja-JP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altLang="ja-JP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19" name="テキスト ボックス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889" y="4480391"/>
                <a:ext cx="199899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テキスト ボックス 119"/>
              <p:cNvSpPr txBox="1"/>
              <p:nvPr/>
            </p:nvSpPr>
            <p:spPr>
              <a:xfrm>
                <a:off x="1837941" y="4083007"/>
                <a:ext cx="27429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ja-JP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1,2,…, </m:t>
                    </m:r>
                    <m:r>
                      <a:rPr lang="en-US" altLang="ja-JP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20" name="テキスト ボックス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941" y="4083007"/>
                <a:ext cx="2742973" cy="369332"/>
              </a:xfrm>
              <a:prstGeom prst="rect">
                <a:avLst/>
              </a:prstGeom>
              <a:blipFill>
                <a:blip r:embed="rId10"/>
                <a:stretch>
                  <a:fillRect l="-1778" t="-6667" b="-3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直線コネクタ 121"/>
          <p:cNvCxnSpPr/>
          <p:nvPr/>
        </p:nvCxnSpPr>
        <p:spPr>
          <a:xfrm>
            <a:off x="2230671" y="4425194"/>
            <a:ext cx="0" cy="470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テキスト ボックス 122"/>
              <p:cNvSpPr txBox="1"/>
              <p:nvPr/>
            </p:nvSpPr>
            <p:spPr>
              <a:xfrm>
                <a:off x="1839171" y="5001445"/>
                <a:ext cx="27429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ja-JP" altLang="en-US" dirty="0"/>
                  <a:t> を出力</a:t>
                </a:r>
              </a:p>
            </p:txBody>
          </p:sp>
        </mc:Choice>
        <mc:Fallback xmlns="">
          <p:sp>
            <p:nvSpPr>
              <p:cNvPr id="123" name="テキスト ボックス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171" y="5001445"/>
                <a:ext cx="2742973" cy="369332"/>
              </a:xfrm>
              <a:prstGeom prst="rect">
                <a:avLst/>
              </a:prstGeom>
              <a:blipFill>
                <a:blip r:embed="rId11"/>
                <a:stretch>
                  <a:fillRect t="-4918" b="-278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角丸四角形 123"/>
          <p:cNvSpPr/>
          <p:nvPr/>
        </p:nvSpPr>
        <p:spPr>
          <a:xfrm>
            <a:off x="1631504" y="3533493"/>
            <a:ext cx="3315633" cy="184916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67579" y="3305920"/>
            <a:ext cx="21499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貪欲アルゴリズム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496600" y="6389836"/>
            <a:ext cx="457200" cy="457200"/>
          </a:xfrm>
          <a:noFill/>
        </p:spPr>
        <p:txBody>
          <a:bodyPr/>
          <a:lstStyle/>
          <a:p>
            <a:pPr>
              <a:defRPr/>
            </a:pPr>
            <a:fld id="{05A9228C-710E-4E36-8D3E-FBFE0059D06E}" type="slidenum">
              <a:rPr lang="ja-JP" altLang="en-US" smtClean="0">
                <a:solidFill>
                  <a:schemeClr val="tx1"/>
                </a:solidFill>
              </a:rPr>
              <a:pPr>
                <a:defRPr/>
              </a:pPr>
              <a:t>34</a:t>
            </a:fld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556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最適性の証明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正方形/長方形 66"/>
              <p:cNvSpPr/>
              <p:nvPr/>
            </p:nvSpPr>
            <p:spPr>
              <a:xfrm>
                <a:off x="7392145" y="55604"/>
                <a:ext cx="31385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dirty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en-US" altLang="ja-JP" i="1" dirty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ja-JP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i="1" dirty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altLang="ja-JP" i="1" dirty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altLang="ja-JP" i="1" dirty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en-US" altLang="ja-JP" i="1" dirty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ja-JP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i="1" dirty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altLang="ja-JP" i="1" dirty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≥⋯≥</m:t>
                      </m:r>
                      <m:r>
                        <a:rPr lang="en-US" altLang="ja-JP" i="1" dirty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en-US" altLang="ja-JP" i="1" dirty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ja-JP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ja-JP" i="1" dirty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正方形/長方形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145" y="55604"/>
                <a:ext cx="3138551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グループ化 39"/>
          <p:cNvGrpSpPr/>
          <p:nvPr/>
        </p:nvGrpSpPr>
        <p:grpSpPr>
          <a:xfrm>
            <a:off x="7680176" y="481431"/>
            <a:ext cx="2628364" cy="1580089"/>
            <a:chOff x="6336124" y="2870147"/>
            <a:chExt cx="3315633" cy="17112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テキスト ボックス 116"/>
                <p:cNvSpPr txBox="1"/>
                <p:nvPr/>
              </p:nvSpPr>
              <p:spPr>
                <a:xfrm>
                  <a:off x="6516236" y="2953286"/>
                  <a:ext cx="2005872" cy="366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ja-JP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n-US" altLang="ja-JP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=∅</m:t>
                      </m:r>
                    </m:oMath>
                  </a14:m>
                  <a:r>
                    <a:rPr lang="ja-JP" altLang="en-US" sz="1600" dirty="0"/>
                    <a:t> と初期化</a:t>
                  </a:r>
                </a:p>
              </p:txBody>
            </p:sp>
          </mc:Choice>
          <mc:Fallback xmlns="">
            <p:sp>
              <p:nvSpPr>
                <p:cNvPr id="117" name="テキスト ボックス 1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6236" y="2953286"/>
                  <a:ext cx="2005872" cy="366663"/>
                </a:xfrm>
                <a:prstGeom prst="rect">
                  <a:avLst/>
                </a:prstGeom>
                <a:blipFill>
                  <a:blip r:embed="rId4"/>
                  <a:stretch>
                    <a:fillRect t="-3636" b="-2545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正方形/長方形 117"/>
                <p:cNvSpPr/>
                <p:nvPr/>
              </p:nvSpPr>
              <p:spPr>
                <a:xfrm>
                  <a:off x="6510162" y="3580467"/>
                  <a:ext cx="2775372" cy="46666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1">
                    <a:lnSpc>
                      <a:spcPct val="150000"/>
                    </a:lnSpc>
                    <a:buClr>
                      <a:schemeClr val="tx1"/>
                    </a:buClr>
                  </a:pPr>
                  <a:r>
                    <a:rPr lang="en-US" altLang="ja-JP" sz="1600" dirty="0"/>
                    <a:t>if </a:t>
                  </a:r>
                  <a14:m>
                    <m:oMath xmlns:m="http://schemas.openxmlformats.org/officeDocument/2006/math">
                      <m:r>
                        <a:rPr lang="en-US" altLang="ja-JP" sz="1600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ja-JP" sz="16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1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16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ja-JP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ja-JP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</m:oMath>
                  </a14:m>
                  <a:r>
                    <a:rPr lang="en-US" altLang="ja-JP" sz="1600" dirty="0"/>
                    <a:t>, </a:t>
                  </a:r>
                  <a:r>
                    <a:rPr lang="ja-JP" altLang="en-US" sz="1600" dirty="0"/>
                    <a:t> </a:t>
                  </a:r>
                </a:p>
              </p:txBody>
            </p:sp>
          </mc:Choice>
          <mc:Fallback xmlns="">
            <p:sp>
              <p:nvSpPr>
                <p:cNvPr id="118" name="正方形/長方形 1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0162" y="3580467"/>
                  <a:ext cx="2775372" cy="466662"/>
                </a:xfrm>
                <a:prstGeom prst="rect">
                  <a:avLst/>
                </a:prstGeom>
                <a:blipFill>
                  <a:blip r:embed="rId5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テキスト ボックス 119"/>
                <p:cNvSpPr txBox="1"/>
                <p:nvPr/>
              </p:nvSpPr>
              <p:spPr>
                <a:xfrm>
                  <a:off x="6542560" y="3281780"/>
                  <a:ext cx="2742973" cy="366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600" dirty="0"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for </a:t>
                  </a:r>
                  <a14:m>
                    <m:oMath xmlns:m="http://schemas.openxmlformats.org/officeDocument/2006/math">
                      <m:r>
                        <a:rPr lang="en-US" altLang="ja-JP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altLang="ja-JP" sz="16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1,2,…, </m:t>
                      </m:r>
                      <m:r>
                        <a:rPr lang="en-US" altLang="ja-JP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</m:oMath>
                  </a14:m>
                  <a:endParaRPr lang="ja-JP" altLang="en-US" sz="1600" dirty="0"/>
                </a:p>
              </p:txBody>
            </p:sp>
          </mc:Choice>
          <mc:Fallback xmlns="">
            <p:sp>
              <p:nvSpPr>
                <p:cNvPr id="120" name="テキスト ボックス 1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2560" y="3281780"/>
                  <a:ext cx="2742973" cy="366663"/>
                </a:xfrm>
                <a:prstGeom prst="rect">
                  <a:avLst/>
                </a:prstGeom>
                <a:blipFill>
                  <a:blip r:embed="rId6"/>
                  <a:stretch>
                    <a:fillRect l="-1685" t="-3571" b="-2321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2" name="直線コネクタ 121"/>
            <p:cNvCxnSpPr/>
            <p:nvPr/>
          </p:nvCxnSpPr>
          <p:spPr>
            <a:xfrm>
              <a:off x="6935292" y="3623967"/>
              <a:ext cx="0" cy="4709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テキスト ボックス 122"/>
                <p:cNvSpPr txBox="1"/>
                <p:nvPr/>
              </p:nvSpPr>
              <p:spPr>
                <a:xfrm>
                  <a:off x="6543790" y="4200218"/>
                  <a:ext cx="2742973" cy="366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ja-JP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𝐼</m:t>
                      </m:r>
                    </m:oMath>
                  </a14:m>
                  <a:r>
                    <a:rPr lang="ja-JP" altLang="en-US" sz="1600" dirty="0"/>
                    <a:t> を出力</a:t>
                  </a:r>
                </a:p>
              </p:txBody>
            </p:sp>
          </mc:Choice>
          <mc:Fallback xmlns="">
            <p:sp>
              <p:nvSpPr>
                <p:cNvPr id="123" name="テキスト ボックス 1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3790" y="4200218"/>
                  <a:ext cx="2742973" cy="366663"/>
                </a:xfrm>
                <a:prstGeom prst="rect">
                  <a:avLst/>
                </a:prstGeom>
                <a:blipFill>
                  <a:blip r:embed="rId7"/>
                  <a:stretch>
                    <a:fillRect t="-3571" b="-2321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4" name="角丸四角形 123"/>
            <p:cNvSpPr/>
            <p:nvPr/>
          </p:nvSpPr>
          <p:spPr>
            <a:xfrm>
              <a:off x="6336124" y="2870147"/>
              <a:ext cx="3315633" cy="171127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正方形/長方形 49"/>
              <p:cNvSpPr/>
              <p:nvPr/>
            </p:nvSpPr>
            <p:spPr>
              <a:xfrm>
                <a:off x="974410" y="985703"/>
                <a:ext cx="3978333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ja-JP" sz="2000" dirty="0"/>
                  <a:t> </a:t>
                </a:r>
                <a:r>
                  <a:rPr lang="ja-JP" altLang="en-US" sz="2000" dirty="0"/>
                  <a:t>は最大重み基に含まれる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50" name="正方形/長方形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410" y="985703"/>
                <a:ext cx="3978333" cy="453137"/>
              </a:xfrm>
              <a:prstGeom prst="rect">
                <a:avLst/>
              </a:prstGeom>
              <a:blipFill>
                <a:blip r:embed="rId8"/>
                <a:stretch>
                  <a:fillRect l="-153" b="-243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角丸四角形 50"/>
          <p:cNvSpPr/>
          <p:nvPr/>
        </p:nvSpPr>
        <p:spPr>
          <a:xfrm>
            <a:off x="808632" y="892751"/>
            <a:ext cx="4225686" cy="9342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909731" y="692696"/>
            <a:ext cx="697627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2000" b="1" u="sng" dirty="0">
                <a:solidFill>
                  <a:prstClr val="black"/>
                </a:solidFill>
              </a:rPr>
              <a:t>定理</a:t>
            </a:r>
            <a:endParaRPr lang="ja-JP" altLang="en-US" b="1" u="sng" dirty="0"/>
          </a:p>
        </p:txBody>
      </p:sp>
      <p:cxnSp>
        <p:nvCxnSpPr>
          <p:cNvPr id="8" name="直線矢印コネクタ 7"/>
          <p:cNvCxnSpPr/>
          <p:nvPr/>
        </p:nvCxnSpPr>
        <p:spPr>
          <a:xfrm flipH="1" flipV="1">
            <a:off x="1816744" y="1406516"/>
            <a:ext cx="216024" cy="159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1979195" y="1426519"/>
                <a:ext cx="292907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16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ja-JP" sz="16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16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ja-JP" sz="1600" dirty="0">
                    <a:solidFill>
                      <a:schemeClr val="tx2"/>
                    </a:solidFill>
                  </a:rPr>
                  <a:t> </a:t>
                </a:r>
                <a:r>
                  <a:rPr lang="ja-JP" altLang="en-US" sz="1600" dirty="0">
                    <a:solidFill>
                      <a:schemeClr val="tx2"/>
                    </a:solidFill>
                  </a:rPr>
                  <a:t>まで </a:t>
                </a:r>
                <a:r>
                  <a:rPr lang="en-US" altLang="ja-JP" sz="1600" dirty="0">
                    <a:solidFill>
                      <a:schemeClr val="tx2"/>
                    </a:solidFill>
                  </a:rPr>
                  <a:t>for </a:t>
                </a:r>
                <a:r>
                  <a:rPr lang="ja-JP" altLang="en-US" sz="1600" dirty="0">
                    <a:solidFill>
                      <a:schemeClr val="tx2"/>
                    </a:solidFill>
                  </a:rPr>
                  <a:t>文を適用した </a:t>
                </a:r>
                <a14:m>
                  <m:oMath xmlns:m="http://schemas.openxmlformats.org/officeDocument/2006/math">
                    <m:r>
                      <a:rPr lang="en-US" altLang="ja-JP" sz="16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ja-JP" altLang="en-US" sz="1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195" y="1426519"/>
                <a:ext cx="2929072" cy="338554"/>
              </a:xfrm>
              <a:prstGeom prst="rect">
                <a:avLst/>
              </a:prstGeom>
              <a:blipFill>
                <a:blip r:embed="rId9"/>
                <a:stretch>
                  <a:fillRect t="-3571" b="-232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/>
          <p:cNvGrpSpPr/>
          <p:nvPr/>
        </p:nvGrpSpPr>
        <p:grpSpPr>
          <a:xfrm>
            <a:off x="695400" y="2091518"/>
            <a:ext cx="4314786" cy="4063015"/>
            <a:chOff x="66280" y="2091517"/>
            <a:chExt cx="4314786" cy="4063015"/>
          </a:xfrm>
        </p:grpSpPr>
        <p:sp>
          <p:nvSpPr>
            <p:cNvPr id="53" name="正方形/長方形 52"/>
            <p:cNvSpPr/>
            <p:nvPr/>
          </p:nvSpPr>
          <p:spPr>
            <a:xfrm>
              <a:off x="252413" y="2091517"/>
              <a:ext cx="9541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000" u="sng" dirty="0"/>
                <a:t>帰納法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正方形/長方形 53"/>
                <p:cNvSpPr/>
                <p:nvPr/>
              </p:nvSpPr>
              <p:spPr>
                <a:xfrm>
                  <a:off x="1403648" y="2103453"/>
                  <a:ext cx="297741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dirty="0"/>
                    <a:t>（</a:t>
                  </a:r>
                  <a14:m>
                    <m:oMath xmlns:m="http://schemas.openxmlformats.org/officeDocument/2006/math"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en-US" altLang="ja-JP" dirty="0"/>
                    <a:t> </a:t>
                  </a:r>
                  <a:r>
                    <a:rPr lang="ja-JP" altLang="en-US" dirty="0"/>
                    <a:t>のときは明らか）</a:t>
                  </a:r>
                </a:p>
              </p:txBody>
            </p:sp>
          </mc:Choice>
          <mc:Fallback xmlns="">
            <p:sp>
              <p:nvSpPr>
                <p:cNvPr id="54" name="正方形/長方形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3648" y="2103453"/>
                  <a:ext cx="2977418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636" t="-4918" b="-2786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正方形/長方形 55"/>
            <p:cNvSpPr/>
            <p:nvPr/>
          </p:nvSpPr>
          <p:spPr>
            <a:xfrm>
              <a:off x="1171708" y="4116178"/>
              <a:ext cx="271474" cy="14470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/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1201468" y="4085720"/>
              <a:ext cx="1227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/>
                <a:t>1</a:t>
              </a: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1444115" y="4116177"/>
              <a:ext cx="305962" cy="14443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/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1472752" y="4312533"/>
              <a:ext cx="1227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/>
                <a:t>1</a:t>
              </a:r>
            </a:p>
          </p:txBody>
        </p:sp>
        <p:sp>
          <p:nvSpPr>
            <p:cNvPr id="60" name="正方形/長方形 59"/>
            <p:cNvSpPr/>
            <p:nvPr/>
          </p:nvSpPr>
          <p:spPr>
            <a:xfrm>
              <a:off x="1171707" y="4116177"/>
              <a:ext cx="578369" cy="144432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/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1750077" y="4116178"/>
              <a:ext cx="271474" cy="14470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/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2022484" y="4116177"/>
              <a:ext cx="305962" cy="14443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/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1750076" y="4116177"/>
              <a:ext cx="578369" cy="144432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/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2331011" y="4116178"/>
              <a:ext cx="271474" cy="144705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/>
            </a:p>
          </p:txBody>
        </p:sp>
        <p:sp>
          <p:nvSpPr>
            <p:cNvPr id="69" name="正方形/長方形 68"/>
            <p:cNvSpPr/>
            <p:nvPr/>
          </p:nvSpPr>
          <p:spPr>
            <a:xfrm>
              <a:off x="2603418" y="4116177"/>
              <a:ext cx="305962" cy="14443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/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2331010" y="4116177"/>
              <a:ext cx="578369" cy="144432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/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2909380" y="4116178"/>
              <a:ext cx="271474" cy="14470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/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2939141" y="4078944"/>
              <a:ext cx="12275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ja-JP" sz="1600" dirty="0"/>
            </a:p>
            <a:p>
              <a:r>
                <a:rPr lang="en-US" altLang="ja-JP" sz="1600" dirty="0"/>
                <a:t>*</a:t>
              </a:r>
            </a:p>
            <a:p>
              <a:r>
                <a:rPr lang="en-US" altLang="ja-JP" sz="1600" dirty="0"/>
                <a:t>*</a:t>
              </a:r>
            </a:p>
            <a:p>
              <a:r>
                <a:rPr lang="en-US" altLang="ja-JP" sz="1600" dirty="0"/>
                <a:t> </a:t>
              </a:r>
            </a:p>
            <a:p>
              <a:r>
                <a:rPr lang="en-US" altLang="ja-JP" sz="1600" dirty="0"/>
                <a:t>*</a:t>
              </a:r>
            </a:p>
            <a:p>
              <a:r>
                <a:rPr lang="en-US" altLang="ja-JP" sz="1600" dirty="0"/>
                <a:t>*</a:t>
              </a:r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3181787" y="4116177"/>
              <a:ext cx="305962" cy="14443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/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3211548" y="4087929"/>
              <a:ext cx="12275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/>
                <a:t>*</a:t>
              </a:r>
            </a:p>
            <a:p>
              <a:endParaRPr lang="en-US" altLang="ja-JP" sz="1600" dirty="0"/>
            </a:p>
            <a:p>
              <a:r>
                <a:rPr lang="en-US" altLang="ja-JP" sz="1600" dirty="0"/>
                <a:t>*</a:t>
              </a:r>
            </a:p>
            <a:p>
              <a:endParaRPr lang="en-US" altLang="ja-JP" sz="1600" dirty="0"/>
            </a:p>
            <a:p>
              <a:endParaRPr lang="en-US" altLang="ja-JP" sz="1600" dirty="0"/>
            </a:p>
            <a:p>
              <a:endParaRPr lang="en-US" altLang="ja-JP" sz="1600" dirty="0"/>
            </a:p>
          </p:txBody>
        </p:sp>
        <p:sp>
          <p:nvSpPr>
            <p:cNvPr id="76" name="正方形/長方形 75"/>
            <p:cNvSpPr/>
            <p:nvPr/>
          </p:nvSpPr>
          <p:spPr>
            <a:xfrm>
              <a:off x="2909379" y="4116177"/>
              <a:ext cx="578369" cy="144432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/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3488682" y="4116178"/>
              <a:ext cx="271474" cy="14470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/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3518442" y="4085720"/>
              <a:ext cx="12275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/>
                <a:t>**</a:t>
              </a:r>
            </a:p>
            <a:p>
              <a:r>
                <a:rPr lang="en-US" altLang="ja-JP" sz="1600" dirty="0"/>
                <a:t> *</a:t>
              </a:r>
            </a:p>
            <a:p>
              <a:r>
                <a:rPr lang="en-US" altLang="ja-JP" sz="1600" dirty="0"/>
                <a:t> *</a:t>
              </a:r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3761089" y="4116177"/>
              <a:ext cx="305962" cy="14443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/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3790850" y="4082986"/>
              <a:ext cx="12275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ja-JP" sz="1600" dirty="0"/>
            </a:p>
            <a:p>
              <a:endParaRPr lang="en-US" altLang="ja-JP" sz="1600" dirty="0"/>
            </a:p>
            <a:p>
              <a:r>
                <a:rPr lang="en-US" altLang="ja-JP" sz="1600" dirty="0"/>
                <a:t>*</a:t>
              </a:r>
            </a:p>
            <a:p>
              <a:endParaRPr lang="en-US" altLang="ja-JP" sz="1600" dirty="0"/>
            </a:p>
            <a:p>
              <a:r>
                <a:rPr lang="en-US" altLang="ja-JP" sz="1600" dirty="0"/>
                <a:t>*</a:t>
              </a:r>
            </a:p>
            <a:p>
              <a:r>
                <a:rPr lang="en-US" altLang="ja-JP" sz="1600" dirty="0"/>
                <a:t>*</a:t>
              </a:r>
            </a:p>
          </p:txBody>
        </p:sp>
        <p:sp>
          <p:nvSpPr>
            <p:cNvPr id="81" name="正方形/長方形 80"/>
            <p:cNvSpPr/>
            <p:nvPr/>
          </p:nvSpPr>
          <p:spPr>
            <a:xfrm>
              <a:off x="3488681" y="4116177"/>
              <a:ext cx="578369" cy="144432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/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66280" y="4503255"/>
              <a:ext cx="401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endParaRPr lang="ja-JP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右中かっこ 82"/>
            <p:cNvSpPr/>
            <p:nvPr/>
          </p:nvSpPr>
          <p:spPr>
            <a:xfrm rot="16200000">
              <a:off x="1504830" y="3562220"/>
              <a:ext cx="191058" cy="842389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正方形/長方形 4"/>
                <p:cNvSpPr/>
                <p:nvPr/>
              </p:nvSpPr>
              <p:spPr>
                <a:xfrm>
                  <a:off x="220255" y="2568599"/>
                  <a:ext cx="4023217" cy="3929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ja-JP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altLang="ja-JP" dirty="0"/>
                    <a:t> </a:t>
                  </a:r>
                  <a:r>
                    <a:rPr lang="ja-JP" altLang="en-US" dirty="0"/>
                    <a:t>が最大重み基 </a:t>
                  </a:r>
                  <a14:m>
                    <m:oMath xmlns:m="http://schemas.openxmlformats.org/officeDocument/2006/math">
                      <m:r>
                        <a:rPr lang="en-US" altLang="ja-JP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US" altLang="ja-JP" dirty="0"/>
                    <a:t> </a:t>
                  </a:r>
                  <a:r>
                    <a:rPr lang="ja-JP" altLang="en-US" dirty="0"/>
                    <a:t>に含まれると仮定</a:t>
                  </a:r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5" name="正方形/長方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255" y="2568599"/>
                  <a:ext cx="4023217" cy="39299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r="-909" b="-261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正方形/長方形 40"/>
                <p:cNvSpPr/>
                <p:nvPr/>
              </p:nvSpPr>
              <p:spPr>
                <a:xfrm>
                  <a:off x="1430882" y="3573016"/>
                  <a:ext cx="4549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ja-JP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41" name="正方形/長方形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0882" y="3573016"/>
                  <a:ext cx="454932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正方形/長方形 95"/>
                <p:cNvSpPr/>
                <p:nvPr/>
              </p:nvSpPr>
              <p:spPr>
                <a:xfrm>
                  <a:off x="2039260" y="3580696"/>
                  <a:ext cx="8891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ja-JP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96" name="正方形/長方形 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9260" y="3580696"/>
                  <a:ext cx="889154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右中かっこ 96"/>
            <p:cNvSpPr/>
            <p:nvPr/>
          </p:nvSpPr>
          <p:spPr>
            <a:xfrm rot="16200000">
              <a:off x="2381716" y="3551279"/>
              <a:ext cx="197265" cy="858066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sz="1600"/>
            </a:p>
          </p:txBody>
        </p:sp>
        <p:sp>
          <p:nvSpPr>
            <p:cNvPr id="42" name="右矢印 41"/>
            <p:cNvSpPr/>
            <p:nvPr/>
          </p:nvSpPr>
          <p:spPr>
            <a:xfrm>
              <a:off x="482564" y="4620233"/>
              <a:ext cx="472348" cy="2743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330666" y="4327922"/>
              <a:ext cx="9464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/>
                <a:t>行変形</a:t>
              </a:r>
            </a:p>
          </p:txBody>
        </p:sp>
        <p:sp>
          <p:nvSpPr>
            <p:cNvPr id="101" name="テキスト ボックス 100"/>
            <p:cNvSpPr txBox="1"/>
            <p:nvPr/>
          </p:nvSpPr>
          <p:spPr>
            <a:xfrm>
              <a:off x="1763055" y="4562773"/>
              <a:ext cx="1227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/>
                <a:t>1</a:t>
              </a:r>
            </a:p>
          </p:txBody>
        </p:sp>
        <p:sp>
          <p:nvSpPr>
            <p:cNvPr id="102" name="テキスト ボックス 101"/>
            <p:cNvSpPr txBox="1"/>
            <p:nvPr/>
          </p:nvSpPr>
          <p:spPr>
            <a:xfrm>
              <a:off x="2065097" y="4792724"/>
              <a:ext cx="1227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/>
                <a:t>1</a:t>
              </a:r>
            </a:p>
          </p:txBody>
        </p:sp>
        <p:sp>
          <p:nvSpPr>
            <p:cNvPr id="103" name="テキスト ボックス 102"/>
            <p:cNvSpPr txBox="1"/>
            <p:nvPr/>
          </p:nvSpPr>
          <p:spPr>
            <a:xfrm>
              <a:off x="2336381" y="5019537"/>
              <a:ext cx="1227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/>
                <a:t>1</a:t>
              </a:r>
            </a:p>
          </p:txBody>
        </p:sp>
        <p:sp>
          <p:nvSpPr>
            <p:cNvPr id="104" name="テキスト ボックス 103"/>
            <p:cNvSpPr txBox="1"/>
            <p:nvPr/>
          </p:nvSpPr>
          <p:spPr>
            <a:xfrm>
              <a:off x="2643563" y="5258966"/>
              <a:ext cx="1227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/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正方形/長方形 90"/>
                <p:cNvSpPr/>
                <p:nvPr/>
              </p:nvSpPr>
              <p:spPr>
                <a:xfrm>
                  <a:off x="245962" y="3017361"/>
                  <a:ext cx="349268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altLang="ja-JP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</m:oMath>
                  </a14:m>
                  <a:r>
                    <a:rPr lang="ja-JP" altLang="en-US" dirty="0"/>
                    <a:t> がどこにあるかで場合分け</a:t>
                  </a:r>
                </a:p>
              </p:txBody>
            </p:sp>
          </mc:Choice>
          <mc:Fallback xmlns="">
            <p:sp>
              <p:nvSpPr>
                <p:cNvPr id="91" name="正方形/長方形 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962" y="3017361"/>
                  <a:ext cx="3492687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t="-6557" r="-1222" b="-2786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直線コネクタ 92"/>
            <p:cNvCxnSpPr>
              <a:stCxn id="56" idx="1"/>
              <a:endCxn id="79" idx="3"/>
            </p:cNvCxnSpPr>
            <p:nvPr/>
          </p:nvCxnSpPr>
          <p:spPr>
            <a:xfrm flipV="1">
              <a:off x="1171708" y="4838339"/>
              <a:ext cx="2895343" cy="1368"/>
            </a:xfrm>
            <a:prstGeom prst="line">
              <a:avLst/>
            </a:prstGeom>
            <a:ln w="63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正方形/長方形 94"/>
                <p:cNvSpPr/>
                <p:nvPr/>
              </p:nvSpPr>
              <p:spPr>
                <a:xfrm>
                  <a:off x="2220630" y="5785200"/>
                  <a:ext cx="49404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ja-JP" altLang="en-US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①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95" name="正方形/長方形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0630" y="5785200"/>
                  <a:ext cx="494046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9" name="直線矢印コネクタ 98"/>
            <p:cNvCxnSpPr>
              <a:stCxn id="95" idx="0"/>
              <a:endCxn id="66" idx="2"/>
            </p:cNvCxnSpPr>
            <p:nvPr/>
          </p:nvCxnSpPr>
          <p:spPr>
            <a:xfrm flipH="1" flipV="1">
              <a:off x="2466748" y="5563235"/>
              <a:ext cx="905" cy="221965"/>
            </a:xfrm>
            <a:prstGeom prst="straightConnector1">
              <a:avLst/>
            </a:prstGeom>
            <a:ln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正方形/長方形 112"/>
                <p:cNvSpPr/>
                <p:nvPr/>
              </p:nvSpPr>
              <p:spPr>
                <a:xfrm>
                  <a:off x="2778881" y="5785200"/>
                  <a:ext cx="49404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ja-JP" altLang="en-US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③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113" name="正方形/長方形 1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8881" y="5785200"/>
                  <a:ext cx="494046" cy="36933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4" name="直線矢印コネクタ 113"/>
            <p:cNvCxnSpPr>
              <a:stCxn id="113" idx="0"/>
              <a:endCxn id="72" idx="2"/>
            </p:cNvCxnSpPr>
            <p:nvPr/>
          </p:nvCxnSpPr>
          <p:spPr>
            <a:xfrm flipV="1">
              <a:off x="3025904" y="5563235"/>
              <a:ext cx="19213" cy="221965"/>
            </a:xfrm>
            <a:prstGeom prst="straightConnector1">
              <a:avLst/>
            </a:prstGeom>
            <a:ln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正方形/長方形 120"/>
                <p:cNvSpPr/>
                <p:nvPr/>
              </p:nvSpPr>
              <p:spPr>
                <a:xfrm>
                  <a:off x="3107906" y="5782465"/>
                  <a:ext cx="49404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ja-JP" altLang="en-US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②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121" name="正方形/長方形 1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7906" y="5782465"/>
                  <a:ext cx="494046" cy="369332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5" name="直線矢印コネクタ 124"/>
            <p:cNvCxnSpPr>
              <a:stCxn id="121" idx="0"/>
            </p:cNvCxnSpPr>
            <p:nvPr/>
          </p:nvCxnSpPr>
          <p:spPr>
            <a:xfrm flipV="1">
              <a:off x="3354929" y="5584951"/>
              <a:ext cx="600" cy="197514"/>
            </a:xfrm>
            <a:prstGeom prst="straightConnector1">
              <a:avLst/>
            </a:prstGeom>
            <a:ln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グループ化 5"/>
          <p:cNvGrpSpPr/>
          <p:nvPr/>
        </p:nvGrpSpPr>
        <p:grpSpPr>
          <a:xfrm>
            <a:off x="5735961" y="2276873"/>
            <a:ext cx="4811055" cy="754701"/>
            <a:chOff x="4211960" y="2276872"/>
            <a:chExt cx="4811055" cy="7547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正方形/長方形 125"/>
                <p:cNvSpPr/>
                <p:nvPr/>
              </p:nvSpPr>
              <p:spPr>
                <a:xfrm>
                  <a:off x="4211960" y="2276872"/>
                  <a:ext cx="190327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ja-JP" alt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①</m:t>
                        </m:r>
                        <m:r>
                          <a:rPr lang="ja-JP" altLang="en-US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ja-JP" i="1" dirty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i="1" dirty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altLang="ja-JP" i="1" dirty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ja-JP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ja-JP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ja-JP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126" name="正方形/長方形 1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1960" y="2276872"/>
                  <a:ext cx="1903278" cy="369332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正方形/長方形 126"/>
                <p:cNvSpPr/>
                <p:nvPr/>
              </p:nvSpPr>
              <p:spPr>
                <a:xfrm>
                  <a:off x="4629312" y="2662241"/>
                  <a:ext cx="439370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altLang="ja-JP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</m:oMath>
                  </a14:m>
                  <a:r>
                    <a:rPr lang="en-US" altLang="ja-JP" dirty="0">
                      <a:solidFill>
                        <a:prstClr val="black"/>
                      </a:solidFill>
                    </a:rPr>
                    <a:t> </a:t>
                  </a:r>
                  <a:r>
                    <a:rPr lang="ja-JP" altLang="en-US" dirty="0">
                      <a:solidFill>
                        <a:prstClr val="black"/>
                      </a:solidFill>
                    </a:rPr>
                    <a:t>は </a:t>
                  </a:r>
                  <a14:m>
                    <m:oMath xmlns:m="http://schemas.openxmlformats.org/officeDocument/2006/math">
                      <m:r>
                        <a:rPr lang="en-US" altLang="ja-JP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US" altLang="ja-JP" dirty="0">
                      <a:solidFill>
                        <a:prstClr val="black"/>
                      </a:solidFill>
                    </a:rPr>
                    <a:t> </a:t>
                  </a:r>
                  <a:r>
                    <a:rPr lang="ja-JP" altLang="en-US" dirty="0">
                      <a:solidFill>
                        <a:prstClr val="black"/>
                      </a:solidFill>
                    </a:rPr>
                    <a:t>に含まれるので</a:t>
                  </a:r>
                  <a:r>
                    <a:rPr lang="en-US" altLang="ja-JP" dirty="0">
                      <a:solidFill>
                        <a:prstClr val="black"/>
                      </a:solidFill>
                    </a:rPr>
                    <a:t>OK</a:t>
                  </a:r>
                  <a:endParaRPr lang="ja-JP" altLang="en-US" dirty="0"/>
                </a:p>
              </p:txBody>
            </p:sp>
          </mc:Choice>
          <mc:Fallback xmlns="">
            <p:sp>
              <p:nvSpPr>
                <p:cNvPr id="127" name="正方形/長方形 1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9312" y="2662241"/>
                  <a:ext cx="4393703" cy="369332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t="-6667" r="-693" b="-3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グループ化 6"/>
          <p:cNvGrpSpPr/>
          <p:nvPr/>
        </p:nvGrpSpPr>
        <p:grpSpPr>
          <a:xfrm>
            <a:off x="5756496" y="3213946"/>
            <a:ext cx="4055319" cy="804989"/>
            <a:chOff x="4232495" y="3213945"/>
            <a:chExt cx="4055319" cy="8049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正方形/長方形 127"/>
                <p:cNvSpPr/>
                <p:nvPr/>
              </p:nvSpPr>
              <p:spPr>
                <a:xfrm>
                  <a:off x="4232495" y="3213945"/>
                  <a:ext cx="191892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ja-JP" alt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②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ja-JP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ja-JP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i="1" dirty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i="1" dirty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altLang="ja-JP" i="1" dirty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ja-JP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∉</m:t>
                        </m:r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ℱ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128" name="正方形/長方形 1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2495" y="3213945"/>
                  <a:ext cx="1918923" cy="369332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正方形/長方形 128"/>
                <p:cNvSpPr/>
                <p:nvPr/>
              </p:nvSpPr>
              <p:spPr>
                <a:xfrm>
                  <a:off x="4629312" y="3649602"/>
                  <a:ext cx="365850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altLang="ja-JP" dirty="0">
                      <a:solidFill>
                        <a:prstClr val="black"/>
                      </a:solidFill>
                    </a:rPr>
                    <a:t> </a:t>
                  </a:r>
                  <a:r>
                    <a:rPr lang="ja-JP" altLang="en-US" dirty="0">
                      <a:solidFill>
                        <a:prstClr val="black"/>
                      </a:solidFill>
                    </a:rPr>
                    <a:t>は </a:t>
                  </a:r>
                  <a14:m>
                    <m:oMath xmlns:m="http://schemas.openxmlformats.org/officeDocument/2006/math">
                      <m:r>
                        <a:rPr lang="en-US" altLang="ja-JP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US" altLang="ja-JP" dirty="0">
                      <a:solidFill>
                        <a:prstClr val="black"/>
                      </a:solidFill>
                    </a:rPr>
                    <a:t> </a:t>
                  </a:r>
                  <a:r>
                    <a:rPr lang="ja-JP" altLang="en-US" dirty="0">
                      <a:solidFill>
                        <a:prstClr val="black"/>
                      </a:solidFill>
                    </a:rPr>
                    <a:t>に含まれるので</a:t>
                  </a:r>
                  <a:r>
                    <a:rPr lang="en-US" altLang="ja-JP" dirty="0">
                      <a:solidFill>
                        <a:prstClr val="black"/>
                      </a:solidFill>
                    </a:rPr>
                    <a:t>OK</a:t>
                  </a:r>
                  <a:endParaRPr lang="ja-JP" altLang="en-US" dirty="0"/>
                </a:p>
              </p:txBody>
            </p:sp>
          </mc:Choice>
          <mc:Fallback xmlns="">
            <p:sp>
              <p:nvSpPr>
                <p:cNvPr id="129" name="正方形/長方形 1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9312" y="3649602"/>
                  <a:ext cx="3658502" cy="369332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t="-6667" r="-998" b="-3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グループ化 8"/>
          <p:cNvGrpSpPr/>
          <p:nvPr/>
        </p:nvGrpSpPr>
        <p:grpSpPr>
          <a:xfrm>
            <a:off x="5803092" y="4211797"/>
            <a:ext cx="4862892" cy="2033351"/>
            <a:chOff x="4279092" y="4211796"/>
            <a:chExt cx="4862892" cy="2033351"/>
          </a:xfrm>
        </p:grpSpPr>
        <p:sp>
          <p:nvSpPr>
            <p:cNvPr id="130" name="正方形/長方形 129"/>
            <p:cNvSpPr/>
            <p:nvPr/>
          </p:nvSpPr>
          <p:spPr>
            <a:xfrm>
              <a:off x="4279092" y="4211796"/>
              <a:ext cx="14173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>
                  <a:cs typeface="Times New Roman" panose="02020603050405020304" pitchFamily="18" charset="0"/>
                </a:rPr>
                <a:t>③ それ以外</a:t>
              </a:r>
              <a:endParaRPr lang="ja-JP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正方形/長方形 130"/>
                <p:cNvSpPr/>
                <p:nvPr/>
              </p:nvSpPr>
              <p:spPr>
                <a:xfrm>
                  <a:off x="4629312" y="4598827"/>
                  <a:ext cx="396704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ja-JP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en-US" altLang="ja-JP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ja-JP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ja-JP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ja-JP" altLang="en-US" dirty="0">
                      <a:solidFill>
                        <a:prstClr val="black"/>
                      </a:solidFill>
                    </a:rPr>
                    <a:t>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ja-JP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ja-JP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dirty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altLang="ja-JP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altLang="ja-JP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</m:oMath>
                  </a14:m>
                  <a:r>
                    <a:rPr lang="ja-JP" altLang="en-US" dirty="0">
                      <a:solidFill>
                        <a:prstClr val="black"/>
                      </a:solidFill>
                    </a:rPr>
                    <a:t> は基</a:t>
                  </a:r>
                  <a:endParaRPr lang="ja-JP" altLang="en-US" dirty="0"/>
                </a:p>
              </p:txBody>
            </p:sp>
          </mc:Choice>
          <mc:Fallback xmlns="">
            <p:sp>
              <p:nvSpPr>
                <p:cNvPr id="131" name="正方形/長方形 1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9312" y="4598827"/>
                  <a:ext cx="3967048" cy="369332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t="-4918" r="-461" b="-2786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正方形/長方形 131"/>
                <p:cNvSpPr/>
                <p:nvPr/>
              </p:nvSpPr>
              <p:spPr>
                <a:xfrm>
                  <a:off x="4620714" y="5000614"/>
                  <a:ext cx="189250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dirty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  <m:r>
                              <a:rPr lang="en-US" altLang="ja-JP" i="1" dirty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ja-JP" i="1" dirty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i="1" dirty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altLang="ja-JP" i="1" dirty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ja-JP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ja-JP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≥</m:t>
                        </m:r>
                        <m:r>
                          <a:rPr lang="en-US" altLang="ja-JP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  <m:r>
                          <a:rPr lang="en-US" altLang="ja-JP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ja-JP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132" name="正方形/長方形 1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0714" y="5000614"/>
                  <a:ext cx="1892506" cy="369332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" name="右矢印 132"/>
            <p:cNvSpPr/>
            <p:nvPr/>
          </p:nvSpPr>
          <p:spPr>
            <a:xfrm>
              <a:off x="5719906" y="5443353"/>
              <a:ext cx="432048" cy="24798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正方形/長方形 134"/>
                <p:cNvSpPr/>
                <p:nvPr/>
              </p:nvSpPr>
              <p:spPr>
                <a:xfrm>
                  <a:off x="6250565" y="5421987"/>
                  <a:ext cx="187557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ja-JP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ja-JP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ja-JP" altLang="en-US" dirty="0"/>
                    <a:t> は最大重み基</a:t>
                  </a:r>
                </a:p>
              </p:txBody>
            </p:sp>
          </mc:Choice>
          <mc:Fallback xmlns="">
            <p:sp>
              <p:nvSpPr>
                <p:cNvPr id="135" name="正方形/長方形 1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0565" y="5421987"/>
                  <a:ext cx="1875578" cy="369332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t="-4918" r="-2922" b="-2786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正方形/長方形 135"/>
                <p:cNvSpPr/>
                <p:nvPr/>
              </p:nvSpPr>
              <p:spPr>
                <a:xfrm>
                  <a:off x="4688970" y="5875815"/>
                  <a:ext cx="44530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ja-JP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altLang="ja-JP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</m:oMath>
                  </a14:m>
                  <a:r>
                    <a:rPr lang="en-US" altLang="ja-JP" dirty="0">
                      <a:solidFill>
                        <a:prstClr val="black"/>
                      </a:solidFill>
                    </a:rPr>
                    <a:t> </a:t>
                  </a:r>
                  <a:r>
                    <a:rPr lang="ja-JP" altLang="en-US" dirty="0">
                      <a:solidFill>
                        <a:prstClr val="black"/>
                      </a:solidFill>
                    </a:rPr>
                    <a:t>は </a:t>
                  </a:r>
                  <a14:m>
                    <m:oMath xmlns:m="http://schemas.openxmlformats.org/officeDocument/2006/math">
                      <m:r>
                        <a:rPr lang="en-US" altLang="ja-JP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US" altLang="ja-JP" dirty="0">
                      <a:solidFill>
                        <a:prstClr val="black"/>
                      </a:solidFill>
                    </a:rPr>
                    <a:t>’ </a:t>
                  </a:r>
                  <a:r>
                    <a:rPr lang="ja-JP" altLang="en-US" dirty="0">
                      <a:solidFill>
                        <a:prstClr val="black"/>
                      </a:solidFill>
                    </a:rPr>
                    <a:t>に含まれるので</a:t>
                  </a:r>
                  <a:r>
                    <a:rPr lang="en-US" altLang="ja-JP" dirty="0">
                      <a:solidFill>
                        <a:prstClr val="black"/>
                      </a:solidFill>
                    </a:rPr>
                    <a:t>OK</a:t>
                  </a:r>
                  <a:endParaRPr lang="ja-JP" altLang="en-US" dirty="0"/>
                </a:p>
              </p:txBody>
            </p:sp>
          </mc:Choice>
          <mc:Fallback xmlns="">
            <p:sp>
              <p:nvSpPr>
                <p:cNvPr id="136" name="正方形/長方形 1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8970" y="5875815"/>
                  <a:ext cx="4453014" cy="369332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t="-6667" r="-547" b="-3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11424592" y="6411044"/>
            <a:ext cx="457200" cy="457200"/>
          </a:xfrm>
          <a:noFill/>
        </p:spPr>
        <p:txBody>
          <a:bodyPr/>
          <a:lstStyle/>
          <a:p>
            <a:pPr>
              <a:defRPr/>
            </a:pPr>
            <a:fld id="{05A9228C-710E-4E36-8D3E-FBFE0059D06E}" type="slidenum">
              <a:rPr lang="ja-JP" altLang="en-US" smtClean="0">
                <a:solidFill>
                  <a:schemeClr val="tx1"/>
                </a:solidFill>
              </a:rPr>
              <a:pPr>
                <a:defRPr/>
              </a:pPr>
              <a:t>35</a:t>
            </a:fld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4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独立集合多面体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6210393" y="1022384"/>
            <a:ext cx="4422111" cy="129697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93515" y="1293277"/>
            <a:ext cx="3245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latin typeface="+mn-ea"/>
              </a:rPr>
              <a:t>独立集合多面体</a:t>
            </a:r>
            <a:endParaRPr lang="en-US" altLang="ja-JP" sz="2400" dirty="0">
              <a:latin typeface="+mn-ea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415480" y="1049727"/>
            <a:ext cx="3486567" cy="1269635"/>
          </a:xfrm>
          <a:prstGeom prst="round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sz="4400" kern="0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343472" y="1768613"/>
            <a:ext cx="43258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/>
              <a:t>（独立集合の特性ベクトルの凸包）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98699" y="1374069"/>
            <a:ext cx="514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＝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4799857" y="2400153"/>
            <a:ext cx="1716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Edmonds (1970)</a:t>
            </a:r>
            <a:endParaRPr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/>
              <p:cNvSpPr/>
              <p:nvPr/>
            </p:nvSpPr>
            <p:spPr>
              <a:xfrm>
                <a:off x="6649324" y="1817718"/>
                <a:ext cx="125130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)≥0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22" name="正方形/長方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324" y="1817718"/>
                <a:ext cx="1251304" cy="400110"/>
              </a:xfrm>
              <a:prstGeom prst="rect">
                <a:avLst/>
              </a:prstGeom>
              <a:blipFill>
                <a:blip r:embed="rId3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8634783" y="1817718"/>
                <a:ext cx="11854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4783" y="1817718"/>
                <a:ext cx="1185461" cy="400110"/>
              </a:xfrm>
              <a:prstGeom prst="rect">
                <a:avLst/>
              </a:prstGeom>
              <a:blipFill>
                <a:blip r:embed="rId4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6688428" y="1021839"/>
                <a:ext cx="1839414" cy="7473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sub>
                        <m:sup/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ja-JP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altLang="ja-JP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altLang="ja-JP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428" y="1021839"/>
                <a:ext cx="1839414" cy="7473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8634782" y="1174013"/>
                <a:ext cx="12774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4782" y="1174013"/>
                <a:ext cx="1277432" cy="400110"/>
              </a:xfrm>
              <a:prstGeom prst="rect">
                <a:avLst/>
              </a:prstGeom>
              <a:blipFill>
                <a:blip r:embed="rId6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正方形/長方形 25"/>
          <p:cNvSpPr/>
          <p:nvPr/>
        </p:nvSpPr>
        <p:spPr>
          <a:xfrm>
            <a:off x="6147042" y="294759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chemeClr val="tx2"/>
                </a:solidFill>
              </a:rPr>
              <a:t>ランク関数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/>
              <p:cNvSpPr/>
              <p:nvPr/>
            </p:nvSpPr>
            <p:spPr>
              <a:xfrm>
                <a:off x="1405732" y="4149080"/>
                <a:ext cx="5338753" cy="1846659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000" u="sng" dirty="0"/>
                  <a:t>Remarks</a:t>
                </a:r>
                <a:r>
                  <a:rPr lang="en-US" altLang="ja-JP" sz="2400" dirty="0"/>
                  <a:t> 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ja-JP" altLang="en-US" sz="2000" i="1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ja-JP" altLang="en-US" sz="2000" dirty="0"/>
                  <a:t> は簡単．</a:t>
                </a:r>
                <a14:m>
                  <m:oMath xmlns:m="http://schemas.openxmlformats.org/officeDocument/2006/math">
                    <m:r>
                      <a:rPr lang="ja-JP" altLang="en-US" sz="2000" i="1">
                        <a:latin typeface="Cambria Math" panose="02040503050406030204" pitchFamily="18" charset="0"/>
                      </a:rPr>
                      <m:t>⊇</m:t>
                    </m:r>
                  </m:oMath>
                </a14:m>
                <a:r>
                  <a:rPr lang="ja-JP" altLang="en-US" sz="2000" dirty="0"/>
                  <a:t> が非自明．</a:t>
                </a:r>
                <a:endParaRPr lang="en-US" altLang="ja-JP" sz="2000" dirty="0"/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ja-JP" altLang="en-US" sz="2000" dirty="0"/>
                  <a:t>不等式は指数個ある</a:t>
                </a:r>
                <a:endParaRPr lang="en-US" altLang="ja-JP" sz="2000" dirty="0"/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ja-JP" altLang="en-US" sz="2000" dirty="0"/>
                  <a:t>不等式系は，完全双対整数性を持つ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29" name="正方形/長方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732" y="4149080"/>
                <a:ext cx="5338753" cy="1846659"/>
              </a:xfrm>
              <a:prstGeom prst="rect">
                <a:avLst/>
              </a:prstGeom>
              <a:blipFill>
                <a:blip r:embed="rId7"/>
                <a:stretch>
                  <a:fillRect l="-1257" b="-26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正方形/長方形 29"/>
              <p:cNvSpPr/>
              <p:nvPr/>
            </p:nvSpPr>
            <p:spPr>
              <a:xfrm>
                <a:off x="6455527" y="3315867"/>
                <a:ext cx="369767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altLang="ja-JP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altLang="ja-JP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r>
                        <m:rPr>
                          <m:sty m:val="p"/>
                        </m:rPr>
                        <a:rPr lang="en-US" altLang="ja-JP" sz="20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max</m:t>
                      </m:r>
                      <m:r>
                        <a:rPr lang="en-US" altLang="ja-JP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⁡{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ja-JP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altLang="ja-JP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altLang="ja-JP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altLang="ja-JP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lang="en-US" altLang="ja-JP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altLang="ja-JP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altLang="ja-JP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altLang="ja-JP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ja-JP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r>
                        <a:rPr lang="en-US" altLang="ja-JP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 </m:t>
                      </m:r>
                    </m:oMath>
                  </m:oMathPara>
                </a14:m>
                <a:endParaRPr lang="ja-JP" altLang="en-US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0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527" y="3315867"/>
                <a:ext cx="3697679" cy="400110"/>
              </a:xfrm>
              <a:prstGeom prst="rect">
                <a:avLst/>
              </a:prstGeom>
              <a:blipFill>
                <a:blip r:embed="rId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大かっこ 30"/>
          <p:cNvSpPr/>
          <p:nvPr/>
        </p:nvSpPr>
        <p:spPr>
          <a:xfrm>
            <a:off x="5879976" y="2920248"/>
            <a:ext cx="4488890" cy="796785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11496600" y="6391994"/>
            <a:ext cx="457200" cy="457200"/>
          </a:xfrm>
          <a:noFill/>
        </p:spPr>
        <p:txBody>
          <a:bodyPr/>
          <a:lstStyle/>
          <a:p>
            <a:pPr>
              <a:defRPr/>
            </a:pPr>
            <a:fld id="{05A9228C-710E-4E36-8D3E-FBFE0059D06E}" type="slidenum">
              <a:rPr lang="ja-JP" altLang="en-US" smtClean="0">
                <a:solidFill>
                  <a:schemeClr val="tx1"/>
                </a:solidFill>
              </a:rPr>
              <a:pPr>
                <a:defRPr/>
              </a:pPr>
              <a:t>36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177E137-20EC-36DB-DD13-857138E400D2}"/>
              </a:ext>
            </a:extLst>
          </p:cNvPr>
          <p:cNvSpPr txBox="1"/>
          <p:nvPr/>
        </p:nvSpPr>
        <p:spPr>
          <a:xfrm>
            <a:off x="11341108" y="2033162"/>
            <a:ext cx="887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solidFill>
                  <a:schemeClr val="bg1">
                    <a:lumMod val="65000"/>
                  </a:schemeClr>
                </a:solidFill>
              </a:rPr>
              <a:t>板書？</a:t>
            </a:r>
            <a:endParaRPr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1033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1716810" y="1714138"/>
            <a:ext cx="578369" cy="14443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46570" y="1683680"/>
            <a:ext cx="1227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1</a:t>
            </a:r>
          </a:p>
          <a:p>
            <a:r>
              <a:rPr lang="en-US" altLang="ja-JP" sz="1600" dirty="0"/>
              <a:t>1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線形マトロイド交叉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002642" y="993485"/>
            <a:ext cx="12266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kern="0" dirty="0">
                <a:solidFill>
                  <a:schemeClr val="tx2"/>
                </a:solidFill>
                <a:latin typeface="+mn-ea"/>
              </a:rPr>
              <a:t>入力：</a:t>
            </a:r>
            <a:r>
              <a:rPr lang="ja-JP" altLang="en-US" sz="2800" b="1" kern="0" dirty="0">
                <a:solidFill>
                  <a:srgbClr val="000000"/>
                </a:solidFill>
                <a:latin typeface="+mn-ea"/>
              </a:rPr>
              <a:t> </a:t>
            </a:r>
            <a:endParaRPr lang="ja-JP" altLang="en-US" sz="2800" dirty="0"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95755" y="1168552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ja-JP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716810" y="1714139"/>
            <a:ext cx="271474" cy="14470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11" name="正方形/長方形 10"/>
          <p:cNvSpPr/>
          <p:nvPr/>
        </p:nvSpPr>
        <p:spPr>
          <a:xfrm>
            <a:off x="1989217" y="1714138"/>
            <a:ext cx="305962" cy="1444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018977" y="1680946"/>
            <a:ext cx="1227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1</a:t>
            </a:r>
          </a:p>
          <a:p>
            <a:r>
              <a:rPr lang="en-US" altLang="ja-JP" sz="1600" dirty="0"/>
              <a:t>1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2295179" y="1714139"/>
            <a:ext cx="271474" cy="14470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324940" y="1683681"/>
            <a:ext cx="122758" cy="1631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1</a:t>
            </a:r>
          </a:p>
          <a:p>
            <a:r>
              <a:rPr lang="en-US" altLang="ja-JP" sz="1600" dirty="0"/>
              <a:t>1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2567586" y="1714138"/>
            <a:ext cx="305962" cy="1444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597348" y="1680946"/>
            <a:ext cx="1227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1</a:t>
            </a:r>
          </a:p>
          <a:p>
            <a:r>
              <a:rPr lang="en-US" altLang="ja-JP" sz="1600" dirty="0"/>
              <a:t>1</a:t>
            </a:r>
          </a:p>
          <a:p>
            <a:r>
              <a:rPr lang="en-US" altLang="ja-JP" sz="1600" dirty="0"/>
              <a:t>0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2295179" y="1714138"/>
            <a:ext cx="578369" cy="14443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19" name="正方形/長方形 18"/>
          <p:cNvSpPr/>
          <p:nvPr/>
        </p:nvSpPr>
        <p:spPr>
          <a:xfrm>
            <a:off x="2876113" y="1714139"/>
            <a:ext cx="271474" cy="144705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905873" y="1683681"/>
            <a:ext cx="122758" cy="1631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1</a:t>
            </a:r>
          </a:p>
          <a:p>
            <a:r>
              <a:rPr lang="en-US" altLang="ja-JP" sz="1600" dirty="0"/>
              <a:t>1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3148520" y="1714138"/>
            <a:ext cx="305962" cy="1444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178280" y="1680946"/>
            <a:ext cx="1227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1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1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2876113" y="1714138"/>
            <a:ext cx="578369" cy="14443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24" name="正方形/長方形 23"/>
          <p:cNvSpPr/>
          <p:nvPr/>
        </p:nvSpPr>
        <p:spPr>
          <a:xfrm>
            <a:off x="3454482" y="1714139"/>
            <a:ext cx="271474" cy="14470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484243" y="1676904"/>
            <a:ext cx="1227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1</a:t>
            </a:r>
          </a:p>
          <a:p>
            <a:r>
              <a:rPr lang="en-US" altLang="ja-JP" sz="1600" dirty="0"/>
              <a:t>0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3726889" y="1714138"/>
            <a:ext cx="305962" cy="1444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756650" y="1680946"/>
            <a:ext cx="1227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1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3454482" y="1714138"/>
            <a:ext cx="578369" cy="14443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29" name="正方形/長方形 28"/>
          <p:cNvSpPr/>
          <p:nvPr/>
        </p:nvSpPr>
        <p:spPr>
          <a:xfrm>
            <a:off x="4033784" y="1714139"/>
            <a:ext cx="271474" cy="14470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063544" y="1683681"/>
            <a:ext cx="122758" cy="1631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1</a:t>
            </a:r>
          </a:p>
          <a:p>
            <a:r>
              <a:rPr lang="en-US" altLang="ja-JP" sz="1600" dirty="0"/>
              <a:t>00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1</a:t>
            </a:r>
          </a:p>
          <a:p>
            <a:r>
              <a:rPr lang="en-US" altLang="ja-JP" sz="1600" dirty="0"/>
              <a:t>0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4306191" y="1714138"/>
            <a:ext cx="305962" cy="1444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335952" y="1680946"/>
            <a:ext cx="1227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1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1</a:t>
            </a:r>
          </a:p>
          <a:p>
            <a:r>
              <a:rPr lang="en-US" altLang="ja-JP" sz="1600" dirty="0"/>
              <a:t>0</a:t>
            </a:r>
          </a:p>
          <a:p>
            <a:r>
              <a:rPr lang="en-US" altLang="ja-JP" sz="1600" dirty="0"/>
              <a:t>0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4033784" y="1714138"/>
            <a:ext cx="578369" cy="14443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34" name="右中かっこ 33"/>
          <p:cNvSpPr/>
          <p:nvPr/>
        </p:nvSpPr>
        <p:spPr>
          <a:xfrm>
            <a:off x="4750337" y="1714138"/>
            <a:ext cx="245516" cy="144432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952674" y="2239851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ja-JP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983432" y="2222575"/>
            <a:ext cx="66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ja-JP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右中かっこ 36"/>
          <p:cNvSpPr/>
          <p:nvPr/>
        </p:nvSpPr>
        <p:spPr>
          <a:xfrm rot="16200000">
            <a:off x="3090368" y="119749"/>
            <a:ext cx="155683" cy="288788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38" name="正方形/長方形 37"/>
          <p:cNvSpPr/>
          <p:nvPr/>
        </p:nvSpPr>
        <p:spPr>
          <a:xfrm>
            <a:off x="2295179" y="3441194"/>
            <a:ext cx="6524543" cy="9771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共通独立集合 </a:t>
            </a:r>
            <a:r>
              <a:rPr lang="en-US" altLang="ja-JP" sz="2000" dirty="0">
                <a:latin typeface="Calibri" panose="020F0502020204030204" pitchFamily="34" charset="0"/>
              </a:rPr>
              <a:t>:</a:t>
            </a:r>
            <a:r>
              <a:rPr lang="en-US" altLang="ja-JP" sz="200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ja-JP" altLang="en-US" sz="2000" dirty="0">
                <a:latin typeface="Calibri" panose="020F0502020204030204" pitchFamily="34" charset="0"/>
              </a:rPr>
              <a:t>列ベクトルの集合がどちらでも一次独立</a:t>
            </a:r>
            <a:endParaRPr lang="en-US" altLang="ja-JP" sz="200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共通基 </a:t>
            </a:r>
            <a:r>
              <a:rPr lang="en-US" altLang="ja-JP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ja-JP" sz="2000" dirty="0">
                <a:solidFill>
                  <a:srgbClr val="000000"/>
                </a:solidFill>
                <a:latin typeface="Calibri" panose="020F0502020204030204" pitchFamily="34" charset="0"/>
              </a:rPr>
              <a:t>:  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ja-JP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も 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ja-JP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も 正則</a:t>
            </a:r>
            <a:endParaRPr lang="ja-JP" altLang="en-US" sz="2000" dirty="0"/>
          </a:p>
        </p:txBody>
      </p:sp>
      <p:sp>
        <p:nvSpPr>
          <p:cNvPr id="39" name="正方形/長方形 38"/>
          <p:cNvSpPr/>
          <p:nvPr/>
        </p:nvSpPr>
        <p:spPr>
          <a:xfrm>
            <a:off x="2048831" y="4971986"/>
            <a:ext cx="5706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Calibri" panose="020F0502020204030204" pitchFamily="34" charset="0"/>
              </a:rPr>
              <a:t> 最大の</a:t>
            </a:r>
            <a:r>
              <a:rPr lang="ja-JP" alt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共通独立集合</a:t>
            </a:r>
            <a:r>
              <a:rPr lang="ja-JP" altLang="en-US" sz="2400" dirty="0">
                <a:latin typeface="Calibri" panose="020F0502020204030204" pitchFamily="34" charset="0"/>
              </a:rPr>
              <a:t>は？</a:t>
            </a:r>
            <a:endParaRPr lang="en-US" altLang="ja-JP" sz="2400" dirty="0">
              <a:latin typeface="Calibri" panose="020F0502020204030204" pitchFamily="34" charset="0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6702390" y="5415607"/>
            <a:ext cx="2803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008000"/>
                </a:solidFill>
              </a:rPr>
              <a:t>（重み</a:t>
            </a:r>
            <a:r>
              <a:rPr lang="en-US" altLang="ja-JP" sz="2400" i="1" dirty="0">
                <a:solidFill>
                  <a:srgbClr val="008000"/>
                </a:solidFill>
                <a:latin typeface="Times New Roman" panose="02020603050405020304" pitchFamily="18" charset="0"/>
              </a:rPr>
              <a:t>  w</a:t>
            </a:r>
            <a:r>
              <a:rPr lang="en-US" altLang="ja-JP" sz="2400" dirty="0">
                <a:solidFill>
                  <a:srgbClr val="008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ja-JP" sz="2400" i="1" dirty="0">
                <a:solidFill>
                  <a:srgbClr val="008000"/>
                </a:solidFill>
                <a:latin typeface="Times New Roman" panose="02020603050405020304" pitchFamily="18" charset="0"/>
              </a:rPr>
              <a:t>V </a:t>
            </a:r>
            <a:r>
              <a:rPr lang="ja-JP" altLang="en-US" sz="2400" dirty="0">
                <a:solidFill>
                  <a:srgbClr val="008000"/>
                </a:solidFill>
                <a:latin typeface="Times New Roman" panose="02020603050405020304" pitchFamily="18" charset="0"/>
              </a:rPr>
              <a:t>→</a:t>
            </a:r>
            <a:r>
              <a:rPr lang="ja-JP" altLang="en-US" sz="2400" i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ja-JP" sz="2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R</a:t>
            </a:r>
            <a:r>
              <a:rPr lang="ja-JP" altLang="en-US" sz="2400" dirty="0">
                <a:solidFill>
                  <a:srgbClr val="008000"/>
                </a:solidFill>
                <a:latin typeface="Times New Roman" panose="02020603050405020304" pitchFamily="18" charset="0"/>
              </a:rPr>
              <a:t>）</a:t>
            </a:r>
            <a:endParaRPr lang="en-US" altLang="ja-JP" sz="2400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1055440" y="4922003"/>
            <a:ext cx="12266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kern="0" dirty="0">
                <a:solidFill>
                  <a:schemeClr val="tx2"/>
                </a:solidFill>
                <a:latin typeface="+mn-ea"/>
              </a:rPr>
              <a:t>問題：</a:t>
            </a:r>
            <a:r>
              <a:rPr lang="ja-JP" altLang="en-US" sz="2800" b="1" kern="0" dirty="0">
                <a:solidFill>
                  <a:srgbClr val="000000"/>
                </a:solidFill>
                <a:latin typeface="+mn-ea"/>
              </a:rPr>
              <a:t> </a:t>
            </a:r>
            <a:endParaRPr lang="ja-JP" altLang="en-US" sz="2800" dirty="0">
              <a:latin typeface="+mn-ea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944930" y="1154656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ja-JP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6665985" y="1689912"/>
            <a:ext cx="271474" cy="1447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45" name="正方形/長方形 44"/>
          <p:cNvSpPr/>
          <p:nvPr/>
        </p:nvSpPr>
        <p:spPr>
          <a:xfrm>
            <a:off x="6938393" y="1689912"/>
            <a:ext cx="305961" cy="1444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46" name="正方形/長方形 45"/>
          <p:cNvSpPr/>
          <p:nvPr/>
        </p:nvSpPr>
        <p:spPr>
          <a:xfrm>
            <a:off x="6665985" y="1689912"/>
            <a:ext cx="578369" cy="14443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47" name="正方形/長方形 46"/>
          <p:cNvSpPr/>
          <p:nvPr/>
        </p:nvSpPr>
        <p:spPr>
          <a:xfrm>
            <a:off x="7244354" y="1689912"/>
            <a:ext cx="271474" cy="1447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48" name="正方形/長方形 47"/>
          <p:cNvSpPr/>
          <p:nvPr/>
        </p:nvSpPr>
        <p:spPr>
          <a:xfrm>
            <a:off x="7516762" y="1689912"/>
            <a:ext cx="305961" cy="1444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49" name="正方形/長方形 48"/>
          <p:cNvSpPr/>
          <p:nvPr/>
        </p:nvSpPr>
        <p:spPr>
          <a:xfrm>
            <a:off x="7244354" y="1689912"/>
            <a:ext cx="578369" cy="14443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50" name="正方形/長方形 49"/>
          <p:cNvSpPr/>
          <p:nvPr/>
        </p:nvSpPr>
        <p:spPr>
          <a:xfrm>
            <a:off x="7825288" y="1689912"/>
            <a:ext cx="271474" cy="14470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51" name="正方形/長方形 50"/>
          <p:cNvSpPr/>
          <p:nvPr/>
        </p:nvSpPr>
        <p:spPr>
          <a:xfrm>
            <a:off x="8097696" y="1689912"/>
            <a:ext cx="305961" cy="1444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52" name="正方形/長方形 51"/>
          <p:cNvSpPr/>
          <p:nvPr/>
        </p:nvSpPr>
        <p:spPr>
          <a:xfrm>
            <a:off x="7825288" y="1689912"/>
            <a:ext cx="578369" cy="14443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53" name="正方形/長方形 52"/>
          <p:cNvSpPr/>
          <p:nvPr/>
        </p:nvSpPr>
        <p:spPr>
          <a:xfrm>
            <a:off x="8403657" y="1689912"/>
            <a:ext cx="271474" cy="1447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54" name="正方形/長方形 53"/>
          <p:cNvSpPr/>
          <p:nvPr/>
        </p:nvSpPr>
        <p:spPr>
          <a:xfrm>
            <a:off x="8676065" y="1689912"/>
            <a:ext cx="305961" cy="1444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56" name="正方形/長方形 55"/>
          <p:cNvSpPr/>
          <p:nvPr/>
        </p:nvSpPr>
        <p:spPr>
          <a:xfrm>
            <a:off x="8403657" y="1689912"/>
            <a:ext cx="578369" cy="14443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57" name="正方形/長方形 56"/>
          <p:cNvSpPr/>
          <p:nvPr/>
        </p:nvSpPr>
        <p:spPr>
          <a:xfrm>
            <a:off x="9263588" y="1689912"/>
            <a:ext cx="305961" cy="1444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58" name="正方形/長方形 57"/>
          <p:cNvSpPr/>
          <p:nvPr/>
        </p:nvSpPr>
        <p:spPr>
          <a:xfrm>
            <a:off x="8982959" y="1689912"/>
            <a:ext cx="578369" cy="14443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59" name="右中かっこ 58"/>
          <p:cNvSpPr/>
          <p:nvPr/>
        </p:nvSpPr>
        <p:spPr>
          <a:xfrm>
            <a:off x="9699512" y="1689912"/>
            <a:ext cx="245516" cy="144432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9901850" y="2215624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ja-JP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008100" y="2198347"/>
            <a:ext cx="66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ja-JP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右中かっこ 61"/>
          <p:cNvSpPr/>
          <p:nvPr/>
        </p:nvSpPr>
        <p:spPr>
          <a:xfrm rot="16200000">
            <a:off x="8039543" y="95518"/>
            <a:ext cx="155683" cy="288788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grpSp>
        <p:nvGrpSpPr>
          <p:cNvPr id="63" name="グループ化 62"/>
          <p:cNvGrpSpPr/>
          <p:nvPr/>
        </p:nvGrpSpPr>
        <p:grpSpPr>
          <a:xfrm>
            <a:off x="1742656" y="1726487"/>
            <a:ext cx="2011429" cy="1424330"/>
            <a:chOff x="1154759" y="2920711"/>
            <a:chExt cx="2011429" cy="1424330"/>
          </a:xfrm>
        </p:grpSpPr>
        <p:sp>
          <p:nvSpPr>
            <p:cNvPr id="64" name="正方形/長方形 63"/>
            <p:cNvSpPr/>
            <p:nvPr/>
          </p:nvSpPr>
          <p:spPr>
            <a:xfrm>
              <a:off x="1154759" y="2920711"/>
              <a:ext cx="1401017" cy="142009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2882951" y="2924944"/>
              <a:ext cx="283237" cy="142009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grpSp>
        <p:nvGrpSpPr>
          <p:cNvPr id="66" name="グループ化 65"/>
          <p:cNvGrpSpPr/>
          <p:nvPr/>
        </p:nvGrpSpPr>
        <p:grpSpPr>
          <a:xfrm>
            <a:off x="6697510" y="1692576"/>
            <a:ext cx="2011429" cy="1424330"/>
            <a:chOff x="1154759" y="2920711"/>
            <a:chExt cx="2011429" cy="1424330"/>
          </a:xfrm>
        </p:grpSpPr>
        <p:sp>
          <p:nvSpPr>
            <p:cNvPr id="67" name="正方形/長方形 66"/>
            <p:cNvSpPr/>
            <p:nvPr/>
          </p:nvSpPr>
          <p:spPr>
            <a:xfrm>
              <a:off x="1154759" y="2920711"/>
              <a:ext cx="1401017" cy="142009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8" name="正方形/長方形 67"/>
            <p:cNvSpPr/>
            <p:nvPr/>
          </p:nvSpPr>
          <p:spPr>
            <a:xfrm>
              <a:off x="2882951" y="2924944"/>
              <a:ext cx="283237" cy="142009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69" name="正方形/長方形 68"/>
          <p:cNvSpPr/>
          <p:nvPr/>
        </p:nvSpPr>
        <p:spPr>
          <a:xfrm>
            <a:off x="1908768" y="5415607"/>
            <a:ext cx="3863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ja-JP" altLang="en-US" sz="2400" dirty="0">
                <a:solidFill>
                  <a:srgbClr val="008000"/>
                </a:solidFill>
                <a:latin typeface="Calibri" panose="020F0502020204030204" pitchFamily="34" charset="0"/>
              </a:rPr>
              <a:t>   最小重みの </a:t>
            </a:r>
            <a:r>
              <a:rPr lang="ja-JP" alt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共通基</a:t>
            </a:r>
            <a:r>
              <a:rPr lang="en-US" altLang="ja-JP" sz="2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sz="2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ja-JP" alt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は？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8EE9CD6-FEC4-0C64-4D7C-682FF13BD7B4}"/>
              </a:ext>
            </a:extLst>
          </p:cNvPr>
          <p:cNvSpPr/>
          <p:nvPr/>
        </p:nvSpPr>
        <p:spPr>
          <a:xfrm>
            <a:off x="5459900" y="236085"/>
            <a:ext cx="2295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Edmonds (1968, 1970)</a:t>
            </a:r>
            <a:endParaRPr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スライド番号プレースホルダー 2">
            <a:extLst>
              <a:ext uri="{FF2B5EF4-FFF2-40B4-BE49-F238E27FC236}">
                <a16:creationId xmlns:a16="http://schemas.microsoft.com/office/drawing/2014/main" id="{1DDBB066-7CF3-A160-1B32-8B891D7B1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00" y="6391994"/>
            <a:ext cx="457200" cy="457200"/>
          </a:xfrm>
          <a:noFill/>
        </p:spPr>
        <p:txBody>
          <a:bodyPr/>
          <a:lstStyle/>
          <a:p>
            <a:pPr>
              <a:defRPr/>
            </a:pPr>
            <a:fld id="{05A9228C-710E-4E36-8D3E-FBFE0059D06E}" type="slidenum">
              <a:rPr lang="ja-JP" altLang="en-US" smtClean="0">
                <a:solidFill>
                  <a:schemeClr val="tx1"/>
                </a:solidFill>
              </a:rPr>
              <a:pPr>
                <a:defRPr/>
              </a:pPr>
              <a:t>37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4AE0836E-F3A4-C753-F69A-F84C131600D3}"/>
              </a:ext>
            </a:extLst>
          </p:cNvPr>
          <p:cNvSpPr/>
          <p:nvPr/>
        </p:nvSpPr>
        <p:spPr>
          <a:xfrm>
            <a:off x="7474074" y="6237312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これらは効率よく（多項式時間で）解ける</a:t>
            </a:r>
            <a:endParaRPr lang="ja-JP" altLang="en-US" dirty="0">
              <a:solidFill>
                <a:schemeClr val="tx2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5832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7368" y="138911"/>
            <a:ext cx="10363200" cy="648072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マトロイド交叉多面体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7082683" y="2563144"/>
                <a:ext cx="125130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)≥0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683" y="2563144"/>
                <a:ext cx="1251305" cy="400110"/>
              </a:xfrm>
              <a:prstGeom prst="rect">
                <a:avLst/>
              </a:prstGeom>
              <a:blipFill>
                <a:blip r:embed="rId2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8758295" y="2535707"/>
                <a:ext cx="11854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295" y="2535707"/>
                <a:ext cx="1185461" cy="400110"/>
              </a:xfrm>
              <a:prstGeom prst="rect">
                <a:avLst/>
              </a:prstGeom>
              <a:blipFill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427138" y="1544037"/>
                <a:ext cx="3062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ja-JP" altLang="en-US" sz="2000" dirty="0"/>
                  <a:t>マトロイド交叉多面体</a:t>
                </a:r>
                <a:endParaRPr lang="en-US" altLang="ja-JP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sz="2400">
                          <a:latin typeface="Cambria Math" panose="02040503050406030204" pitchFamily="18" charset="0"/>
                        </a:rPr>
                        <m:t>conv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138" y="1544037"/>
                <a:ext cx="3062826" cy="677108"/>
              </a:xfrm>
              <a:prstGeom prst="rect">
                <a:avLst/>
              </a:prstGeom>
              <a:blipFill>
                <a:blip r:embed="rId4"/>
                <a:stretch>
                  <a:fillRect l="-4970" t="-10811" b="-16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6744071" y="1842425"/>
                <a:ext cx="1939954" cy="7473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sub>
                        <m:sup/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071" y="1842425"/>
                <a:ext cx="1939954" cy="7473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8758294" y="1992965"/>
                <a:ext cx="12774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294" y="1992965"/>
                <a:ext cx="1277432" cy="400110"/>
              </a:xfrm>
              <a:prstGeom prst="rect">
                <a:avLst/>
              </a:prstGeom>
              <a:blipFill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角丸四角形 9"/>
          <p:cNvSpPr/>
          <p:nvPr/>
        </p:nvSpPr>
        <p:spPr>
          <a:xfrm>
            <a:off x="6528048" y="978968"/>
            <a:ext cx="3672408" cy="20882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11" name="角丸四角形 10"/>
          <p:cNvSpPr/>
          <p:nvPr/>
        </p:nvSpPr>
        <p:spPr>
          <a:xfrm>
            <a:off x="1320971" y="1387693"/>
            <a:ext cx="3225898" cy="9932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6743296" y="1066496"/>
                <a:ext cx="1933991" cy="7473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sub>
                        <m:sup/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296" y="1066496"/>
                <a:ext cx="1933991" cy="7473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8758294" y="1210641"/>
                <a:ext cx="12774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294" y="1210641"/>
                <a:ext cx="1277432" cy="400110"/>
              </a:xfrm>
              <a:prstGeom prst="rect">
                <a:avLst/>
              </a:prstGeom>
              <a:blipFill>
                <a:blip r:embed="rId8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1271464" y="3758927"/>
                <a:ext cx="5338753" cy="1846659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000" u="sng" dirty="0"/>
                  <a:t>Remarks</a:t>
                </a:r>
                <a:r>
                  <a:rPr lang="en-US" altLang="ja-JP" sz="2400" dirty="0"/>
                  <a:t> 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ja-JP" altLang="en-US" sz="2000" i="1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ja-JP" altLang="en-US" sz="2000" dirty="0"/>
                  <a:t> は簡単．</a:t>
                </a:r>
                <a14:m>
                  <m:oMath xmlns:m="http://schemas.openxmlformats.org/officeDocument/2006/math">
                    <m:r>
                      <a:rPr lang="ja-JP" altLang="en-US" sz="2000" i="1">
                        <a:latin typeface="Cambria Math" panose="02040503050406030204" pitchFamily="18" charset="0"/>
                      </a:rPr>
                      <m:t>⊇</m:t>
                    </m:r>
                  </m:oMath>
                </a14:m>
                <a:r>
                  <a:rPr lang="ja-JP" altLang="en-US" sz="2000" dirty="0"/>
                  <a:t> が非自明．</a:t>
                </a:r>
                <a:endParaRPr lang="en-US" altLang="ja-JP" sz="2000" dirty="0"/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ja-JP" altLang="en-US" sz="2000" dirty="0"/>
                  <a:t>不等式は指数個ある</a:t>
                </a:r>
                <a:endParaRPr lang="en-US" altLang="ja-JP" sz="2000" dirty="0"/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ja-JP" altLang="en-US" sz="2000" dirty="0"/>
                  <a:t>不等式系は，完全双対整数性を持つ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464" y="3758927"/>
                <a:ext cx="5338753" cy="1846659"/>
              </a:xfrm>
              <a:prstGeom prst="rect">
                <a:avLst/>
              </a:prstGeom>
              <a:blipFill>
                <a:blip r:embed="rId9"/>
                <a:stretch>
                  <a:fillRect l="-1257" b="-26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/>
              <p:cNvSpPr/>
              <p:nvPr/>
            </p:nvSpPr>
            <p:spPr>
              <a:xfrm>
                <a:off x="5273817" y="1564005"/>
                <a:ext cx="63030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17" name="正方形/長方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817" y="1564005"/>
                <a:ext cx="630301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20E8F16-DA59-F039-5DA4-CDE12EF44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00" y="6391994"/>
            <a:ext cx="457200" cy="457200"/>
          </a:xfrm>
          <a:noFill/>
        </p:spPr>
        <p:txBody>
          <a:bodyPr/>
          <a:lstStyle/>
          <a:p>
            <a:pPr>
              <a:defRPr/>
            </a:pPr>
            <a:fld id="{05A9228C-710E-4E36-8D3E-FBFE0059D06E}" type="slidenum">
              <a:rPr lang="ja-JP" altLang="en-US" smtClean="0">
                <a:solidFill>
                  <a:schemeClr val="tx1"/>
                </a:solidFill>
              </a:rPr>
              <a:pPr>
                <a:defRPr/>
              </a:pPr>
              <a:t>38</a:t>
            </a:fld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733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1E755-E7D0-091A-753D-427A5873A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A2360D0B-8F59-36E8-5452-89644200F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908720"/>
            <a:ext cx="7954143" cy="1362075"/>
          </a:xfrm>
        </p:spPr>
        <p:txBody>
          <a:bodyPr/>
          <a:lstStyle/>
          <a:p>
            <a:r>
              <a:rPr lang="ja-JP" altLang="en-US" dirty="0"/>
              <a:t>近似アルゴリズムと多面体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EE8D2AE-1772-B1CC-7CCF-D69D836C3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744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効率よく解ける問題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0591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794DA-2A24-27FC-C98A-7FB079903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C1E123-55C9-43E1-0B13-612CB1123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38911"/>
            <a:ext cx="10363200" cy="648072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組合せ最適化における多面体の役割</a:t>
            </a:r>
            <a:endParaRPr kumimoji="1" lang="ja-JP" altLang="en-US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E4DE44E-7966-F220-8D67-38CC59D0D10B}"/>
              </a:ext>
            </a:extLst>
          </p:cNvPr>
          <p:cNvSpPr/>
          <p:nvPr/>
        </p:nvSpPr>
        <p:spPr>
          <a:xfrm>
            <a:off x="769203" y="980728"/>
            <a:ext cx="7775069" cy="128496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2000" u="sng" dirty="0">
                <a:solidFill>
                  <a:schemeClr val="tx2"/>
                </a:solidFill>
              </a:rPr>
              <a:t>基本的な使われ方</a:t>
            </a:r>
            <a:endParaRPr lang="en-US" altLang="ja-JP" sz="2400" dirty="0">
              <a:solidFill>
                <a:schemeClr val="tx2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ja-JP" altLang="en-US" sz="2000" dirty="0"/>
              <a:t>離散的な構造の凸包を不等式系で表す</a:t>
            </a:r>
            <a:endParaRPr lang="en-US" altLang="ja-JP" sz="2000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ja-JP" altLang="en-US" sz="2000" dirty="0"/>
              <a:t>多面体上で最適化すれば元の離散的な問題が解ける</a:t>
            </a:r>
            <a:endParaRPr lang="en-US" altLang="ja-JP" sz="2000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BF7EE2D-B5EF-1342-AC28-1B84F0925618}"/>
              </a:ext>
            </a:extLst>
          </p:cNvPr>
          <p:cNvSpPr/>
          <p:nvPr/>
        </p:nvSpPr>
        <p:spPr>
          <a:xfrm>
            <a:off x="1775520" y="2420888"/>
            <a:ext cx="4752528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>
                <a:solidFill>
                  <a:schemeClr val="tx2"/>
                </a:solidFill>
              </a:rPr>
              <a:t>良い構造を持つ問題に対してのみ有効</a:t>
            </a:r>
            <a:endParaRPr lang="en-US" altLang="ja-JP" sz="2400" dirty="0">
              <a:solidFill>
                <a:schemeClr val="tx2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16456C5-BC0E-9561-0AC8-7DFEF044A1F0}"/>
              </a:ext>
            </a:extLst>
          </p:cNvPr>
          <p:cNvSpPr/>
          <p:nvPr/>
        </p:nvSpPr>
        <p:spPr>
          <a:xfrm>
            <a:off x="769203" y="3809817"/>
            <a:ext cx="8495149" cy="128496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2000" u="sng" dirty="0">
                <a:solidFill>
                  <a:schemeClr val="tx2"/>
                </a:solidFill>
              </a:rPr>
              <a:t>近似アルゴリズムでの利用（の最も基本的な形）</a:t>
            </a:r>
            <a:endParaRPr lang="en-US" altLang="ja-JP" sz="2000" u="sng" dirty="0">
              <a:solidFill>
                <a:schemeClr val="tx2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ja-JP" altLang="en-US" sz="2000" dirty="0"/>
              <a:t>離散的な構造の凸包の </a:t>
            </a:r>
            <a:r>
              <a:rPr lang="ja-JP" altLang="en-US" sz="2000" dirty="0">
                <a:solidFill>
                  <a:srgbClr val="FF0000"/>
                </a:solidFill>
              </a:rPr>
              <a:t>近似</a:t>
            </a:r>
            <a:r>
              <a:rPr lang="ja-JP" altLang="en-US" sz="2000" dirty="0"/>
              <a:t> を不等式系で表す</a:t>
            </a:r>
            <a:endParaRPr lang="en-US" altLang="ja-JP" sz="2000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ja-JP" altLang="en-US" sz="2000" dirty="0"/>
              <a:t>多面体上で最適化すれば元の離散的な問題が </a:t>
            </a:r>
            <a:r>
              <a:rPr lang="ja-JP" altLang="en-US" sz="2000" dirty="0">
                <a:solidFill>
                  <a:srgbClr val="FF0000"/>
                </a:solidFill>
              </a:rPr>
              <a:t>近似的に </a:t>
            </a:r>
            <a:r>
              <a:rPr lang="ja-JP" altLang="en-US" sz="2000" dirty="0"/>
              <a:t>解ける</a:t>
            </a:r>
            <a:endParaRPr lang="en-US" altLang="ja-JP" sz="2000" dirty="0"/>
          </a:p>
        </p:txBody>
      </p:sp>
      <p:sp>
        <p:nvSpPr>
          <p:cNvPr id="12" name="スライド番号プレースホルダー 2">
            <a:extLst>
              <a:ext uri="{FF2B5EF4-FFF2-40B4-BE49-F238E27FC236}">
                <a16:creationId xmlns:a16="http://schemas.microsoft.com/office/drawing/2014/main" id="{7951585E-DD8A-14FE-1C20-A4B87123F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00" y="6391994"/>
            <a:ext cx="457200" cy="457200"/>
          </a:xfrm>
          <a:noFill/>
        </p:spPr>
        <p:txBody>
          <a:bodyPr/>
          <a:lstStyle/>
          <a:p>
            <a:pPr>
              <a:defRPr/>
            </a:pPr>
            <a:fld id="{05A9228C-710E-4E36-8D3E-FBFE0059D06E}" type="slidenum">
              <a:rPr lang="ja-JP" altLang="en-US" smtClean="0">
                <a:solidFill>
                  <a:schemeClr val="tx1"/>
                </a:solidFill>
              </a:rPr>
              <a:pPr>
                <a:defRPr/>
              </a:pPr>
              <a:t>40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3BD1B79-A2F0-36BE-9F46-3F77BC5B4A4F}"/>
              </a:ext>
            </a:extLst>
          </p:cNvPr>
          <p:cNvSpPr/>
          <p:nvPr/>
        </p:nvSpPr>
        <p:spPr>
          <a:xfrm>
            <a:off x="1765102" y="5288529"/>
            <a:ext cx="4752528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>
                <a:solidFill>
                  <a:schemeClr val="tx2"/>
                </a:solidFill>
              </a:rPr>
              <a:t>より広い問題クラスに対して適用</a:t>
            </a:r>
            <a:endParaRPr lang="en-US" altLang="ja-JP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982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5FC45-CC2C-A134-1244-A3EF9BBDB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100">
            <a:extLst>
              <a:ext uri="{FF2B5EF4-FFF2-40B4-BE49-F238E27FC236}">
                <a16:creationId xmlns:a16="http://schemas.microsoft.com/office/drawing/2014/main" id="{98819E11-2C4C-3F56-DE0B-6259D1772567}"/>
              </a:ext>
            </a:extLst>
          </p:cNvPr>
          <p:cNvSpPr/>
          <p:nvPr/>
        </p:nvSpPr>
        <p:spPr>
          <a:xfrm>
            <a:off x="623392" y="764705"/>
            <a:ext cx="5976664" cy="1200783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4400">
              <a:solidFill>
                <a:prstClr val="white"/>
              </a:solidFill>
            </a:endParaRPr>
          </a:p>
        </p:txBody>
      </p:sp>
      <p:sp>
        <p:nvSpPr>
          <p:cNvPr id="48" name="吹き出し: 角を丸めた四角形 47">
            <a:extLst>
              <a:ext uri="{FF2B5EF4-FFF2-40B4-BE49-F238E27FC236}">
                <a16:creationId xmlns:a16="http://schemas.microsoft.com/office/drawing/2014/main" id="{0CA610FB-77A3-90FD-E37C-2BB6E05A63A7}"/>
              </a:ext>
            </a:extLst>
          </p:cNvPr>
          <p:cNvSpPr/>
          <p:nvPr/>
        </p:nvSpPr>
        <p:spPr>
          <a:xfrm>
            <a:off x="1520275" y="2197004"/>
            <a:ext cx="6487534" cy="712017"/>
          </a:xfrm>
          <a:prstGeom prst="wedgeRoundRectCallout">
            <a:avLst>
              <a:gd name="adj1" fmla="val -10702"/>
              <a:gd name="adj2" fmla="val -103381"/>
              <a:gd name="adj3" fmla="val 16667"/>
            </a:avLst>
          </a:prstGeom>
          <a:solidFill>
            <a:srgbClr val="FFFF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5F3B666-A493-7AC7-9E0C-C5CD434F8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38911"/>
            <a:ext cx="10363200" cy="64807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重み付き頂点被覆問題</a:t>
            </a:r>
          </a:p>
        </p:txBody>
      </p:sp>
      <p:sp>
        <p:nvSpPr>
          <p:cNvPr id="12" name="スライド番号プレースホルダー 2">
            <a:extLst>
              <a:ext uri="{FF2B5EF4-FFF2-40B4-BE49-F238E27FC236}">
                <a16:creationId xmlns:a16="http://schemas.microsoft.com/office/drawing/2014/main" id="{732B2EDB-0AA2-2DE6-D074-0A26449A7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464" y="6391994"/>
            <a:ext cx="457200" cy="457200"/>
          </a:xfrm>
          <a:noFill/>
        </p:spPr>
        <p:txBody>
          <a:bodyPr/>
          <a:lstStyle/>
          <a:p>
            <a:pPr>
              <a:defRPr/>
            </a:pPr>
            <a:fld id="{05A9228C-710E-4E36-8D3E-FBFE0059D06E}" type="slidenum">
              <a:rPr lang="ja-JP" altLang="en-US" smtClean="0">
                <a:solidFill>
                  <a:schemeClr val="tx1"/>
                </a:solidFill>
              </a:rPr>
              <a:pPr>
                <a:defRPr/>
              </a:pPr>
              <a:t>41</a:t>
            </a:fld>
            <a:endParaRPr lang="ja-JP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99">
                <a:extLst>
                  <a:ext uri="{FF2B5EF4-FFF2-40B4-BE49-F238E27FC236}">
                    <a16:creationId xmlns:a16="http://schemas.microsoft.com/office/drawing/2014/main" id="{9E910CA0-2271-2583-08DF-141A2CDA3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3866" y="836712"/>
                <a:ext cx="6551612" cy="1046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575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kumimoji="1" sz="26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ts val="375"/>
                  </a:spcBef>
                  <a:buClr>
                    <a:schemeClr val="accent2"/>
                  </a:buClr>
                  <a:buSzPct val="85000"/>
                  <a:buFont typeface="Wingdings 2" panose="05020102010507070707" pitchFamily="18" charset="2"/>
                  <a:buChar char="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ts val="375"/>
                  </a:spcBef>
                  <a:buClr>
                    <a:srgbClr val="B2C1DB"/>
                  </a:buClr>
                  <a:buSzPct val="85000"/>
                  <a:buFont typeface="Wingdings 2" panose="05020102010507070707" pitchFamily="18" charset="2"/>
                  <a:buChar char="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ts val="375"/>
                  </a:spcBef>
                  <a:buClr>
                    <a:srgbClr val="9BBB59"/>
                  </a:buClr>
                  <a:buSzPct val="80000"/>
                  <a:buFont typeface="Wingdings 2" panose="05020102010507070707" pitchFamily="18" charset="2"/>
                  <a:buChar char="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ts val="375"/>
                  </a:spcBef>
                  <a:buClr>
                    <a:srgbClr val="9BBB59"/>
                  </a:buClr>
                  <a:buChar char="o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9BBB59"/>
                  </a:buClr>
                  <a:buChar char="o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9BBB59"/>
                  </a:buClr>
                  <a:buChar char="o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9BBB59"/>
                  </a:buClr>
                  <a:buChar char="o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9BBB59"/>
                  </a:buClr>
                  <a:buChar char="o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ja-JP" altLang="en-US" sz="2400" dirty="0">
                    <a:solidFill>
                      <a:srgbClr val="1F497D"/>
                    </a:solidFill>
                  </a:rPr>
                  <a:t>入力</a:t>
                </a:r>
                <a:r>
                  <a:rPr lang="en-US" altLang="ja-JP" sz="2400" dirty="0">
                    <a:solidFill>
                      <a:srgbClr val="1F497D"/>
                    </a:solidFill>
                  </a:rPr>
                  <a:t>: </a:t>
                </a:r>
                <a:r>
                  <a:rPr lang="en-US" altLang="ja-JP" sz="2400" dirty="0">
                    <a:solidFill>
                      <a:srgbClr val="000000"/>
                    </a:solidFill>
                  </a:rPr>
                  <a:t> </a:t>
                </a:r>
                <a:r>
                  <a:rPr lang="ja-JP" altLang="en-US" sz="2400" dirty="0">
                    <a:solidFill>
                      <a:srgbClr val="000000"/>
                    </a:solidFill>
                  </a:rPr>
                  <a:t>グラフ</a:t>
                </a:r>
                <a:r>
                  <a:rPr lang="en-US" altLang="ja-JP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ja-JP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ja-JP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V,</a:t>
                </a:r>
                <a:r>
                  <a:rPr lang="en-US" altLang="ja-JP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ja-JP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ja-JP" sz="1400" dirty="0">
                  <a:solidFill>
                    <a:srgbClr val="1F497D"/>
                  </a:solidFill>
                  <a:cs typeface="Times New Roman" panose="020206030504050203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ja-JP" altLang="en-US" sz="2400" dirty="0">
                    <a:solidFill>
                      <a:srgbClr val="1F497D"/>
                    </a:solidFill>
                    <a:cs typeface="Times New Roman" panose="02020603050405020304" pitchFamily="18" charset="0"/>
                  </a:rPr>
                  <a:t>問題</a:t>
                </a:r>
                <a:r>
                  <a:rPr lang="en-US" altLang="ja-JP" sz="2400" dirty="0">
                    <a:solidFill>
                      <a:srgbClr val="1F497D"/>
                    </a:solidFill>
                    <a:cs typeface="Times New Roman" panose="02020603050405020304" pitchFamily="18" charset="0"/>
                  </a:rPr>
                  <a:t>:  </a:t>
                </a:r>
                <a:r>
                  <a:rPr lang="ja-JP" altLang="en-US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最小重みの </a:t>
                </a:r>
                <a:r>
                  <a:rPr lang="ja-JP" altLang="en-US" sz="2400" u="sng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頂点被覆 </a:t>
                </a:r>
                <a14:m>
                  <m:oMath xmlns:m="http://schemas.openxmlformats.org/officeDocument/2006/math">
                    <m:r>
                      <a:rPr lang="en-US" altLang="ja-JP" sz="2400" b="0" i="1" u="sng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altLang="ja-JP" sz="2400" b="0" i="1" u="sng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⊆</m:t>
                    </m:r>
                    <m:r>
                      <a:rPr lang="en-US" altLang="ja-JP" sz="2400" b="0" i="1" u="sng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ja-JP" altLang="en-US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は？</a:t>
                </a:r>
                <a:endParaRPr lang="en-US" altLang="ja-JP" sz="24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正方形/長方形 99">
                <a:extLst>
                  <a:ext uri="{FF2B5EF4-FFF2-40B4-BE49-F238E27FC236}">
                    <a16:creationId xmlns:a16="http://schemas.microsoft.com/office/drawing/2014/main" id="{9E910CA0-2271-2583-08DF-141A2CDA36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3866" y="836712"/>
                <a:ext cx="6551612" cy="1046440"/>
              </a:xfrm>
              <a:prstGeom prst="rect">
                <a:avLst/>
              </a:prstGeom>
              <a:blipFill>
                <a:blip r:embed="rId2"/>
                <a:stretch>
                  <a:fillRect l="-1488" t="-6977" b="-1337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D8A01A4-D879-44B9-A9B4-B3029B323543}"/>
              </a:ext>
            </a:extLst>
          </p:cNvPr>
          <p:cNvGrpSpPr/>
          <p:nvPr/>
        </p:nvGrpSpPr>
        <p:grpSpPr>
          <a:xfrm>
            <a:off x="8764116" y="644862"/>
            <a:ext cx="1940396" cy="1825933"/>
            <a:chOff x="2291779" y="3467819"/>
            <a:chExt cx="3095625" cy="3057525"/>
          </a:xfrm>
        </p:grpSpPr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1ECCD36F-4D76-D5DD-D0FF-44C65BDCF9A1}"/>
                </a:ext>
              </a:extLst>
            </p:cNvPr>
            <p:cNvCxnSpPr>
              <a:stCxn id="11" idx="5"/>
              <a:endCxn id="19" idx="2"/>
            </p:cNvCxnSpPr>
            <p:nvPr/>
          </p:nvCxnSpPr>
          <p:spPr>
            <a:xfrm flipH="1" flipV="1">
              <a:off x="2401317" y="4163144"/>
              <a:ext cx="1001712" cy="8620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円/楕円 84">
              <a:extLst>
                <a:ext uri="{FF2B5EF4-FFF2-40B4-BE49-F238E27FC236}">
                  <a16:creationId xmlns:a16="http://schemas.microsoft.com/office/drawing/2014/main" id="{BA11CD3D-4438-02CC-BE70-8F186A684226}"/>
                </a:ext>
              </a:extLst>
            </p:cNvPr>
            <p:cNvSpPr/>
            <p:nvPr/>
          </p:nvSpPr>
          <p:spPr>
            <a:xfrm>
              <a:off x="2291779" y="4647332"/>
              <a:ext cx="215900" cy="2159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4400">
                <a:solidFill>
                  <a:prstClr val="white"/>
                </a:solidFill>
              </a:endParaRPr>
            </a:p>
          </p:txBody>
        </p: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E1D48177-C6F9-62A6-3258-FCADED882C2D}"/>
                </a:ext>
              </a:extLst>
            </p:cNvPr>
            <p:cNvCxnSpPr>
              <a:endCxn id="8" idx="6"/>
            </p:cNvCxnSpPr>
            <p:nvPr/>
          </p:nvCxnSpPr>
          <p:spPr>
            <a:xfrm flipH="1" flipV="1">
              <a:off x="2507679" y="4755282"/>
              <a:ext cx="709613" cy="1936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2927A87A-361B-E843-B085-262F58EE5EF4}"/>
                </a:ext>
              </a:extLst>
            </p:cNvPr>
            <p:cNvCxnSpPr>
              <a:endCxn id="8" idx="7"/>
            </p:cNvCxnSpPr>
            <p:nvPr/>
          </p:nvCxnSpPr>
          <p:spPr>
            <a:xfrm flipH="1">
              <a:off x="2475929" y="4485407"/>
              <a:ext cx="1863725" cy="1936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円/楕円 45">
              <a:extLst>
                <a:ext uri="{FF2B5EF4-FFF2-40B4-BE49-F238E27FC236}">
                  <a16:creationId xmlns:a16="http://schemas.microsoft.com/office/drawing/2014/main" id="{00040331-CF6D-8CCD-73C1-B602C28662BA}"/>
                </a:ext>
              </a:extLst>
            </p:cNvPr>
            <p:cNvSpPr/>
            <p:nvPr/>
          </p:nvSpPr>
          <p:spPr>
            <a:xfrm>
              <a:off x="3217292" y="4841007"/>
              <a:ext cx="215900" cy="2159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4400">
                <a:solidFill>
                  <a:prstClr val="white"/>
                </a:solidFill>
              </a:endParaRPr>
            </a:p>
          </p:txBody>
        </p:sp>
        <p:sp>
          <p:nvSpPr>
            <p:cNvPr id="14" name="円/楕円 46">
              <a:extLst>
                <a:ext uri="{FF2B5EF4-FFF2-40B4-BE49-F238E27FC236}">
                  <a16:creationId xmlns:a16="http://schemas.microsoft.com/office/drawing/2014/main" id="{573697DE-4EF7-CB13-CEFC-C39EF150C65E}"/>
                </a:ext>
              </a:extLst>
            </p:cNvPr>
            <p:cNvSpPr/>
            <p:nvPr/>
          </p:nvSpPr>
          <p:spPr>
            <a:xfrm>
              <a:off x="3226817" y="3732932"/>
              <a:ext cx="215900" cy="2159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4400">
                <a:solidFill>
                  <a:prstClr val="white"/>
                </a:solidFill>
              </a:endParaRPr>
            </a:p>
          </p:txBody>
        </p:sp>
        <p:sp>
          <p:nvSpPr>
            <p:cNvPr id="15" name="円/楕円 47">
              <a:extLst>
                <a:ext uri="{FF2B5EF4-FFF2-40B4-BE49-F238E27FC236}">
                  <a16:creationId xmlns:a16="http://schemas.microsoft.com/office/drawing/2014/main" id="{3DD77627-8663-BDAB-837C-9F12069B96CF}"/>
                </a:ext>
              </a:extLst>
            </p:cNvPr>
            <p:cNvSpPr/>
            <p:nvPr/>
          </p:nvSpPr>
          <p:spPr>
            <a:xfrm>
              <a:off x="4339654" y="4377457"/>
              <a:ext cx="215900" cy="2159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4400">
                <a:solidFill>
                  <a:prstClr val="white"/>
                </a:solidFill>
              </a:endParaRPr>
            </a:p>
          </p:txBody>
        </p:sp>
        <p:sp>
          <p:nvSpPr>
            <p:cNvPr id="17" name="円/楕円 48">
              <a:extLst>
                <a:ext uri="{FF2B5EF4-FFF2-40B4-BE49-F238E27FC236}">
                  <a16:creationId xmlns:a16="http://schemas.microsoft.com/office/drawing/2014/main" id="{180D2A98-933A-8CBA-AE5B-F1DAECD897BF}"/>
                </a:ext>
              </a:extLst>
            </p:cNvPr>
            <p:cNvSpPr/>
            <p:nvPr/>
          </p:nvSpPr>
          <p:spPr>
            <a:xfrm>
              <a:off x="3782442" y="5647457"/>
              <a:ext cx="217487" cy="2159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4400">
                <a:solidFill>
                  <a:prstClr val="white"/>
                </a:solidFill>
              </a:endParaRPr>
            </a:p>
          </p:txBody>
        </p:sp>
        <p:sp>
          <p:nvSpPr>
            <p:cNvPr id="18" name="円/楕円 49">
              <a:extLst>
                <a:ext uri="{FF2B5EF4-FFF2-40B4-BE49-F238E27FC236}">
                  <a16:creationId xmlns:a16="http://schemas.microsoft.com/office/drawing/2014/main" id="{BC24538F-255F-9A62-9D41-1E2F1F3B4F82}"/>
                </a:ext>
              </a:extLst>
            </p:cNvPr>
            <p:cNvSpPr/>
            <p:nvPr/>
          </p:nvSpPr>
          <p:spPr>
            <a:xfrm>
              <a:off x="5171504" y="4964832"/>
              <a:ext cx="215900" cy="2159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4400">
                <a:solidFill>
                  <a:prstClr val="white"/>
                </a:solidFill>
              </a:endParaRPr>
            </a:p>
          </p:txBody>
        </p:sp>
        <p:sp>
          <p:nvSpPr>
            <p:cNvPr id="19" name="円/楕円 50">
              <a:extLst>
                <a:ext uri="{FF2B5EF4-FFF2-40B4-BE49-F238E27FC236}">
                  <a16:creationId xmlns:a16="http://schemas.microsoft.com/office/drawing/2014/main" id="{63DDB9E2-AF30-4CF8-DB7B-6592581F77E6}"/>
                </a:ext>
              </a:extLst>
            </p:cNvPr>
            <p:cNvSpPr/>
            <p:nvPr/>
          </p:nvSpPr>
          <p:spPr>
            <a:xfrm>
              <a:off x="2401317" y="4055194"/>
              <a:ext cx="215900" cy="2159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4400">
                <a:solidFill>
                  <a:prstClr val="white"/>
                </a:solidFill>
              </a:endParaRPr>
            </a:p>
          </p:txBody>
        </p:sp>
        <p:sp>
          <p:nvSpPr>
            <p:cNvPr id="20" name="円/楕円 52">
              <a:extLst>
                <a:ext uri="{FF2B5EF4-FFF2-40B4-BE49-F238E27FC236}">
                  <a16:creationId xmlns:a16="http://schemas.microsoft.com/office/drawing/2014/main" id="{C749CABA-54D4-D6F9-BD5A-381C2698A93E}"/>
                </a:ext>
              </a:extLst>
            </p:cNvPr>
            <p:cNvSpPr/>
            <p:nvPr/>
          </p:nvSpPr>
          <p:spPr>
            <a:xfrm>
              <a:off x="4982592" y="5755407"/>
              <a:ext cx="217487" cy="2159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4400">
                <a:solidFill>
                  <a:prstClr val="white"/>
                </a:solidFill>
              </a:endParaRPr>
            </a:p>
          </p:txBody>
        </p:sp>
        <p:sp>
          <p:nvSpPr>
            <p:cNvPr id="21" name="円/楕円 53">
              <a:extLst>
                <a:ext uri="{FF2B5EF4-FFF2-40B4-BE49-F238E27FC236}">
                  <a16:creationId xmlns:a16="http://schemas.microsoft.com/office/drawing/2014/main" id="{5AD19C39-D4AD-269E-1307-32485164E3FD}"/>
                </a:ext>
              </a:extLst>
            </p:cNvPr>
            <p:cNvSpPr/>
            <p:nvPr/>
          </p:nvSpPr>
          <p:spPr>
            <a:xfrm>
              <a:off x="4499992" y="3467819"/>
              <a:ext cx="217487" cy="2159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4400">
                <a:solidFill>
                  <a:prstClr val="white"/>
                </a:solidFill>
              </a:endParaRPr>
            </a:p>
          </p:txBody>
        </p: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153C77DF-8F1D-2B0F-09C1-C7453AB9A28F}"/>
                </a:ext>
              </a:extLst>
            </p:cNvPr>
            <p:cNvCxnSpPr>
              <a:stCxn id="14" idx="4"/>
              <a:endCxn id="11" idx="0"/>
            </p:cNvCxnSpPr>
            <p:nvPr/>
          </p:nvCxnSpPr>
          <p:spPr>
            <a:xfrm flipH="1">
              <a:off x="3325242" y="3948832"/>
              <a:ext cx="9525" cy="892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DFEF27E1-30D6-9520-42AB-DFD47A24A6D1}"/>
                </a:ext>
              </a:extLst>
            </p:cNvPr>
            <p:cNvCxnSpPr>
              <a:stCxn id="14" idx="5"/>
              <a:endCxn id="15" idx="1"/>
            </p:cNvCxnSpPr>
            <p:nvPr/>
          </p:nvCxnSpPr>
          <p:spPr>
            <a:xfrm>
              <a:off x="3412554" y="3917082"/>
              <a:ext cx="958850" cy="4921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FFB53488-A910-BC1A-94E3-F036C7EA9CF7}"/>
                </a:ext>
              </a:extLst>
            </p:cNvPr>
            <p:cNvCxnSpPr>
              <a:stCxn id="21" idx="2"/>
              <a:endCxn id="14" idx="7"/>
            </p:cNvCxnSpPr>
            <p:nvPr/>
          </p:nvCxnSpPr>
          <p:spPr>
            <a:xfrm flipH="1">
              <a:off x="3412554" y="3575769"/>
              <a:ext cx="1087438" cy="1889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6042F42B-A4C1-B2D0-4EC0-047A2ED91D18}"/>
                </a:ext>
              </a:extLst>
            </p:cNvPr>
            <p:cNvCxnSpPr>
              <a:stCxn id="21" idx="4"/>
              <a:endCxn id="15" idx="0"/>
            </p:cNvCxnSpPr>
            <p:nvPr/>
          </p:nvCxnSpPr>
          <p:spPr>
            <a:xfrm flipH="1">
              <a:off x="4447604" y="3683719"/>
              <a:ext cx="161925" cy="6937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5C0A276C-BE63-0148-B55D-13FEE4DE00C1}"/>
                </a:ext>
              </a:extLst>
            </p:cNvPr>
            <p:cNvCxnSpPr>
              <a:stCxn id="15" idx="3"/>
              <a:endCxn id="11" idx="6"/>
            </p:cNvCxnSpPr>
            <p:nvPr/>
          </p:nvCxnSpPr>
          <p:spPr>
            <a:xfrm flipH="1">
              <a:off x="3433192" y="4561607"/>
              <a:ext cx="938212" cy="3873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4F615918-3A12-1360-803B-2E9DB0EDDFA5}"/>
                </a:ext>
              </a:extLst>
            </p:cNvPr>
            <p:cNvCxnSpPr>
              <a:stCxn id="11" idx="4"/>
              <a:endCxn id="17" idx="2"/>
            </p:cNvCxnSpPr>
            <p:nvPr/>
          </p:nvCxnSpPr>
          <p:spPr>
            <a:xfrm>
              <a:off x="3325242" y="5056907"/>
              <a:ext cx="457200" cy="6985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73696263-1853-902C-F00D-FF333540EE94}"/>
                </a:ext>
              </a:extLst>
            </p:cNvPr>
            <p:cNvCxnSpPr>
              <a:stCxn id="15" idx="4"/>
              <a:endCxn id="17" idx="0"/>
            </p:cNvCxnSpPr>
            <p:nvPr/>
          </p:nvCxnSpPr>
          <p:spPr>
            <a:xfrm flipH="1">
              <a:off x="3890392" y="4593357"/>
              <a:ext cx="557212" cy="10541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62605C91-AA5C-FD34-2EC9-CA48224CEFC0}"/>
                </a:ext>
              </a:extLst>
            </p:cNvPr>
            <p:cNvCxnSpPr>
              <a:stCxn id="18" idx="2"/>
              <a:endCxn id="17" idx="7"/>
            </p:cNvCxnSpPr>
            <p:nvPr/>
          </p:nvCxnSpPr>
          <p:spPr>
            <a:xfrm flipH="1">
              <a:off x="3968179" y="5072782"/>
              <a:ext cx="1203325" cy="6064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D2AA4FC6-3B20-792B-6292-E05F646B2D93}"/>
                </a:ext>
              </a:extLst>
            </p:cNvPr>
            <p:cNvCxnSpPr>
              <a:stCxn id="11" idx="6"/>
              <a:endCxn id="18" idx="1"/>
            </p:cNvCxnSpPr>
            <p:nvPr/>
          </p:nvCxnSpPr>
          <p:spPr>
            <a:xfrm>
              <a:off x="3433192" y="4948957"/>
              <a:ext cx="1770062" cy="476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08AA24DF-33D1-6A95-BA10-ECAFC17EE5B6}"/>
                </a:ext>
              </a:extLst>
            </p:cNvPr>
            <p:cNvCxnSpPr>
              <a:stCxn id="19" idx="6"/>
              <a:endCxn id="15" idx="2"/>
            </p:cNvCxnSpPr>
            <p:nvPr/>
          </p:nvCxnSpPr>
          <p:spPr>
            <a:xfrm>
              <a:off x="2617217" y="4163144"/>
              <a:ext cx="1722437" cy="3222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7ECC5906-0A35-14C4-F41C-110523C05FE6}"/>
                </a:ext>
              </a:extLst>
            </p:cNvPr>
            <p:cNvCxnSpPr>
              <a:stCxn id="18" idx="4"/>
              <a:endCxn id="20" idx="0"/>
            </p:cNvCxnSpPr>
            <p:nvPr/>
          </p:nvCxnSpPr>
          <p:spPr>
            <a:xfrm flipH="1">
              <a:off x="5092129" y="5180732"/>
              <a:ext cx="187325" cy="5746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09928774-9838-8BC6-5264-2F72FD5E9EF3}"/>
                </a:ext>
              </a:extLst>
            </p:cNvPr>
            <p:cNvCxnSpPr>
              <a:stCxn id="17" idx="6"/>
              <a:endCxn id="20" idx="2"/>
            </p:cNvCxnSpPr>
            <p:nvPr/>
          </p:nvCxnSpPr>
          <p:spPr>
            <a:xfrm>
              <a:off x="3999929" y="5755407"/>
              <a:ext cx="982663" cy="107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円/楕円 113">
              <a:extLst>
                <a:ext uri="{FF2B5EF4-FFF2-40B4-BE49-F238E27FC236}">
                  <a16:creationId xmlns:a16="http://schemas.microsoft.com/office/drawing/2014/main" id="{E48B2DAF-98FD-CFEC-3B3F-949BD0DF8BC4}"/>
                </a:ext>
              </a:extLst>
            </p:cNvPr>
            <p:cNvSpPr/>
            <p:nvPr/>
          </p:nvSpPr>
          <p:spPr>
            <a:xfrm>
              <a:off x="2507679" y="5985594"/>
              <a:ext cx="215900" cy="2159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4400">
                <a:solidFill>
                  <a:prstClr val="white"/>
                </a:solidFill>
              </a:endParaRPr>
            </a:p>
          </p:txBody>
        </p: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96C262BC-6A45-6947-CCEA-324BEDCEF57B}"/>
                </a:ext>
              </a:extLst>
            </p:cNvPr>
            <p:cNvCxnSpPr>
              <a:stCxn id="15" idx="5"/>
              <a:endCxn id="20" idx="1"/>
            </p:cNvCxnSpPr>
            <p:nvPr/>
          </p:nvCxnSpPr>
          <p:spPr>
            <a:xfrm>
              <a:off x="4523804" y="4561607"/>
              <a:ext cx="490538" cy="12255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6A2B4878-B9F6-B6D2-104D-CE55AFE0690E}"/>
                </a:ext>
              </a:extLst>
            </p:cNvPr>
            <p:cNvCxnSpPr>
              <a:stCxn id="11" idx="3"/>
              <a:endCxn id="35" idx="7"/>
            </p:cNvCxnSpPr>
            <p:nvPr/>
          </p:nvCxnSpPr>
          <p:spPr>
            <a:xfrm flipH="1">
              <a:off x="2691829" y="5025157"/>
              <a:ext cx="557213" cy="9921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円/楕円 130">
              <a:extLst>
                <a:ext uri="{FF2B5EF4-FFF2-40B4-BE49-F238E27FC236}">
                  <a16:creationId xmlns:a16="http://schemas.microsoft.com/office/drawing/2014/main" id="{86C6373D-D745-988B-10A1-62FE7646FA44}"/>
                </a:ext>
              </a:extLst>
            </p:cNvPr>
            <p:cNvSpPr/>
            <p:nvPr/>
          </p:nvSpPr>
          <p:spPr>
            <a:xfrm>
              <a:off x="4296792" y="6309444"/>
              <a:ext cx="215900" cy="2159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4400">
                <a:solidFill>
                  <a:prstClr val="white"/>
                </a:solidFill>
              </a:endParaRPr>
            </a:p>
          </p:txBody>
        </p:sp>
        <p:sp>
          <p:nvSpPr>
            <p:cNvPr id="39" name="円/楕円 132">
              <a:extLst>
                <a:ext uri="{FF2B5EF4-FFF2-40B4-BE49-F238E27FC236}">
                  <a16:creationId xmlns:a16="http://schemas.microsoft.com/office/drawing/2014/main" id="{00EACFEB-4985-66A1-E423-6FD5990BC6A4}"/>
                </a:ext>
              </a:extLst>
            </p:cNvPr>
            <p:cNvSpPr/>
            <p:nvPr/>
          </p:nvSpPr>
          <p:spPr>
            <a:xfrm>
              <a:off x="3263329" y="5701432"/>
              <a:ext cx="215900" cy="2159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4400">
                <a:solidFill>
                  <a:prstClr val="white"/>
                </a:solidFill>
              </a:endParaRPr>
            </a:p>
          </p:txBody>
        </p: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FF4B2ED2-D214-D880-461E-361E26B42F42}"/>
                </a:ext>
              </a:extLst>
            </p:cNvPr>
            <p:cNvCxnSpPr>
              <a:stCxn id="35" idx="5"/>
              <a:endCxn id="38" idx="2"/>
            </p:cNvCxnSpPr>
            <p:nvPr/>
          </p:nvCxnSpPr>
          <p:spPr>
            <a:xfrm>
              <a:off x="2691829" y="6169744"/>
              <a:ext cx="1604963" cy="2476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5F4A2FAF-F3D9-5141-9434-8E94A6A8A731}"/>
                </a:ext>
              </a:extLst>
            </p:cNvPr>
            <p:cNvCxnSpPr>
              <a:stCxn id="35" idx="6"/>
              <a:endCxn id="39" idx="3"/>
            </p:cNvCxnSpPr>
            <p:nvPr/>
          </p:nvCxnSpPr>
          <p:spPr>
            <a:xfrm flipV="1">
              <a:off x="2723579" y="5885582"/>
              <a:ext cx="571500" cy="207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F77FB687-9147-6951-7F61-37DDFBED6783}"/>
                </a:ext>
              </a:extLst>
            </p:cNvPr>
            <p:cNvCxnSpPr>
              <a:stCxn id="39" idx="5"/>
              <a:endCxn id="38" idx="1"/>
            </p:cNvCxnSpPr>
            <p:nvPr/>
          </p:nvCxnSpPr>
          <p:spPr>
            <a:xfrm>
              <a:off x="3447479" y="5885582"/>
              <a:ext cx="881063" cy="4556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793E0136-E68E-C48B-14BC-0D0D7ED18819}"/>
                </a:ext>
              </a:extLst>
            </p:cNvPr>
            <p:cNvCxnSpPr>
              <a:stCxn id="38" idx="0"/>
              <a:endCxn id="15" idx="4"/>
            </p:cNvCxnSpPr>
            <p:nvPr/>
          </p:nvCxnSpPr>
          <p:spPr>
            <a:xfrm flipV="1">
              <a:off x="4404742" y="4593357"/>
              <a:ext cx="42862" cy="17160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127C34F8-8CCA-A057-D705-7E1EB2C4A192}"/>
                </a:ext>
              </a:extLst>
            </p:cNvPr>
            <p:cNvCxnSpPr>
              <a:stCxn id="39" idx="0"/>
              <a:endCxn id="11" idx="4"/>
            </p:cNvCxnSpPr>
            <p:nvPr/>
          </p:nvCxnSpPr>
          <p:spPr>
            <a:xfrm flipH="1" flipV="1">
              <a:off x="3325242" y="5056907"/>
              <a:ext cx="46037" cy="6445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293469FD-2985-2D86-A870-6E7AB04CB7F4}"/>
                  </a:ext>
                </a:extLst>
              </p:cNvPr>
              <p:cNvSpPr/>
              <p:nvPr/>
            </p:nvSpPr>
            <p:spPr>
              <a:xfrm>
                <a:off x="4207036" y="857581"/>
                <a:ext cx="214488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ct val="0"/>
                  </a:spcBef>
                </a:pPr>
                <a:r>
                  <a:rPr lang="ja-JP" altLang="en-US" sz="24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頂点重み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en-US" altLang="ja-JP" sz="2400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400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altLang="ja-JP" sz="2400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ja-JP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293469FD-2985-2D86-A870-6E7AB04CB7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036" y="857581"/>
                <a:ext cx="2144883" cy="461665"/>
              </a:xfrm>
              <a:prstGeom prst="rect">
                <a:avLst/>
              </a:prstGeom>
              <a:blipFill>
                <a:blip r:embed="rId3"/>
                <a:stretch>
                  <a:fillRect l="-4261" t="-8000" r="-1420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正方形/長方形 99">
                <a:extLst>
                  <a:ext uri="{FF2B5EF4-FFF2-40B4-BE49-F238E27FC236}">
                    <a16:creationId xmlns:a16="http://schemas.microsoft.com/office/drawing/2014/main" id="{58B514A8-5DF8-981F-3AD5-322357F753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6197" y="2341861"/>
                <a:ext cx="655161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575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kumimoji="1" sz="26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1pPr>
                <a:lvl2pPr marL="742950" indent="-285750">
                  <a:spcBef>
                    <a:spcPts val="375"/>
                  </a:spcBef>
                  <a:buClr>
                    <a:schemeClr val="accent2"/>
                  </a:buClr>
                  <a:buSzPct val="85000"/>
                  <a:buFont typeface="Wingdings 2" panose="05020102010507070707" pitchFamily="18" charset="2"/>
                  <a:buChar char=""/>
                  <a:defRPr kumimoji="1" sz="24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2pPr>
                <a:lvl3pPr marL="1143000" indent="-228600">
                  <a:spcBef>
                    <a:spcPts val="375"/>
                  </a:spcBef>
                  <a:buClr>
                    <a:srgbClr val="B2C1DB"/>
                  </a:buClr>
                  <a:buSzPct val="85000"/>
                  <a:buFont typeface="Wingdings 2" panose="05020102010507070707" pitchFamily="18" charset="2"/>
                  <a:buChar char="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3pPr>
                <a:lvl4pPr marL="1600200" indent="-228600">
                  <a:spcBef>
                    <a:spcPts val="375"/>
                  </a:spcBef>
                  <a:buClr>
                    <a:srgbClr val="9BBB59"/>
                  </a:buClr>
                  <a:buSzPct val="80000"/>
                  <a:buFont typeface="Wingdings 2" panose="05020102010507070707" pitchFamily="18" charset="2"/>
                  <a:buChar char="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4pPr>
                <a:lvl5pPr marL="2057400" indent="-228600">
                  <a:spcBef>
                    <a:spcPts val="375"/>
                  </a:spcBef>
                  <a:buClr>
                    <a:srgbClr val="9BBB59"/>
                  </a:buClr>
                  <a:buChar char="o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9BBB59"/>
                  </a:buClr>
                  <a:buChar char="o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9BBB59"/>
                  </a:buClr>
                  <a:buChar char="o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9BBB59"/>
                  </a:buClr>
                  <a:buChar char="o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9BBB59"/>
                  </a:buClr>
                  <a:buChar char="o"/>
                  <a:defRPr kumimoji="1" sz="20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ja-JP" altLang="en-US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任意の辺 </a:t>
                </a:r>
                <a14:m>
                  <m:oMath xmlns:m="http://schemas.openxmlformats.org/officeDocument/2006/math">
                    <m:r>
                      <a:rPr lang="ja-JP" alt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400" i="1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𝑢𝑣</m:t>
                    </m:r>
                    <m:r>
                      <a:rPr lang="en-US" altLang="ja-JP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∈</m:t>
                    </m:r>
                    <m:r>
                      <a:rPr lang="en-US" altLang="ja-JP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altLang="ja-JP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に対して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∈</m:t>
                    </m:r>
                    <m:r>
                      <a:rPr lang="en-US" altLang="ja-JP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altLang="ja-JP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ja-JP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</a:t>
                </a:r>
                <a:r>
                  <a:rPr lang="en-US" altLang="ja-JP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∈</m:t>
                    </m:r>
                    <m:r>
                      <a:rPr lang="en-US" altLang="ja-JP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endParaRPr lang="en-US" altLang="ja-JP" sz="24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正方形/長方形 99">
                <a:extLst>
                  <a:ext uri="{FF2B5EF4-FFF2-40B4-BE49-F238E27FC236}">
                    <a16:creationId xmlns:a16="http://schemas.microsoft.com/office/drawing/2014/main" id="{58B514A8-5DF8-981F-3AD5-322357F753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56197" y="2341861"/>
                <a:ext cx="6551612" cy="461665"/>
              </a:xfrm>
              <a:prstGeom prst="rect">
                <a:avLst/>
              </a:prstGeom>
              <a:blipFill>
                <a:blip r:embed="rId4"/>
                <a:stretch>
                  <a:fillRect t="-15789" b="-315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217C5F7-87D0-7D13-96DE-B078B8A9F388}"/>
              </a:ext>
            </a:extLst>
          </p:cNvPr>
          <p:cNvSpPr txBox="1"/>
          <p:nvPr/>
        </p:nvSpPr>
        <p:spPr>
          <a:xfrm>
            <a:off x="8721677" y="2230806"/>
            <a:ext cx="355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1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A628FCA-FD79-FFF3-DB97-1C867E0416C6}"/>
              </a:ext>
            </a:extLst>
          </p:cNvPr>
          <p:cNvSpPr txBox="1"/>
          <p:nvPr/>
        </p:nvSpPr>
        <p:spPr>
          <a:xfrm>
            <a:off x="10670564" y="1408058"/>
            <a:ext cx="355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1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4C75638A-5D9F-9BFF-E60D-4BD0B7CDFAD4}"/>
              </a:ext>
            </a:extLst>
          </p:cNvPr>
          <p:cNvSpPr txBox="1"/>
          <p:nvPr/>
        </p:nvSpPr>
        <p:spPr>
          <a:xfrm>
            <a:off x="9151423" y="511594"/>
            <a:ext cx="355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1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AAF2FB0C-8110-3F7C-9FC4-A0C3A1D90406}"/>
              </a:ext>
            </a:extLst>
          </p:cNvPr>
          <p:cNvSpPr txBox="1"/>
          <p:nvPr/>
        </p:nvSpPr>
        <p:spPr>
          <a:xfrm>
            <a:off x="8567930" y="757813"/>
            <a:ext cx="355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4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C1C89BEB-2F97-808A-50A6-A6A0819278CF}"/>
              </a:ext>
            </a:extLst>
          </p:cNvPr>
          <p:cNvSpPr txBox="1"/>
          <p:nvPr/>
        </p:nvSpPr>
        <p:spPr>
          <a:xfrm>
            <a:off x="10067664" y="2383696"/>
            <a:ext cx="355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4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0D2EBEF9-413C-CEAA-A722-11A7F5A1A9B6}"/>
              </a:ext>
            </a:extLst>
          </p:cNvPr>
          <p:cNvSpPr txBox="1"/>
          <p:nvPr/>
        </p:nvSpPr>
        <p:spPr>
          <a:xfrm>
            <a:off x="10213645" y="482118"/>
            <a:ext cx="355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3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D0D34090-A72D-5F26-DEF4-4960FC11BBB4}"/>
              </a:ext>
            </a:extLst>
          </p:cNvPr>
          <p:cNvSpPr txBox="1"/>
          <p:nvPr/>
        </p:nvSpPr>
        <p:spPr>
          <a:xfrm>
            <a:off x="8492218" y="1287907"/>
            <a:ext cx="355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3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9D43F11C-4338-8E8A-EE0D-816EB9D2447B}"/>
              </a:ext>
            </a:extLst>
          </p:cNvPr>
          <p:cNvSpPr txBox="1"/>
          <p:nvPr/>
        </p:nvSpPr>
        <p:spPr>
          <a:xfrm>
            <a:off x="9057663" y="1459361"/>
            <a:ext cx="355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8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612C1268-23C2-400F-2F82-1B1AC3FE7B0D}"/>
              </a:ext>
            </a:extLst>
          </p:cNvPr>
          <p:cNvSpPr txBox="1"/>
          <p:nvPr/>
        </p:nvSpPr>
        <p:spPr>
          <a:xfrm>
            <a:off x="9306873" y="2041054"/>
            <a:ext cx="355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6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4FFBAC4-2572-8B4E-46EB-BC36DB9E7DB4}"/>
              </a:ext>
            </a:extLst>
          </p:cNvPr>
          <p:cNvSpPr txBox="1"/>
          <p:nvPr/>
        </p:nvSpPr>
        <p:spPr>
          <a:xfrm>
            <a:off x="10519198" y="2018458"/>
            <a:ext cx="355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5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9B0AA3AA-0576-55E9-65D1-76B90557B41C}"/>
              </a:ext>
            </a:extLst>
          </p:cNvPr>
          <p:cNvSpPr txBox="1"/>
          <p:nvPr/>
        </p:nvSpPr>
        <p:spPr>
          <a:xfrm>
            <a:off x="10135329" y="1019552"/>
            <a:ext cx="46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10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B97F6897-622B-BCA4-46DA-322A95129D18}"/>
              </a:ext>
            </a:extLst>
          </p:cNvPr>
          <p:cNvSpPr txBox="1"/>
          <p:nvPr/>
        </p:nvSpPr>
        <p:spPr>
          <a:xfrm>
            <a:off x="9544807" y="1654732"/>
            <a:ext cx="355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2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E8CA5E5C-089F-4815-220F-E4DE19BA1A75}"/>
              </a:ext>
            </a:extLst>
          </p:cNvPr>
          <p:cNvSpPr/>
          <p:nvPr/>
        </p:nvSpPr>
        <p:spPr>
          <a:xfrm>
            <a:off x="767408" y="3108663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+mn-ea"/>
              </a:rPr>
              <a:t>この問題は </a:t>
            </a:r>
            <a:r>
              <a:rPr lang="en-US" altLang="ja-JP" dirty="0">
                <a:latin typeface="+mn-ea"/>
              </a:rPr>
              <a:t>NP</a:t>
            </a:r>
            <a:r>
              <a:rPr lang="ja-JP" altLang="en-US" dirty="0">
                <a:latin typeface="+mn-ea"/>
              </a:rPr>
              <a:t>困難 → 近似アルゴリズムを考える</a:t>
            </a:r>
          </a:p>
        </p:txBody>
      </p: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5C0CC71B-7A1B-5207-8DFC-5BC155D10FAC}"/>
              </a:ext>
            </a:extLst>
          </p:cNvPr>
          <p:cNvGrpSpPr/>
          <p:nvPr/>
        </p:nvGrpSpPr>
        <p:grpSpPr>
          <a:xfrm>
            <a:off x="761058" y="3678978"/>
            <a:ext cx="6048672" cy="2632046"/>
            <a:chOff x="761058" y="3678978"/>
            <a:chExt cx="6048672" cy="26320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テキスト ボックス 61">
                  <a:extLst>
                    <a:ext uri="{FF2B5EF4-FFF2-40B4-BE49-F238E27FC236}">
                      <a16:creationId xmlns:a16="http://schemas.microsoft.com/office/drawing/2014/main" id="{D57162CC-4492-B975-5365-E9399896AE45}"/>
                    </a:ext>
                  </a:extLst>
                </p:cNvPr>
                <p:cNvSpPr txBox="1"/>
                <p:nvPr/>
              </p:nvSpPr>
              <p:spPr>
                <a:xfrm>
                  <a:off x="2745635" y="5255996"/>
                  <a:ext cx="188263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)+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)≥1</m:t>
                        </m:r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62" name="テキスト ボックス 61">
                  <a:extLst>
                    <a:ext uri="{FF2B5EF4-FFF2-40B4-BE49-F238E27FC236}">
                      <a16:creationId xmlns:a16="http://schemas.microsoft.com/office/drawing/2014/main" id="{D57162CC-4492-B975-5365-E9399896AE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5635" y="5255996"/>
                  <a:ext cx="1882631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647" t="-7843" r="-1942" b="-2745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正方形/長方形 62">
                  <a:extLst>
                    <a:ext uri="{FF2B5EF4-FFF2-40B4-BE49-F238E27FC236}">
                      <a16:creationId xmlns:a16="http://schemas.microsoft.com/office/drawing/2014/main" id="{07A95660-E2A9-278F-3F1A-F275CE5FAD99}"/>
                    </a:ext>
                  </a:extLst>
                </p:cNvPr>
                <p:cNvSpPr/>
                <p:nvPr/>
              </p:nvSpPr>
              <p:spPr>
                <a:xfrm>
                  <a:off x="2711624" y="5821233"/>
                  <a:ext cx="125130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)≥0</m:t>
                        </m:r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63" name="正方形/長方形 62">
                  <a:extLst>
                    <a:ext uri="{FF2B5EF4-FFF2-40B4-BE49-F238E27FC236}">
                      <a16:creationId xmlns:a16="http://schemas.microsoft.com/office/drawing/2014/main" id="{07A95660-E2A9-278F-3F1A-F275CE5FAD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1624" y="5821233"/>
                  <a:ext cx="1251305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テキスト ボックス 63">
                  <a:extLst>
                    <a:ext uri="{FF2B5EF4-FFF2-40B4-BE49-F238E27FC236}">
                      <a16:creationId xmlns:a16="http://schemas.microsoft.com/office/drawing/2014/main" id="{15EAB005-899F-87C1-A6AB-1B59AAD2353D}"/>
                    </a:ext>
                  </a:extLst>
                </p:cNvPr>
                <p:cNvSpPr txBox="1"/>
                <p:nvPr/>
              </p:nvSpPr>
              <p:spPr>
                <a:xfrm>
                  <a:off x="4826613" y="5800364"/>
                  <a:ext cx="118546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64" name="テキスト ボックス 63">
                  <a:extLst>
                    <a:ext uri="{FF2B5EF4-FFF2-40B4-BE49-F238E27FC236}">
                      <a16:creationId xmlns:a16="http://schemas.microsoft.com/office/drawing/2014/main" id="{15EAB005-899F-87C1-A6AB-1B59AAD235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6613" y="5800364"/>
                  <a:ext cx="1185461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1076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テキスト ボックス 64">
                  <a:extLst>
                    <a:ext uri="{FF2B5EF4-FFF2-40B4-BE49-F238E27FC236}">
                      <a16:creationId xmlns:a16="http://schemas.microsoft.com/office/drawing/2014/main" id="{8E519901-99A8-59B8-151F-83A169F74812}"/>
                    </a:ext>
                  </a:extLst>
                </p:cNvPr>
                <p:cNvSpPr txBox="1"/>
                <p:nvPr/>
              </p:nvSpPr>
              <p:spPr>
                <a:xfrm>
                  <a:off x="4702185" y="5209198"/>
                  <a:ext cx="151051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000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65" name="テキスト ボックス 64">
                  <a:extLst>
                    <a:ext uri="{FF2B5EF4-FFF2-40B4-BE49-F238E27FC236}">
                      <a16:creationId xmlns:a16="http://schemas.microsoft.com/office/drawing/2014/main" id="{8E519901-99A8-59B8-151F-83A169F748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2185" y="5209198"/>
                  <a:ext cx="1510519" cy="400110"/>
                </a:xfrm>
                <a:prstGeom prst="rect">
                  <a:avLst/>
                </a:prstGeom>
                <a:blipFill>
                  <a:blip r:embed="rId8"/>
                  <a:stretch>
                    <a:fillRect b="-1076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角丸四角形 28">
              <a:extLst>
                <a:ext uri="{FF2B5EF4-FFF2-40B4-BE49-F238E27FC236}">
                  <a16:creationId xmlns:a16="http://schemas.microsoft.com/office/drawing/2014/main" id="{C0244D60-AE87-3A94-ADEB-ADEBF68D1C96}"/>
                </a:ext>
              </a:extLst>
            </p:cNvPr>
            <p:cNvSpPr/>
            <p:nvPr/>
          </p:nvSpPr>
          <p:spPr>
            <a:xfrm>
              <a:off x="1199456" y="4149080"/>
              <a:ext cx="5112568" cy="216194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正方形/長方形 66">
                  <a:extLst>
                    <a:ext uri="{FF2B5EF4-FFF2-40B4-BE49-F238E27FC236}">
                      <a16:creationId xmlns:a16="http://schemas.microsoft.com/office/drawing/2014/main" id="{7B87E048-4AA3-A2B9-EAD5-75FB82A611D3}"/>
                    </a:ext>
                  </a:extLst>
                </p:cNvPr>
                <p:cNvSpPr/>
                <p:nvPr/>
              </p:nvSpPr>
              <p:spPr>
                <a:xfrm>
                  <a:off x="2279576" y="4265202"/>
                  <a:ext cx="1869486" cy="83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sub>
                          <m:sup/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ja-JP" altLang="en-US" sz="2000" dirty="0"/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67" name="正方形/長方形 66">
                  <a:extLst>
                    <a:ext uri="{FF2B5EF4-FFF2-40B4-BE49-F238E27FC236}">
                      <a16:creationId xmlns:a16="http://schemas.microsoft.com/office/drawing/2014/main" id="{7B87E048-4AA3-A2B9-EAD5-75FB82A611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576" y="4265202"/>
                  <a:ext cx="1869486" cy="83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281134D5-A424-958B-9123-F1B558270644}"/>
                </a:ext>
              </a:extLst>
            </p:cNvPr>
            <p:cNvSpPr/>
            <p:nvPr/>
          </p:nvSpPr>
          <p:spPr>
            <a:xfrm>
              <a:off x="1415481" y="4484870"/>
              <a:ext cx="66236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dirty="0">
                  <a:solidFill>
                    <a:prstClr val="black"/>
                  </a:solidFill>
                </a:rPr>
                <a:t>Min.</a:t>
              </a:r>
              <a:endParaRPr lang="ja-JP" altLang="en-US" dirty="0"/>
            </a:p>
          </p:txBody>
        </p:sp>
        <p:sp>
          <p:nvSpPr>
            <p:cNvPr id="69" name="正方形/長方形 68">
              <a:extLst>
                <a:ext uri="{FF2B5EF4-FFF2-40B4-BE49-F238E27FC236}">
                  <a16:creationId xmlns:a16="http://schemas.microsoft.com/office/drawing/2014/main" id="{5982773E-59BB-1AC3-7935-FF891C74B0B4}"/>
                </a:ext>
              </a:extLst>
            </p:cNvPr>
            <p:cNvSpPr/>
            <p:nvPr/>
          </p:nvSpPr>
          <p:spPr>
            <a:xfrm>
              <a:off x="1406351" y="5255996"/>
              <a:ext cx="9131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dirty="0">
                  <a:solidFill>
                    <a:prstClr val="black"/>
                  </a:solidFill>
                </a:rPr>
                <a:t>Sub. to</a:t>
              </a:r>
              <a:endParaRPr lang="ja-JP" altLang="en-US" dirty="0"/>
            </a:p>
          </p:txBody>
        </p:sp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C908FF2E-DAC2-68FA-D935-1DBFB34F44CC}"/>
                </a:ext>
              </a:extLst>
            </p:cNvPr>
            <p:cNvSpPr/>
            <p:nvPr/>
          </p:nvSpPr>
          <p:spPr>
            <a:xfrm>
              <a:off x="761058" y="3678978"/>
              <a:ext cx="60486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dirty="0">
                  <a:latin typeface="+mn-ea"/>
                </a:rPr>
                <a:t>自然な緩和問題（</a:t>
              </a:r>
              <a:r>
                <a:rPr lang="en-US" altLang="ja-JP" dirty="0">
                  <a:latin typeface="+mn-ea"/>
                </a:rPr>
                <a:t>LP</a:t>
              </a:r>
              <a:r>
                <a:rPr lang="ja-JP" altLang="en-US" dirty="0">
                  <a:latin typeface="+mn-ea"/>
                </a:rPr>
                <a:t>緩和）</a:t>
              </a:r>
            </a:p>
          </p:txBody>
        </p:sp>
        <p:sp>
          <p:nvSpPr>
            <p:cNvPr id="71" name="角丸四角形 30">
              <a:extLst>
                <a:ext uri="{FF2B5EF4-FFF2-40B4-BE49-F238E27FC236}">
                  <a16:creationId xmlns:a16="http://schemas.microsoft.com/office/drawing/2014/main" id="{6F55CCFD-957D-3EE3-7535-DB4EF03B89B2}"/>
                </a:ext>
              </a:extLst>
            </p:cNvPr>
            <p:cNvSpPr/>
            <p:nvPr/>
          </p:nvSpPr>
          <p:spPr>
            <a:xfrm>
              <a:off x="1213747" y="4015937"/>
              <a:ext cx="441177" cy="473657"/>
            </a:xfrm>
            <a:prstGeom prst="roundRect">
              <a:avLst/>
            </a:prstGeom>
            <a:solidFill>
              <a:srgbClr val="F2FFFF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ja-JP" sz="2800" dirty="0">
                  <a:solidFill>
                    <a:srgbClr val="7030A0"/>
                  </a:solidFill>
                </a:rPr>
                <a:t>P</a:t>
              </a:r>
            </a:p>
          </p:txBody>
        </p:sp>
      </p:grp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46676893-FFC0-DFB5-8742-113BA5DAADB6}"/>
              </a:ext>
            </a:extLst>
          </p:cNvPr>
          <p:cNvGrpSpPr/>
          <p:nvPr/>
        </p:nvGrpSpPr>
        <p:grpSpPr>
          <a:xfrm>
            <a:off x="6744072" y="3429000"/>
            <a:ext cx="4968552" cy="1555159"/>
            <a:chOff x="6744072" y="3429000"/>
            <a:chExt cx="4968552" cy="1555159"/>
          </a:xfrm>
        </p:grpSpPr>
        <p:sp>
          <p:nvSpPr>
            <p:cNvPr id="72" name="角丸四角形 30">
              <a:extLst>
                <a:ext uri="{FF2B5EF4-FFF2-40B4-BE49-F238E27FC236}">
                  <a16:creationId xmlns:a16="http://schemas.microsoft.com/office/drawing/2014/main" id="{9D0AED47-7346-B5D7-0E53-ABC7DA61C058}"/>
                </a:ext>
              </a:extLst>
            </p:cNvPr>
            <p:cNvSpPr/>
            <p:nvPr/>
          </p:nvSpPr>
          <p:spPr>
            <a:xfrm>
              <a:off x="7686182" y="3926862"/>
              <a:ext cx="286582" cy="369333"/>
            </a:xfrm>
            <a:prstGeom prst="roundRect">
              <a:avLst/>
            </a:prstGeom>
            <a:solidFill>
              <a:srgbClr val="F2FFFF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ja-JP" sz="2400" dirty="0">
                  <a:solidFill>
                    <a:srgbClr val="7030A0"/>
                  </a:solidFill>
                </a:rPr>
                <a:t>P</a:t>
              </a:r>
            </a:p>
          </p:txBody>
        </p: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CE84D0A8-735C-2942-CC0E-50458C27D7A1}"/>
                </a:ext>
              </a:extLst>
            </p:cNvPr>
            <p:cNvSpPr txBox="1"/>
            <p:nvPr/>
          </p:nvSpPr>
          <p:spPr>
            <a:xfrm>
              <a:off x="6871366" y="3483263"/>
              <a:ext cx="19678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b="1" u="sng" dirty="0">
                  <a:solidFill>
                    <a:schemeClr val="tx2"/>
                  </a:solidFill>
                  <a:latin typeface="+mn-ea"/>
                </a:rPr>
                <a:t>アルゴリズム</a:t>
              </a:r>
              <a:endParaRPr lang="ja-JP" altLang="en-US" b="1" u="sng" dirty="0">
                <a:solidFill>
                  <a:schemeClr val="tx2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テキスト ボックス 74">
                  <a:extLst>
                    <a:ext uri="{FF2B5EF4-FFF2-40B4-BE49-F238E27FC236}">
                      <a16:creationId xmlns:a16="http://schemas.microsoft.com/office/drawing/2014/main" id="{A11194C7-0318-6D81-A402-AE89758E71B3}"/>
                    </a:ext>
                  </a:extLst>
                </p:cNvPr>
                <p:cNvSpPr txBox="1"/>
                <p:nvPr/>
              </p:nvSpPr>
              <p:spPr>
                <a:xfrm>
                  <a:off x="7182126" y="3782412"/>
                  <a:ext cx="4376874" cy="11310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342900" indent="-342900">
                    <a:lnSpc>
                      <a:spcPct val="200000"/>
                    </a:lnSpc>
                    <a:buAutoNum type="arabicPeriod"/>
                  </a:pPr>
                  <a:r>
                    <a:rPr lang="ja-JP" altLang="en-US" dirty="0">
                      <a:latin typeface="+mn-ea"/>
                    </a:rPr>
                    <a:t>       を解く</a:t>
                  </a:r>
                  <a:endParaRPr lang="en-US" altLang="ja-JP" dirty="0">
                    <a:latin typeface="+mn-ea"/>
                  </a:endParaRPr>
                </a:p>
                <a:p>
                  <a:pPr marL="342900" indent="-342900">
                    <a:lnSpc>
                      <a:spcPct val="200000"/>
                    </a:lnSpc>
                    <a:buAutoNum type="arabicPeriod"/>
                  </a:pPr>
                  <a:r>
                    <a:rPr lang="ja-JP" altLang="en-US" dirty="0">
                      <a:latin typeface="+mn-e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∣ 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) ≥1/2}</m:t>
                      </m:r>
                    </m:oMath>
                  </a14:m>
                  <a:r>
                    <a:rPr lang="ja-JP" altLang="en-US" dirty="0">
                      <a:latin typeface="+mn-ea"/>
                    </a:rPr>
                    <a:t>  を出力</a:t>
                  </a:r>
                  <a:endParaRPr lang="ja-JP" altLang="en-US" dirty="0"/>
                </a:p>
              </p:txBody>
            </p:sp>
          </mc:Choice>
          <mc:Fallback xmlns="">
            <p:sp>
              <p:nvSpPr>
                <p:cNvPr id="75" name="テキスト ボックス 74">
                  <a:extLst>
                    <a:ext uri="{FF2B5EF4-FFF2-40B4-BE49-F238E27FC236}">
                      <a16:creationId xmlns:a16="http://schemas.microsoft.com/office/drawing/2014/main" id="{A11194C7-0318-6D81-A402-AE89758E71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2126" y="3782412"/>
                  <a:ext cx="4376874" cy="1131079"/>
                </a:xfrm>
                <a:prstGeom prst="rect">
                  <a:avLst/>
                </a:prstGeom>
                <a:blipFill>
                  <a:blip r:embed="rId10"/>
                  <a:stretch>
                    <a:fillRect l="-1950" b="-1344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角丸四角形 28">
              <a:extLst>
                <a:ext uri="{FF2B5EF4-FFF2-40B4-BE49-F238E27FC236}">
                  <a16:creationId xmlns:a16="http://schemas.microsoft.com/office/drawing/2014/main" id="{2ED05057-5A00-8060-AFE6-193FC9D0E1DE}"/>
                </a:ext>
              </a:extLst>
            </p:cNvPr>
            <p:cNvSpPr/>
            <p:nvPr/>
          </p:nvSpPr>
          <p:spPr>
            <a:xfrm>
              <a:off x="6744072" y="3429000"/>
              <a:ext cx="4968552" cy="155515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960EE72C-875A-4BD1-A242-1ABE1DBDDE87}"/>
              </a:ext>
            </a:extLst>
          </p:cNvPr>
          <p:cNvGrpSpPr/>
          <p:nvPr/>
        </p:nvGrpSpPr>
        <p:grpSpPr>
          <a:xfrm>
            <a:off x="6744072" y="5155950"/>
            <a:ext cx="5018670" cy="1555159"/>
            <a:chOff x="6744072" y="5155950"/>
            <a:chExt cx="5018670" cy="1555159"/>
          </a:xfrm>
        </p:grpSpPr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C8DAE5D1-8082-911D-7118-30AFCB27355E}"/>
                </a:ext>
              </a:extLst>
            </p:cNvPr>
            <p:cNvSpPr txBox="1"/>
            <p:nvPr/>
          </p:nvSpPr>
          <p:spPr>
            <a:xfrm>
              <a:off x="6871366" y="5210213"/>
              <a:ext cx="19678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b="1" u="sng" dirty="0">
                  <a:solidFill>
                    <a:schemeClr val="tx2"/>
                  </a:solidFill>
                  <a:latin typeface="+mn-ea"/>
                </a:rPr>
                <a:t>定理</a:t>
              </a:r>
              <a:endParaRPr lang="ja-JP" altLang="en-US" b="1" u="sng" dirty="0">
                <a:solidFill>
                  <a:schemeClr val="tx2"/>
                </a:solidFill>
              </a:endParaRPr>
            </a:p>
          </p:txBody>
        </p:sp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38673748-C337-E2D7-E6BB-127313FB1240}"/>
                </a:ext>
              </a:extLst>
            </p:cNvPr>
            <p:cNvSpPr txBox="1"/>
            <p:nvPr/>
          </p:nvSpPr>
          <p:spPr>
            <a:xfrm>
              <a:off x="6913551" y="5563849"/>
              <a:ext cx="4376874" cy="4732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dirty="0">
                  <a:latin typeface="+mn-ea"/>
                </a:rPr>
                <a:t>このアルゴリズムは</a:t>
              </a:r>
              <a:r>
                <a:rPr lang="en-US" altLang="ja-JP" dirty="0">
                  <a:solidFill>
                    <a:srgbClr val="0000FF"/>
                  </a:solidFill>
                  <a:latin typeface="+mn-ea"/>
                </a:rPr>
                <a:t>2</a:t>
              </a:r>
              <a:r>
                <a:rPr lang="ja-JP" altLang="en-US" dirty="0">
                  <a:solidFill>
                    <a:srgbClr val="0000FF"/>
                  </a:solidFill>
                  <a:latin typeface="+mn-ea"/>
                </a:rPr>
                <a:t>近似アルゴリズム</a:t>
              </a:r>
              <a:endParaRPr lang="en-US" altLang="ja-JP" dirty="0">
                <a:latin typeface="+mn-ea"/>
              </a:endParaRPr>
            </a:p>
          </p:txBody>
        </p:sp>
        <p:sp>
          <p:nvSpPr>
            <p:cNvPr id="79" name="角丸四角形 28">
              <a:extLst>
                <a:ext uri="{FF2B5EF4-FFF2-40B4-BE49-F238E27FC236}">
                  <a16:creationId xmlns:a16="http://schemas.microsoft.com/office/drawing/2014/main" id="{D572EF08-0CCC-7139-CA6E-38F5E450CAE0}"/>
                </a:ext>
              </a:extLst>
            </p:cNvPr>
            <p:cNvSpPr/>
            <p:nvPr/>
          </p:nvSpPr>
          <p:spPr>
            <a:xfrm>
              <a:off x="6744072" y="5155950"/>
              <a:ext cx="4968552" cy="155515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5110B653-165F-B4B9-C567-3277D4422208}"/>
                </a:ext>
              </a:extLst>
            </p:cNvPr>
            <p:cNvSpPr txBox="1"/>
            <p:nvPr/>
          </p:nvSpPr>
          <p:spPr>
            <a:xfrm>
              <a:off x="6744072" y="6052138"/>
              <a:ext cx="5018670" cy="4732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800" dirty="0">
                  <a:latin typeface="+mn-ea"/>
                </a:rPr>
                <a:t>（最適値の</a:t>
              </a:r>
              <a:r>
                <a:rPr lang="en-US" altLang="ja-JP" sz="1800" dirty="0">
                  <a:latin typeface="+mn-ea"/>
                </a:rPr>
                <a:t>2</a:t>
              </a:r>
              <a:r>
                <a:rPr lang="ja-JP" altLang="en-US" sz="1800" dirty="0">
                  <a:latin typeface="+mn-ea"/>
                </a:rPr>
                <a:t>倍以下の重みの頂点被覆を出力）</a:t>
              </a:r>
              <a:endParaRPr lang="en-US" altLang="ja-JP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68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78780-A370-91D0-8264-1BF302ED5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CE7A3CE8-10DE-C356-9501-A125FF00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908720"/>
            <a:ext cx="9885444" cy="1362075"/>
          </a:xfrm>
        </p:spPr>
        <p:txBody>
          <a:bodyPr/>
          <a:lstStyle/>
          <a:p>
            <a:r>
              <a:rPr kumimoji="1" lang="ja-JP" altLang="en-US" dirty="0"/>
              <a:t>マトロイド制約付き劣モジュラ関数最大化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A0642B7-9D3A-FF33-3D1B-09F696853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0216" y="2636912"/>
            <a:ext cx="3358076" cy="648072"/>
          </a:xfrm>
        </p:spPr>
        <p:txBody>
          <a:bodyPr/>
          <a:lstStyle/>
          <a:p>
            <a:r>
              <a:rPr kumimoji="1" lang="ja-JP" altLang="en-US" dirty="0"/>
              <a:t>もし時間があれば</a:t>
            </a:r>
          </a:p>
        </p:txBody>
      </p:sp>
    </p:spTree>
    <p:extLst>
      <p:ext uri="{BB962C8B-B14F-4D97-AF65-F5344CB8AC3E}">
        <p14:creationId xmlns:p14="http://schemas.microsoft.com/office/powerpoint/2010/main" val="24203601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86B38-9AF0-4971-4E52-C3CF74D0F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A7EBD7-5438-39B7-8369-60C5BC4ED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38911"/>
            <a:ext cx="10363200" cy="64807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マトロイド制約付き劣モジュラ関数最大化</a:t>
            </a:r>
          </a:p>
        </p:txBody>
      </p:sp>
      <p:sp>
        <p:nvSpPr>
          <p:cNvPr id="12" name="スライド番号プレースホルダー 2">
            <a:extLst>
              <a:ext uri="{FF2B5EF4-FFF2-40B4-BE49-F238E27FC236}">
                <a16:creationId xmlns:a16="http://schemas.microsoft.com/office/drawing/2014/main" id="{51A61E18-1B20-BBD9-E454-9C08F456A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00" y="6391994"/>
            <a:ext cx="457200" cy="457200"/>
          </a:xfrm>
          <a:noFill/>
        </p:spPr>
        <p:txBody>
          <a:bodyPr/>
          <a:lstStyle/>
          <a:p>
            <a:pPr>
              <a:defRPr/>
            </a:pPr>
            <a:fld id="{05A9228C-710E-4E36-8D3E-FBFE0059D06E}" type="slidenum">
              <a:rPr lang="ja-JP" altLang="en-US" smtClean="0">
                <a:solidFill>
                  <a:schemeClr val="tx1"/>
                </a:solidFill>
              </a:rPr>
              <a:pPr>
                <a:defRPr/>
              </a:pPr>
              <a:t>43</a:t>
            </a:fld>
            <a:endParaRPr lang="ja-JP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コンテンツ プレースホルダー 2">
                <a:extLst>
                  <a:ext uri="{FF2B5EF4-FFF2-40B4-BE49-F238E27FC236}">
                    <a16:creationId xmlns:a16="http://schemas.microsoft.com/office/drawing/2014/main" id="{62B20816-5D73-25C7-2EF6-35F71518076F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425229" y="1850421"/>
                <a:ext cx="11492948" cy="22521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GB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GB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p>
                    </m:sSup>
                    <m:r>
                      <a:rPr lang="en-GB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GB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GB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≥0</m:t>
                        </m:r>
                      </m:sub>
                    </m:sSub>
                    <m:r>
                      <a:rPr lang="en-GB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ja-JP" dirty="0"/>
                  <a:t>: Monotone Submodular</a:t>
                </a:r>
              </a:p>
              <a:p>
                <a:pPr marL="0" indent="0">
                  <a:buNone/>
                </a:pPr>
                <a:endParaRPr kumimoji="1" lang="en-GB" altLang="ja-JP" dirty="0"/>
              </a:p>
              <a:p>
                <a:pPr marL="0" indent="0">
                  <a:buNone/>
                </a:pPr>
                <a:endParaRPr lang="en-GB" altLang="ja-JP" dirty="0"/>
              </a:p>
              <a:p>
                <a:pPr marL="0" indent="0">
                  <a:buNone/>
                </a:pPr>
                <a:r>
                  <a:rPr lang="ja-JP" altLang="en-US" sz="2800" dirty="0"/>
                  <a:t>☞</a:t>
                </a:r>
                <a:r>
                  <a:rPr lang="en-GB" altLang="ja-JP" dirty="0"/>
                  <a:t> </a:t>
                </a:r>
                <a:r>
                  <a:rPr lang="en-GB" altLang="ja-JP" b="1" dirty="0"/>
                  <a:t>Continuous Greedy </a:t>
                </a:r>
                <a:r>
                  <a:rPr lang="en-GB" altLang="ja-JP" dirty="0"/>
                  <a:t>achieves</a:t>
                </a:r>
                <a:r>
                  <a:rPr lang="en-US" altLang="ja-JP" sz="2800" dirty="0"/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𝐞</m:t>
                    </m:r>
                    <m:r>
                      <a:rPr lang="en-GB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JP" b="1" dirty="0">
                    <a:solidFill>
                      <a:srgbClr val="FF0000"/>
                    </a:solidFill>
                  </a:rPr>
                  <a:t>-approximation</a:t>
                </a:r>
                <a:endParaRPr lang="en-JP" b="1" dirty="0"/>
              </a:p>
            </p:txBody>
          </p:sp>
        </mc:Choice>
        <mc:Fallback xmlns="">
          <p:sp>
            <p:nvSpPr>
              <p:cNvPr id="11" name="コンテンツ プレースホルダー 2">
                <a:extLst>
                  <a:ext uri="{FF2B5EF4-FFF2-40B4-BE49-F238E27FC236}">
                    <a16:creationId xmlns:a16="http://schemas.microsoft.com/office/drawing/2014/main" id="{62B20816-5D73-25C7-2EF6-35F7151807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29" y="1850421"/>
                <a:ext cx="11492948" cy="2252163"/>
              </a:xfrm>
              <a:prstGeom prst="rect">
                <a:avLst/>
              </a:prstGeom>
              <a:blipFill>
                <a:blip r:embed="rId2"/>
                <a:stretch>
                  <a:fillRect l="-1114" t="-37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角丸四角形 12">
            <a:extLst>
              <a:ext uri="{FF2B5EF4-FFF2-40B4-BE49-F238E27FC236}">
                <a16:creationId xmlns:a16="http://schemas.microsoft.com/office/drawing/2014/main" id="{EC6C1364-80C9-C5F6-C452-7277680AAA1B}"/>
              </a:ext>
            </a:extLst>
          </p:cNvPr>
          <p:cNvSpPr/>
          <p:nvPr/>
        </p:nvSpPr>
        <p:spPr>
          <a:xfrm>
            <a:off x="86968" y="1700808"/>
            <a:ext cx="11866832" cy="272655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コンテンツ プレースホルダー 2">
                <a:extLst>
                  <a:ext uri="{FF2B5EF4-FFF2-40B4-BE49-F238E27FC236}">
                    <a16:creationId xmlns:a16="http://schemas.microsoft.com/office/drawing/2014/main" id="{DE7D211C-98EA-D491-72C5-1D2F37BFED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03066" y="2498659"/>
                <a:ext cx="5872045" cy="6368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defPPr>
                  <a:defRPr lang="ja-JP"/>
                </a:defPPr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altLang="ja-JP" dirty="0">
                    <a:ea typeface="Cambria Math" panose="02040503050406030204" pitchFamily="18" charset="0"/>
                    <a:sym typeface="Wingdings" pitchFamily="2" charset="2"/>
                  </a:rPr>
                  <a:t> </a:t>
                </a:r>
                <a:r>
                  <a:rPr lang="en-GB" altLang="ja-JP" sz="3600" dirty="0">
                    <a:ea typeface="Cambria Math" panose="02040503050406030204" pitchFamily="18" charset="0"/>
                    <a:sym typeface="Wingdings" pitchFamily="2" charset="2"/>
                  </a:rPr>
                  <a:t>max   </a:t>
                </a:r>
                <a14:m>
                  <m:oMath xmlns:m="http://schemas.openxmlformats.org/officeDocument/2006/math">
                    <m:r>
                      <a:rPr lang="en-GB" altLang="ja-JP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𝑓</m:t>
                    </m:r>
                    <m:r>
                      <a:rPr lang="en-GB" altLang="ja-JP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GB" altLang="ja-JP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𝑆</m:t>
                    </m:r>
                    <m:r>
                      <a:rPr lang="en-GB" altLang="ja-JP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altLang="ja-JP" sz="3600" dirty="0"/>
                  <a:t>     </a:t>
                </a:r>
                <a:r>
                  <a:rPr lang="en-US" altLang="ja-JP" sz="3600" dirty="0" err="1"/>
                  <a:t>s.t.</a:t>
                </a:r>
                <a:r>
                  <a:rPr lang="en-US" altLang="ja-JP" sz="3600" dirty="0"/>
                  <a:t> </a:t>
                </a:r>
                <a14:m>
                  <m:oMath xmlns:m="http://schemas.openxmlformats.org/officeDocument/2006/math">
                    <m:r>
                      <a:rPr lang="en-GB" altLang="ja-JP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     </m:t>
                    </m:r>
                    <m:r>
                      <a:rPr lang="en-GB" altLang="ja-JP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𝑺</m:t>
                    </m:r>
                    <m:r>
                      <a:rPr lang="en-GB" altLang="ja-JP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∈</m:t>
                    </m:r>
                    <m:r>
                      <a:rPr lang="en-GB" altLang="ja-JP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𝓘</m:t>
                    </m:r>
                  </m:oMath>
                </a14:m>
                <a:endParaRPr lang="ja-JP" altLang="en-US" sz="3600" b="1"/>
              </a:p>
            </p:txBody>
          </p:sp>
        </mc:Choice>
        <mc:Fallback xmlns="">
          <p:sp>
            <p:nvSpPr>
              <p:cNvPr id="15" name="コンテンツ プレースホルダー 2">
                <a:extLst>
                  <a:ext uri="{FF2B5EF4-FFF2-40B4-BE49-F238E27FC236}">
                    <a16:creationId xmlns:a16="http://schemas.microsoft.com/office/drawing/2014/main" id="{DE7D211C-98EA-D491-72C5-1D2F37BFE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066" y="2498659"/>
                <a:ext cx="5872045" cy="636851"/>
              </a:xfrm>
              <a:prstGeom prst="rect">
                <a:avLst/>
              </a:prstGeom>
              <a:blipFill>
                <a:blip r:embed="rId3"/>
                <a:stretch>
                  <a:fillRect l="-1142" t="-20192" b="-32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CCA5F39-5C0C-0DE0-DEAA-D9BCE60275B2}"/>
              </a:ext>
            </a:extLst>
          </p:cNvPr>
          <p:cNvSpPr txBox="1">
            <a:spLocks/>
          </p:cNvSpPr>
          <p:nvPr/>
        </p:nvSpPr>
        <p:spPr>
          <a:xfrm>
            <a:off x="5982203" y="3888024"/>
            <a:ext cx="6122829" cy="4291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ja-JP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JP" sz="2400" dirty="0"/>
              <a:t>[</a:t>
            </a:r>
            <a:r>
              <a:rPr kumimoji="1" lang="en-GB" altLang="ja-JP" sz="2400" b="0" dirty="0" err="1"/>
              <a:t>Calinescu-Chekuri-Pál-Vondrák</a:t>
            </a:r>
            <a:r>
              <a:rPr kumimoji="1" lang="en-GB" altLang="ja-JP" sz="2400" b="0" dirty="0"/>
              <a:t> </a:t>
            </a:r>
            <a:r>
              <a:rPr lang="en-JP" sz="2400" dirty="0"/>
              <a:t>2007]</a:t>
            </a:r>
          </a:p>
        </p:txBody>
      </p:sp>
    </p:spTree>
    <p:extLst>
      <p:ext uri="{BB962C8B-B14F-4D97-AF65-F5344CB8AC3E}">
        <p14:creationId xmlns:p14="http://schemas.microsoft.com/office/powerpoint/2010/main" val="2786297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52">
            <a:extLst>
              <a:ext uri="{FF2B5EF4-FFF2-40B4-BE49-F238E27FC236}">
                <a16:creationId xmlns:a16="http://schemas.microsoft.com/office/drawing/2014/main" id="{F8D2A98E-7867-6E0C-8687-083082082C4A}"/>
              </a:ext>
            </a:extLst>
          </p:cNvPr>
          <p:cNvSpPr/>
          <p:nvPr/>
        </p:nvSpPr>
        <p:spPr>
          <a:xfrm>
            <a:off x="6411279" y="1819229"/>
            <a:ext cx="5411657" cy="1325562"/>
          </a:xfrm>
          <a:prstGeom prst="rect">
            <a:avLst/>
          </a:prstGeom>
          <a:solidFill>
            <a:srgbClr val="92D050">
              <a:alpha val="29769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979E5E3-438B-2FF3-F184-3053BAB6F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17444"/>
            <a:ext cx="11213337" cy="1150818"/>
          </a:xfrm>
        </p:spPr>
        <p:txBody>
          <a:bodyPr>
            <a:normAutofit/>
          </a:bodyPr>
          <a:lstStyle/>
          <a:p>
            <a:r>
              <a:rPr kumimoji="1" lang="en-GB" altLang="ja-JP" b="1" dirty="0"/>
              <a:t>Continuous Greedy Algorithm</a:t>
            </a:r>
            <a:br>
              <a:rPr kumimoji="1" lang="en-GB" altLang="ja-JP" b="1" dirty="0"/>
            </a:br>
            <a:endParaRPr kumimoji="1" lang="ja-JP" altLang="en-US" sz="27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8BCCD72B-E0C3-DC91-E2F5-B5AAC520E7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99179" y="2469897"/>
                <a:ext cx="5023757" cy="87100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JP" dirty="0"/>
                  <a:t> </a:t>
                </a:r>
                <a:r>
                  <a:rPr lang="en-GB" altLang="ja-JP" sz="3200" b="1" dirty="0">
                    <a:ea typeface="Cambria Math" panose="02040503050406030204" pitchFamily="18" charset="0"/>
                  </a:rPr>
                  <a:t>max </a:t>
                </a:r>
                <a14:m>
                  <m:oMath xmlns:m="http://schemas.openxmlformats.org/officeDocument/2006/math">
                    <m:r>
                      <a:rPr lang="en-GB" altLang="ja-JP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GB" altLang="ja-JP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ja-JP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altLang="ja-JP" sz="3200" b="1" dirty="0"/>
                  <a:t> </a:t>
                </a:r>
                <a:r>
                  <a:rPr lang="en-US" altLang="ja-JP" sz="3200" dirty="0" err="1"/>
                  <a:t>s.t.</a:t>
                </a:r>
                <a:r>
                  <a:rPr lang="en-US" altLang="ja-JP" sz="3200" b="1" dirty="0"/>
                  <a:t> </a:t>
                </a:r>
                <a14:m>
                  <m:oMath xmlns:m="http://schemas.openxmlformats.org/officeDocument/2006/math">
                    <m:r>
                      <a:rPr lang="en-GB" altLang="ja-JP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𝒙</m:t>
                    </m:r>
                    <m:r>
                      <a:rPr lang="en-GB" altLang="ja-JP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∈</m:t>
                    </m:r>
                    <m:r>
                      <a:rPr lang="en-GB" altLang="ja-JP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𝓑</m:t>
                    </m:r>
                    <m:r>
                      <a:rPr lang="en-GB" altLang="ja-JP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GB" altLang="ja-JP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𝓜</m:t>
                    </m:r>
                    <m:r>
                      <a:rPr lang="en-GB" altLang="ja-JP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JP" sz="3200" b="1" dirty="0"/>
                  <a:t> 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8BCCD72B-E0C3-DC91-E2F5-B5AAC520E7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99179" y="2469897"/>
                <a:ext cx="5023757" cy="871005"/>
              </a:xfrm>
              <a:blipFill>
                <a:blip r:embed="rId3"/>
                <a:stretch>
                  <a:fillRect l="-1010" t="-12857"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正方形/長方形 53">
            <a:extLst>
              <a:ext uri="{FF2B5EF4-FFF2-40B4-BE49-F238E27FC236}">
                <a16:creationId xmlns:a16="http://schemas.microsoft.com/office/drawing/2014/main" id="{B9AFE3DA-3471-4201-C7FE-2690BA596D32}"/>
              </a:ext>
            </a:extLst>
          </p:cNvPr>
          <p:cNvSpPr/>
          <p:nvPr/>
        </p:nvSpPr>
        <p:spPr>
          <a:xfrm>
            <a:off x="299355" y="1819229"/>
            <a:ext cx="4642488" cy="1325562"/>
          </a:xfrm>
          <a:prstGeom prst="rect">
            <a:avLst/>
          </a:prstGeom>
          <a:solidFill>
            <a:srgbClr val="00B0F0">
              <a:alpha val="29769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E575D55E-126D-36D4-1FED-8CD2ABC139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2482010"/>
                <a:ext cx="3848372" cy="8467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1" lang="en-GB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Cambria Math" panose="02040503050406030204" pitchFamily="18" charset="0"/>
                    <a:cs typeface="+mn-cs"/>
                  </a:rPr>
                  <a:t> max </a:t>
                </a:r>
                <a14:m>
                  <m:oMath xmlns:m="http://schemas.openxmlformats.org/officeDocument/2006/math">
                    <m:r>
                      <a:rPr kumimoji="1" lang="en-GB" altLang="ja-JP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𝒇</m:t>
                    </m:r>
                    <m:d>
                      <m:dPr>
                        <m:ctrlPr>
                          <a:rPr kumimoji="1" lang="en-GB" altLang="ja-JP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GB" altLang="ja-JP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𝑺</m:t>
                        </m:r>
                      </m:e>
                    </m:d>
                  </m:oMath>
                </a14:m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s.t.</a:t>
                </a: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GB" altLang="ja-JP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𝑺</m:t>
                    </m:r>
                    <m:r>
                      <a:rPr kumimoji="1" lang="en-GB" altLang="ja-JP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∈</m:t>
                    </m:r>
                    <m:r>
                      <a:rPr kumimoji="1" lang="en-GB" altLang="ja-JP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𝓘</m:t>
                    </m:r>
                  </m:oMath>
                </a14:m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  <a:endParaRPr kumimoji="1" lang="ja-JP" alt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E575D55E-126D-36D4-1FED-8CD2ABC13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482010"/>
                <a:ext cx="3848372" cy="846781"/>
              </a:xfrm>
              <a:prstGeom prst="rect">
                <a:avLst/>
              </a:prstGeom>
              <a:blipFill>
                <a:blip r:embed="rId4"/>
                <a:stretch>
                  <a:fillRect l="-990" t="-13235"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FD40296E-BBDD-8817-4AD1-9395E34C34D2}"/>
              </a:ext>
            </a:extLst>
          </p:cNvPr>
          <p:cNvSpPr txBox="1">
            <a:spLocks/>
          </p:cNvSpPr>
          <p:nvPr/>
        </p:nvSpPr>
        <p:spPr>
          <a:xfrm>
            <a:off x="1768791" y="1906700"/>
            <a:ext cx="1964872" cy="423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GB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Discrete</a:t>
            </a:r>
            <a:endParaRPr kumimoji="1" lang="ja-JP" altLang="en-US" sz="32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17F4F613-6BB1-4BE8-1E5F-73684EA5BECD}"/>
              </a:ext>
            </a:extLst>
          </p:cNvPr>
          <p:cNvSpPr txBox="1">
            <a:spLocks/>
          </p:cNvSpPr>
          <p:nvPr/>
        </p:nvSpPr>
        <p:spPr>
          <a:xfrm>
            <a:off x="7865153" y="1886820"/>
            <a:ext cx="2704126" cy="423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GB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Continuous</a:t>
            </a:r>
            <a:endParaRPr kumimoji="1" lang="ja-JP" altLang="en-US" sz="32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右矢印 62">
            <a:extLst>
              <a:ext uri="{FF2B5EF4-FFF2-40B4-BE49-F238E27FC236}">
                <a16:creationId xmlns:a16="http://schemas.microsoft.com/office/drawing/2014/main" id="{0FD098A8-5370-20E7-8F3D-554C3FAB012C}"/>
              </a:ext>
            </a:extLst>
          </p:cNvPr>
          <p:cNvSpPr/>
          <p:nvPr/>
        </p:nvSpPr>
        <p:spPr>
          <a:xfrm>
            <a:off x="5035952" y="2419436"/>
            <a:ext cx="1281217" cy="3996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7">
            <a:extLst>
              <a:ext uri="{FF2B5EF4-FFF2-40B4-BE49-F238E27FC236}">
                <a16:creationId xmlns:a16="http://schemas.microsoft.com/office/drawing/2014/main" id="{FA47DECD-30C2-2B97-76E8-A53B3F8D3169}"/>
              </a:ext>
            </a:extLst>
          </p:cNvPr>
          <p:cNvSpPr txBox="1"/>
          <p:nvPr/>
        </p:nvSpPr>
        <p:spPr>
          <a:xfrm>
            <a:off x="2988176" y="1074768"/>
            <a:ext cx="6128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Step1. Continuous Relaxation</a:t>
            </a:r>
            <a:endParaRPr kumimoji="1" lang="ja-JP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四角形吹き出し 17">
                <a:extLst>
                  <a:ext uri="{FF2B5EF4-FFF2-40B4-BE49-F238E27FC236}">
                    <a16:creationId xmlns:a16="http://schemas.microsoft.com/office/drawing/2014/main" id="{DD1F1127-2ABC-BBB0-6E65-4E1A02822F4C}"/>
                  </a:ext>
                </a:extLst>
              </p:cNvPr>
              <p:cNvSpPr/>
              <p:nvPr/>
            </p:nvSpPr>
            <p:spPr>
              <a:xfrm>
                <a:off x="780172" y="3516536"/>
                <a:ext cx="6786984" cy="1233458"/>
              </a:xfrm>
              <a:prstGeom prst="wedgeRectCallout">
                <a:avLst>
                  <a:gd name="adj1" fmla="val 56217"/>
                  <a:gd name="adj2" fmla="val -97095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GB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游ゴシック" panose="020F0502020204030204"/>
                    <a:ea typeface="Cambria Math" panose="02040503050406030204" pitchFamily="18" charset="0"/>
                    <a:cs typeface="+mn-cs"/>
                  </a:rPr>
                  <a:t>multilinear extension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GB" altLang="ja-JP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GB" altLang="ja-JP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𝑭</m:t>
                        </m:r>
                        <m:r>
                          <a:rPr kumimoji="1" lang="en-GB" altLang="ja-JP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: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1" lang="en-GB" altLang="ja-JP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GB" altLang="ja-JP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𝟎</m:t>
                            </m:r>
                            <m:r>
                              <a:rPr kumimoji="1" lang="en-GB" altLang="ja-JP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, </m:t>
                            </m:r>
                            <m:r>
                              <a:rPr kumimoji="1" lang="en-GB" altLang="ja-JP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kumimoji="1" lang="en-GB" altLang="ja-JP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𝑽</m:t>
                        </m:r>
                      </m:sup>
                    </m:sSup>
                    <m:r>
                      <a:rPr kumimoji="1" lang="en-GB" altLang="ja-JP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  <m:sSub>
                      <m:sSubPr>
                        <m:ctrlPr>
                          <a:rPr kumimoji="1" lang="en-GB" altLang="ja-JP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GB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ℝ</m:t>
                        </m:r>
                      </m:e>
                      <m:sub>
                        <m:r>
                          <a:rPr kumimoji="1" lang="en-GB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≥</m:t>
                        </m:r>
                        <m:r>
                          <a:rPr kumimoji="1" lang="en-GB" altLang="ja-JP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𝟎</m:t>
                        </m:r>
                      </m:sub>
                    </m:sSub>
                  </m:oMath>
                </a14:m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7" name="四角形吹き出し 17">
                <a:extLst>
                  <a:ext uri="{FF2B5EF4-FFF2-40B4-BE49-F238E27FC236}">
                    <a16:creationId xmlns:a16="http://schemas.microsoft.com/office/drawing/2014/main" id="{DD1F1127-2ABC-BBB0-6E65-4E1A02822F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172" y="3516536"/>
                <a:ext cx="6786984" cy="1233458"/>
              </a:xfrm>
              <a:prstGeom prst="wedgeRectCallout">
                <a:avLst>
                  <a:gd name="adj1" fmla="val 56217"/>
                  <a:gd name="adj2" fmla="val -97095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コンテンツ プレースホルダー 2">
                <a:extLst>
                  <a:ext uri="{FF2B5EF4-FFF2-40B4-BE49-F238E27FC236}">
                    <a16:creationId xmlns:a16="http://schemas.microsoft.com/office/drawing/2014/main" id="{806D2A89-D763-E204-2C68-AA03B846A3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3374" y="4208358"/>
                <a:ext cx="6381862" cy="5416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GB" altLang="ja-JP" sz="2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𝑭</m:t>
                    </m:r>
                    <m:d>
                      <m:dPr>
                        <m:ctrlPr>
                          <a:rPr kumimoji="1" lang="en-GB" altLang="ja-JP" sz="2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GB" altLang="ja-JP" sz="2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1" lang="en-GB" altLang="ja-JP" sz="2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1" lang="en-GB" altLang="ja-JP" sz="2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en-GB" altLang="ja-JP" sz="2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𝑺</m:t>
                        </m:r>
                        <m:r>
                          <a:rPr kumimoji="1" lang="en-GB" altLang="ja-JP" sz="2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⊆</m:t>
                        </m:r>
                        <m:r>
                          <a:rPr kumimoji="1" lang="en-GB" altLang="ja-JP" sz="2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𝑽</m:t>
                        </m:r>
                      </m:sub>
                      <m:sup/>
                      <m:e>
                        <m:r>
                          <a:rPr kumimoji="1" lang="en-GB" altLang="ja-JP" sz="2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𝒇</m:t>
                        </m:r>
                        <m:d>
                          <m:dPr>
                            <m:ctrlPr>
                              <a:rPr kumimoji="1" lang="en-GB" altLang="ja-JP" sz="2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GB" altLang="ja-JP" sz="2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𝑺</m:t>
                            </m:r>
                          </m:e>
                        </m:d>
                      </m:e>
                    </m:nary>
                    <m:nary>
                      <m:naryPr>
                        <m:chr m:val="∏"/>
                        <m:supHide m:val="on"/>
                        <m:ctrlPr>
                          <a:rPr kumimoji="1" lang="en-GB" altLang="ja-JP" sz="2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en-GB" altLang="ja-JP" sz="2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𝒗</m:t>
                        </m:r>
                        <m:r>
                          <a:rPr kumimoji="1" lang="en-GB" altLang="ja-JP" sz="2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∈</m:t>
                        </m:r>
                        <m:r>
                          <a:rPr kumimoji="1" lang="en-GB" altLang="ja-JP" sz="2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𝑺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GB" altLang="ja-JP" sz="2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GB" altLang="ja-JP" sz="2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GB" altLang="ja-JP" sz="2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𝒗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1" lang="en-GB" altLang="ja-JP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kumimoji="1" lang="en-GB" altLang="ja-JP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en-GB" altLang="ja-JP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𝒗</m:t>
                        </m:r>
                        <m:r>
                          <a:rPr kumimoji="1" lang="en-GB" altLang="ja-JP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∈</m:t>
                        </m:r>
                        <m:r>
                          <a:rPr kumimoji="1" lang="en-GB" altLang="ja-JP" sz="2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𝑽</m:t>
                        </m:r>
                        <m:r>
                          <a:rPr kumimoji="1" lang="en-GB" altLang="ja-JP" sz="2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∖</m:t>
                        </m:r>
                        <m:r>
                          <a:rPr kumimoji="1" lang="en-GB" altLang="ja-JP" sz="2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𝑺</m:t>
                        </m:r>
                      </m:sub>
                      <m:sup/>
                      <m:e>
                        <m:r>
                          <a:rPr kumimoji="1" lang="en-GB" altLang="ja-JP" sz="2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(</m:t>
                        </m:r>
                        <m:sSub>
                          <m:sSubPr>
                            <m:ctrlPr>
                              <a:rPr kumimoji="1" lang="en-GB" altLang="ja-JP" sz="2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GB" altLang="ja-JP" sz="2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  <m:r>
                              <a:rPr kumimoji="1" lang="en-GB" altLang="ja-JP" sz="2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 −</m:t>
                            </m:r>
                            <m:r>
                              <a:rPr kumimoji="1" lang="en-GB" altLang="ja-JP" sz="2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GB" altLang="ja-JP" sz="2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𝒗</m:t>
                            </m:r>
                          </m:sub>
                        </m:sSub>
                        <m:r>
                          <a:rPr kumimoji="1" lang="en-GB" altLang="ja-JP" sz="2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)</m:t>
                        </m:r>
                      </m:e>
                    </m:nary>
                  </m:oMath>
                </a14:m>
                <a:endParaRPr kumimoji="1" lang="ja-JP" altLang="en-US" sz="2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1" name="コンテンツ プレースホルダー 2">
                <a:extLst>
                  <a:ext uri="{FF2B5EF4-FFF2-40B4-BE49-F238E27FC236}">
                    <a16:creationId xmlns:a16="http://schemas.microsoft.com/office/drawing/2014/main" id="{806D2A89-D763-E204-2C68-AA03B846A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74" y="4208358"/>
                <a:ext cx="6381862" cy="541636"/>
              </a:xfrm>
              <a:prstGeom prst="rect">
                <a:avLst/>
              </a:prstGeom>
              <a:blipFill>
                <a:blip r:embed="rId6"/>
                <a:stretch>
                  <a:fillRect l="-398" t="-125581" b="-167442"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7">
            <a:extLst>
              <a:ext uri="{FF2B5EF4-FFF2-40B4-BE49-F238E27FC236}">
                <a16:creationId xmlns:a16="http://schemas.microsoft.com/office/drawing/2014/main" id="{6C6CFBED-6AF7-F027-81C0-334799F2A98F}"/>
              </a:ext>
            </a:extLst>
          </p:cNvPr>
          <p:cNvSpPr txBox="1"/>
          <p:nvPr/>
        </p:nvSpPr>
        <p:spPr>
          <a:xfrm>
            <a:off x="6216267" y="700979"/>
            <a:ext cx="5719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[</a:t>
            </a:r>
            <a:r>
              <a:rPr kumimoji="1" lang="en-GB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Calinescu-Chekuri-Pál-Vondrák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2007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]</a:t>
            </a: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四角形吹き出し 17">
            <a:extLst>
              <a:ext uri="{FF2B5EF4-FFF2-40B4-BE49-F238E27FC236}">
                <a16:creationId xmlns:a16="http://schemas.microsoft.com/office/drawing/2014/main" id="{3245ED31-9C88-6213-DEC5-E706BE0A6AAB}"/>
              </a:ext>
            </a:extLst>
          </p:cNvPr>
          <p:cNvSpPr/>
          <p:nvPr/>
        </p:nvSpPr>
        <p:spPr>
          <a:xfrm>
            <a:off x="7733640" y="3584563"/>
            <a:ext cx="4294441" cy="1133386"/>
          </a:xfrm>
          <a:prstGeom prst="wedgeRectCallout">
            <a:avLst>
              <a:gd name="adj1" fmla="val 16041"/>
              <a:gd name="adj2" fmla="val -1022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matroid base polytope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コンテンツ プレースホルダー 2">
                <a:extLst>
                  <a:ext uri="{FF2B5EF4-FFF2-40B4-BE49-F238E27FC236}">
                    <a16:creationId xmlns:a16="http://schemas.microsoft.com/office/drawing/2014/main" id="{5C2E963A-F10B-6A3A-F325-13A5A0414B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00124" y="4276385"/>
                <a:ext cx="4294441" cy="4415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GB" altLang="ja-JP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ℬ</m:t>
                    </m:r>
                    <m:d>
                      <m:dPr>
                        <m:ctrlPr>
                          <a:rPr kumimoji="1" lang="en-GB" altLang="ja-JP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GB" altLang="ja-JP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ℳ</m:t>
                        </m:r>
                      </m:e>
                    </m:d>
                    <m:r>
                      <a:rPr kumimoji="1" lang="en-GB" altLang="ja-JP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</m:oMath>
                </a14:m>
                <a:r>
                  <a:rPr kumimoji="1" lang="en-GB" altLang="ja-JP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conv</a:t>
                </a:r>
                <a:r>
                  <a:rPr kumimoji="1" lang="en-GB" altLang="ja-JP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GB" altLang="ja-JP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{</m:t>
                    </m:r>
                    <m:sSub>
                      <m:sSubPr>
                        <m:ctrlPr>
                          <a:rPr kumimoji="1" lang="en-GB" altLang="ja-JP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GB" altLang="ja-JP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𝜒</m:t>
                        </m:r>
                      </m:e>
                      <m:sub>
                        <m:r>
                          <a:rPr kumimoji="1" lang="en-GB" altLang="ja-JP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𝐵</m:t>
                        </m:r>
                      </m:sub>
                    </m:sSub>
                    <m:r>
                      <a:rPr kumimoji="1" lang="en-GB" altLang="ja-JP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∣</m:t>
                    </m:r>
                    <m:r>
                      <a:rPr kumimoji="1" lang="en-GB" altLang="ja-JP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𝐵</m:t>
                    </m:r>
                    <m:r>
                      <a:rPr kumimoji="1" lang="en-GB" altLang="ja-JP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r>
                      <a:rPr kumimoji="1" lang="en-GB" altLang="ja-JP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ℬ</m:t>
                    </m:r>
                    <m:r>
                      <a:rPr kumimoji="1" lang="en-GB" altLang="ja-JP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}</m:t>
                    </m:r>
                  </m:oMath>
                </a14:m>
                <a:endParaRPr kumimoji="1" lang="ja-JP" altLang="en-US" sz="2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9" name="コンテンツ プレースホルダー 2">
                <a:extLst>
                  <a:ext uri="{FF2B5EF4-FFF2-40B4-BE49-F238E27FC236}">
                    <a16:creationId xmlns:a16="http://schemas.microsoft.com/office/drawing/2014/main" id="{5C2E963A-F10B-6A3A-F325-13A5A0414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124" y="4276385"/>
                <a:ext cx="4294441" cy="441564"/>
              </a:xfrm>
              <a:prstGeom prst="rect">
                <a:avLst/>
              </a:prstGeom>
              <a:blipFill>
                <a:blip r:embed="rId7"/>
                <a:stretch>
                  <a:fillRect l="-590" t="-19444" b="-33333"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50044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52">
            <a:extLst>
              <a:ext uri="{FF2B5EF4-FFF2-40B4-BE49-F238E27FC236}">
                <a16:creationId xmlns:a16="http://schemas.microsoft.com/office/drawing/2014/main" id="{F8D2A98E-7867-6E0C-8687-083082082C4A}"/>
              </a:ext>
            </a:extLst>
          </p:cNvPr>
          <p:cNvSpPr/>
          <p:nvPr/>
        </p:nvSpPr>
        <p:spPr>
          <a:xfrm>
            <a:off x="6405902" y="1528110"/>
            <a:ext cx="5411657" cy="1325562"/>
          </a:xfrm>
          <a:prstGeom prst="rect">
            <a:avLst/>
          </a:prstGeom>
          <a:solidFill>
            <a:srgbClr val="92D050">
              <a:alpha val="29769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8BCCD72B-E0C3-DC91-E2F5-B5AAC520E7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93802" y="2178778"/>
                <a:ext cx="5023757" cy="87100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JP" dirty="0"/>
                  <a:t> </a:t>
                </a:r>
                <a:r>
                  <a:rPr lang="en-GB" altLang="ja-JP" sz="3200" b="1" dirty="0">
                    <a:ea typeface="Cambria Math" panose="02040503050406030204" pitchFamily="18" charset="0"/>
                  </a:rPr>
                  <a:t>max </a:t>
                </a:r>
                <a14:m>
                  <m:oMath xmlns:m="http://schemas.openxmlformats.org/officeDocument/2006/math">
                    <m:r>
                      <a:rPr lang="en-GB" altLang="ja-JP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GB" altLang="ja-JP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ja-JP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altLang="ja-JP" sz="3200" b="1" dirty="0"/>
                  <a:t> </a:t>
                </a:r>
                <a:r>
                  <a:rPr lang="en-US" altLang="ja-JP" sz="3200" dirty="0" err="1"/>
                  <a:t>s.t.</a:t>
                </a:r>
                <a:r>
                  <a:rPr lang="en-US" altLang="ja-JP" sz="3200" b="1" dirty="0"/>
                  <a:t> </a:t>
                </a:r>
                <a14:m>
                  <m:oMath xmlns:m="http://schemas.openxmlformats.org/officeDocument/2006/math">
                    <m:r>
                      <a:rPr lang="en-GB" altLang="ja-JP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𝒙</m:t>
                    </m:r>
                    <m:r>
                      <a:rPr lang="en-GB" altLang="ja-JP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∈</m:t>
                    </m:r>
                    <m:r>
                      <a:rPr lang="en-GB" altLang="ja-JP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𝓑</m:t>
                    </m:r>
                    <m:r>
                      <a:rPr lang="en-GB" altLang="ja-JP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GB" altLang="ja-JP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𝓜</m:t>
                    </m:r>
                    <m:r>
                      <a:rPr lang="en-GB" altLang="ja-JP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JP" sz="3200" b="1" dirty="0"/>
                  <a:t> 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8BCCD72B-E0C3-DC91-E2F5-B5AAC520E7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93802" y="2178778"/>
                <a:ext cx="5023757" cy="871005"/>
              </a:xfrm>
              <a:blipFill>
                <a:blip r:embed="rId3"/>
                <a:stretch>
                  <a:fillRect l="-1008" t="-12857"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正方形/長方形 53">
            <a:extLst>
              <a:ext uri="{FF2B5EF4-FFF2-40B4-BE49-F238E27FC236}">
                <a16:creationId xmlns:a16="http://schemas.microsoft.com/office/drawing/2014/main" id="{B9AFE3DA-3471-4201-C7FE-2690BA596D32}"/>
              </a:ext>
            </a:extLst>
          </p:cNvPr>
          <p:cNvSpPr/>
          <p:nvPr/>
        </p:nvSpPr>
        <p:spPr>
          <a:xfrm>
            <a:off x="293978" y="1528110"/>
            <a:ext cx="4642488" cy="1325562"/>
          </a:xfrm>
          <a:prstGeom prst="rect">
            <a:avLst/>
          </a:prstGeom>
          <a:solidFill>
            <a:srgbClr val="00B0F0">
              <a:alpha val="29769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E575D55E-126D-36D4-1FED-8CD2ABC139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4223" y="2190891"/>
                <a:ext cx="3848372" cy="8467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1" lang="en-GB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Cambria Math" panose="02040503050406030204" pitchFamily="18" charset="0"/>
                    <a:cs typeface="+mn-cs"/>
                  </a:rPr>
                  <a:t> max </a:t>
                </a:r>
                <a14:m>
                  <m:oMath xmlns:m="http://schemas.openxmlformats.org/officeDocument/2006/math">
                    <m:r>
                      <a:rPr kumimoji="1" lang="en-GB" altLang="ja-JP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𝒇</m:t>
                    </m:r>
                    <m:d>
                      <m:dPr>
                        <m:ctrlPr>
                          <a:rPr kumimoji="1" lang="en-GB" altLang="ja-JP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GB" altLang="ja-JP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𝑺</m:t>
                        </m:r>
                      </m:e>
                    </m:d>
                  </m:oMath>
                </a14:m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s.t.</a:t>
                </a: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GB" altLang="ja-JP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𝑺</m:t>
                    </m:r>
                    <m:r>
                      <a:rPr kumimoji="1" lang="en-GB" altLang="ja-JP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∈</m:t>
                    </m:r>
                    <m:r>
                      <a:rPr kumimoji="1" lang="en-GB" altLang="ja-JP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𝓘</m:t>
                    </m:r>
                  </m:oMath>
                </a14:m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  <a:endParaRPr kumimoji="1" lang="ja-JP" alt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E575D55E-126D-36D4-1FED-8CD2ABC13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23" y="2190891"/>
                <a:ext cx="3848372" cy="846781"/>
              </a:xfrm>
              <a:prstGeom prst="rect">
                <a:avLst/>
              </a:prstGeom>
              <a:blipFill>
                <a:blip r:embed="rId4"/>
                <a:stretch>
                  <a:fillRect l="-987" t="-13235"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FD40296E-BBDD-8817-4AD1-9395E34C34D2}"/>
              </a:ext>
            </a:extLst>
          </p:cNvPr>
          <p:cNvSpPr txBox="1">
            <a:spLocks/>
          </p:cNvSpPr>
          <p:nvPr/>
        </p:nvSpPr>
        <p:spPr>
          <a:xfrm>
            <a:off x="1763414" y="1615581"/>
            <a:ext cx="1964872" cy="423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GB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Discrete</a:t>
            </a:r>
            <a:endParaRPr kumimoji="1" lang="ja-JP" altLang="en-US" sz="32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17F4F613-6BB1-4BE8-1E5F-73684EA5BECD}"/>
              </a:ext>
            </a:extLst>
          </p:cNvPr>
          <p:cNvSpPr txBox="1">
            <a:spLocks/>
          </p:cNvSpPr>
          <p:nvPr/>
        </p:nvSpPr>
        <p:spPr>
          <a:xfrm>
            <a:off x="7859776" y="1595701"/>
            <a:ext cx="2704126" cy="423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GB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Continuous</a:t>
            </a:r>
            <a:endParaRPr kumimoji="1" lang="ja-JP" altLang="en-US" sz="32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右矢印 62">
            <a:extLst>
              <a:ext uri="{FF2B5EF4-FFF2-40B4-BE49-F238E27FC236}">
                <a16:creationId xmlns:a16="http://schemas.microsoft.com/office/drawing/2014/main" id="{0FD098A8-5370-20E7-8F3D-554C3FAB012C}"/>
              </a:ext>
            </a:extLst>
          </p:cNvPr>
          <p:cNvSpPr/>
          <p:nvPr/>
        </p:nvSpPr>
        <p:spPr>
          <a:xfrm>
            <a:off x="5030575" y="2128317"/>
            <a:ext cx="1281217" cy="3996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9BB54F59-3D15-CE59-D756-A8AFDF430778}"/>
              </a:ext>
            </a:extLst>
          </p:cNvPr>
          <p:cNvSpPr/>
          <p:nvPr/>
        </p:nvSpPr>
        <p:spPr>
          <a:xfrm>
            <a:off x="6486016" y="3037671"/>
            <a:ext cx="370286" cy="103624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>
        <p:nvSpPr>
          <p:cNvPr id="17" name="テキスト ボックス 7">
            <a:extLst>
              <a:ext uri="{FF2B5EF4-FFF2-40B4-BE49-F238E27FC236}">
                <a16:creationId xmlns:a16="http://schemas.microsoft.com/office/drawing/2014/main" id="{FA47DECD-30C2-2B97-76E8-A53B3F8D3169}"/>
              </a:ext>
            </a:extLst>
          </p:cNvPr>
          <p:cNvSpPr txBox="1"/>
          <p:nvPr/>
        </p:nvSpPr>
        <p:spPr>
          <a:xfrm>
            <a:off x="2950766" y="997373"/>
            <a:ext cx="6185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Step1. Continuous Relaxation</a:t>
            </a:r>
            <a:endParaRPr kumimoji="1" lang="ja-JP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7">
            <a:extLst>
              <a:ext uri="{FF2B5EF4-FFF2-40B4-BE49-F238E27FC236}">
                <a16:creationId xmlns:a16="http://schemas.microsoft.com/office/drawing/2014/main" id="{4E77D20D-FD33-B983-E3E4-411F41872F75}"/>
              </a:ext>
            </a:extLst>
          </p:cNvPr>
          <p:cNvSpPr txBox="1"/>
          <p:nvPr/>
        </p:nvSpPr>
        <p:spPr>
          <a:xfrm>
            <a:off x="6793802" y="3038567"/>
            <a:ext cx="5548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Step2. Continuous Greedy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           Algorithm</a:t>
            </a:r>
            <a:endParaRPr kumimoji="1" lang="ja-JP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1B57BEB5-EBB6-3D0A-55EA-2CD50095AD6D}"/>
              </a:ext>
            </a:extLst>
          </p:cNvPr>
          <p:cNvSpPr txBox="1">
            <a:spLocks/>
          </p:cNvSpPr>
          <p:nvPr/>
        </p:nvSpPr>
        <p:spPr>
          <a:xfrm>
            <a:off x="609599" y="117444"/>
            <a:ext cx="11213337" cy="115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j-cs"/>
              </a:rPr>
              <a:t>Continuous Greedy Algorithm</a:t>
            </a:r>
            <a:br>
              <a:rPr kumimoji="1" lang="en-GB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j-cs"/>
              </a:rPr>
            </a:br>
            <a:endParaRPr kumimoji="1" lang="ja-JP" altLang="en-US" sz="27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j-cs"/>
            </a:endParaRPr>
          </a:p>
        </p:txBody>
      </p:sp>
      <p:sp>
        <p:nvSpPr>
          <p:cNvPr id="16" name="テキスト ボックス 7">
            <a:extLst>
              <a:ext uri="{FF2B5EF4-FFF2-40B4-BE49-F238E27FC236}">
                <a16:creationId xmlns:a16="http://schemas.microsoft.com/office/drawing/2014/main" id="{936CEF42-C021-4B4A-47E7-7B32B8F39E16}"/>
              </a:ext>
            </a:extLst>
          </p:cNvPr>
          <p:cNvSpPr txBox="1"/>
          <p:nvPr/>
        </p:nvSpPr>
        <p:spPr>
          <a:xfrm>
            <a:off x="6216267" y="700979"/>
            <a:ext cx="5719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[</a:t>
            </a:r>
            <a:r>
              <a:rPr kumimoji="1" lang="en-GB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Calinescu-Chekuri-Pál-Vondrák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2007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]</a:t>
            </a: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正方形/長方形 52">
            <a:extLst>
              <a:ext uri="{FF2B5EF4-FFF2-40B4-BE49-F238E27FC236}">
                <a16:creationId xmlns:a16="http://schemas.microsoft.com/office/drawing/2014/main" id="{181F8837-D4D4-B191-69E5-8B9EFFF5DA10}"/>
              </a:ext>
            </a:extLst>
          </p:cNvPr>
          <p:cNvSpPr/>
          <p:nvPr/>
        </p:nvSpPr>
        <p:spPr>
          <a:xfrm>
            <a:off x="6486016" y="4106801"/>
            <a:ext cx="5531812" cy="1576313"/>
          </a:xfrm>
          <a:prstGeom prst="rect">
            <a:avLst/>
          </a:prstGeom>
          <a:solidFill>
            <a:srgbClr val="92D050">
              <a:alpha val="29769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9">
                <a:extLst>
                  <a:ext uri="{FF2B5EF4-FFF2-40B4-BE49-F238E27FC236}">
                    <a16:creationId xmlns:a16="http://schemas.microsoft.com/office/drawing/2014/main" id="{2C8D7C1D-4C1F-52FB-2924-2CCFC9BA30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67046" y="4092851"/>
                <a:ext cx="5800094" cy="8710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GB" altLang="ja-JP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𝒙</m:t>
                    </m:r>
                    <m:r>
                      <a:rPr kumimoji="1" lang="en-GB" altLang="ja-JP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r>
                      <a:rPr kumimoji="1" lang="en-GB" altLang="ja-JP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ℬ</m:t>
                    </m:r>
                    <m:r>
                      <a:rPr kumimoji="1" lang="en-GB" altLang="ja-JP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GB" altLang="ja-JP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ℳ</m:t>
                    </m:r>
                    <m:r>
                      <a:rPr kumimoji="1" lang="en-GB" altLang="ja-JP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s</a:t>
                </a:r>
                <a:r>
                  <a:rPr kumimoji="1" lang="en-US" altLang="ja-JP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.t.</a:t>
                </a: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GB" altLang="ja-JP" sz="27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GB" altLang="ja-JP" sz="27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en-GB" altLang="ja-JP" sz="27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𝑭</m:t>
                          </m:r>
                          <m:r>
                            <a:rPr kumimoji="1" lang="en-GB" altLang="ja-JP" sz="27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1" lang="en-GB" altLang="ja-JP" sz="27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  <m:r>
                            <a:rPr kumimoji="1" lang="en-GB" altLang="ja-JP" sz="27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e>
                      </m:d>
                      <m:r>
                        <a:rPr kumimoji="1" lang="en-GB" altLang="ja-JP" sz="27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≥(</m:t>
                      </m:r>
                      <m:r>
                        <a:rPr kumimoji="1" lang="en-GB" altLang="ja-JP" sz="27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𝟏</m:t>
                      </m:r>
                      <m:r>
                        <a:rPr kumimoji="1" lang="en-GB" altLang="ja-JP" sz="27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1" lang="en-GB" altLang="ja-JP" sz="27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𝟏</m:t>
                      </m:r>
                      <m:r>
                        <a:rPr kumimoji="1" lang="en-GB" altLang="ja-JP" sz="27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/</m:t>
                      </m:r>
                      <m:r>
                        <a:rPr kumimoji="1" lang="en-GB" altLang="ja-JP" sz="27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𝒆</m:t>
                      </m:r>
                      <m:r>
                        <a:rPr kumimoji="1" lang="en-GB" altLang="ja-JP" sz="27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1" lang="en-GB" altLang="ja-JP" sz="27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𝝐</m:t>
                      </m:r>
                      <m:r>
                        <a:rPr kumimoji="1" lang="en-GB" altLang="ja-JP" sz="27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  <m:r>
                        <a:rPr kumimoji="1" lang="en-GB" altLang="ja-JP" sz="27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𝒇</m:t>
                      </m:r>
                      <m:r>
                        <a:rPr kumimoji="1" lang="en-GB" altLang="ja-JP" sz="27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1" lang="en-GB" altLang="ja-JP" sz="27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𝑶𝑷𝑻</m:t>
                      </m:r>
                      <m:r>
                        <a:rPr kumimoji="1" lang="en-GB" altLang="ja-JP" sz="27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1" lang="en-JP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Content Placeholder 9">
                <a:extLst>
                  <a:ext uri="{FF2B5EF4-FFF2-40B4-BE49-F238E27FC236}">
                    <a16:creationId xmlns:a16="http://schemas.microsoft.com/office/drawing/2014/main" id="{2C8D7C1D-4C1F-52FB-2924-2CCFC9BA3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046" y="4092851"/>
                <a:ext cx="5800094" cy="871005"/>
              </a:xfrm>
              <a:prstGeom prst="rect">
                <a:avLst/>
              </a:prstGeom>
              <a:blipFill>
                <a:blip r:embed="rId5"/>
                <a:stretch>
                  <a:fillRect t="-1449" b="-79710"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23627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52">
            <a:extLst>
              <a:ext uri="{FF2B5EF4-FFF2-40B4-BE49-F238E27FC236}">
                <a16:creationId xmlns:a16="http://schemas.microsoft.com/office/drawing/2014/main" id="{F8D2A98E-7867-6E0C-8687-083082082C4A}"/>
              </a:ext>
            </a:extLst>
          </p:cNvPr>
          <p:cNvSpPr/>
          <p:nvPr/>
        </p:nvSpPr>
        <p:spPr>
          <a:xfrm>
            <a:off x="6405902" y="1528110"/>
            <a:ext cx="5411657" cy="1325562"/>
          </a:xfrm>
          <a:prstGeom prst="rect">
            <a:avLst/>
          </a:prstGeom>
          <a:solidFill>
            <a:srgbClr val="92D050">
              <a:alpha val="29769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8BCCD72B-E0C3-DC91-E2F5-B5AAC520E7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93802" y="2178778"/>
                <a:ext cx="5023757" cy="87100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JP" dirty="0"/>
                  <a:t> </a:t>
                </a:r>
                <a:r>
                  <a:rPr lang="en-GB" altLang="ja-JP" sz="3200" b="1" dirty="0">
                    <a:ea typeface="Cambria Math" panose="02040503050406030204" pitchFamily="18" charset="0"/>
                  </a:rPr>
                  <a:t>max </a:t>
                </a:r>
                <a14:m>
                  <m:oMath xmlns:m="http://schemas.openxmlformats.org/officeDocument/2006/math">
                    <m:r>
                      <a:rPr lang="en-GB" altLang="ja-JP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GB" altLang="ja-JP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ja-JP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altLang="ja-JP" sz="3200" b="1" dirty="0"/>
                  <a:t> </a:t>
                </a:r>
                <a:r>
                  <a:rPr lang="en-US" altLang="ja-JP" sz="3200" dirty="0" err="1"/>
                  <a:t>s.t.</a:t>
                </a:r>
                <a:r>
                  <a:rPr lang="en-US" altLang="ja-JP" sz="3200" b="1" dirty="0"/>
                  <a:t> </a:t>
                </a:r>
                <a14:m>
                  <m:oMath xmlns:m="http://schemas.openxmlformats.org/officeDocument/2006/math">
                    <m:r>
                      <a:rPr lang="en-GB" altLang="ja-JP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𝒙</m:t>
                    </m:r>
                    <m:r>
                      <a:rPr lang="en-GB" altLang="ja-JP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∈</m:t>
                    </m:r>
                    <m:r>
                      <a:rPr lang="en-GB" altLang="ja-JP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𝓑</m:t>
                    </m:r>
                    <m:r>
                      <a:rPr lang="en-GB" altLang="ja-JP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GB" altLang="ja-JP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𝓜</m:t>
                    </m:r>
                    <m:r>
                      <a:rPr lang="en-GB" altLang="ja-JP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JP" sz="3200" b="1" dirty="0"/>
                  <a:t> 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8BCCD72B-E0C3-DC91-E2F5-B5AAC520E7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93802" y="2178778"/>
                <a:ext cx="5023757" cy="871005"/>
              </a:xfrm>
              <a:blipFill>
                <a:blip r:embed="rId3"/>
                <a:stretch>
                  <a:fillRect l="-1008" t="-12857"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正方形/長方形 53">
            <a:extLst>
              <a:ext uri="{FF2B5EF4-FFF2-40B4-BE49-F238E27FC236}">
                <a16:creationId xmlns:a16="http://schemas.microsoft.com/office/drawing/2014/main" id="{B9AFE3DA-3471-4201-C7FE-2690BA596D32}"/>
              </a:ext>
            </a:extLst>
          </p:cNvPr>
          <p:cNvSpPr/>
          <p:nvPr/>
        </p:nvSpPr>
        <p:spPr>
          <a:xfrm>
            <a:off x="293978" y="1528110"/>
            <a:ext cx="4642488" cy="1325562"/>
          </a:xfrm>
          <a:prstGeom prst="rect">
            <a:avLst/>
          </a:prstGeom>
          <a:solidFill>
            <a:srgbClr val="00B0F0">
              <a:alpha val="29769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E575D55E-126D-36D4-1FED-8CD2ABC139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4223" y="2190891"/>
                <a:ext cx="3848372" cy="8467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1" lang="en-GB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Cambria Math" panose="02040503050406030204" pitchFamily="18" charset="0"/>
                    <a:cs typeface="+mn-cs"/>
                  </a:rPr>
                  <a:t> max </a:t>
                </a:r>
                <a14:m>
                  <m:oMath xmlns:m="http://schemas.openxmlformats.org/officeDocument/2006/math">
                    <m:r>
                      <a:rPr kumimoji="1" lang="en-GB" altLang="ja-JP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𝒇</m:t>
                    </m:r>
                    <m:d>
                      <m:dPr>
                        <m:ctrlPr>
                          <a:rPr kumimoji="1" lang="en-GB" altLang="ja-JP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GB" altLang="ja-JP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𝑺</m:t>
                        </m:r>
                      </m:e>
                    </m:d>
                  </m:oMath>
                </a14:m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s.t.</a:t>
                </a: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GB" altLang="ja-JP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𝑺</m:t>
                    </m:r>
                    <m:r>
                      <a:rPr kumimoji="1" lang="en-GB" altLang="ja-JP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∈</m:t>
                    </m:r>
                    <m:r>
                      <a:rPr kumimoji="1" lang="en-GB" altLang="ja-JP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𝓘</m:t>
                    </m:r>
                  </m:oMath>
                </a14:m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  <a:endParaRPr kumimoji="1" lang="ja-JP" alt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E575D55E-126D-36D4-1FED-8CD2ABC13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23" y="2190891"/>
                <a:ext cx="3848372" cy="846781"/>
              </a:xfrm>
              <a:prstGeom prst="rect">
                <a:avLst/>
              </a:prstGeom>
              <a:blipFill>
                <a:blip r:embed="rId4"/>
                <a:stretch>
                  <a:fillRect l="-987" t="-13235"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FD40296E-BBDD-8817-4AD1-9395E34C34D2}"/>
              </a:ext>
            </a:extLst>
          </p:cNvPr>
          <p:cNvSpPr txBox="1">
            <a:spLocks/>
          </p:cNvSpPr>
          <p:nvPr/>
        </p:nvSpPr>
        <p:spPr>
          <a:xfrm>
            <a:off x="1763414" y="1615581"/>
            <a:ext cx="1964872" cy="423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GB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Discrete</a:t>
            </a:r>
            <a:endParaRPr kumimoji="1" lang="ja-JP" altLang="en-US" sz="32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17F4F613-6BB1-4BE8-1E5F-73684EA5BECD}"/>
              </a:ext>
            </a:extLst>
          </p:cNvPr>
          <p:cNvSpPr txBox="1">
            <a:spLocks/>
          </p:cNvSpPr>
          <p:nvPr/>
        </p:nvSpPr>
        <p:spPr>
          <a:xfrm>
            <a:off x="7859776" y="1595701"/>
            <a:ext cx="2704126" cy="423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GB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Continuous</a:t>
            </a:r>
            <a:endParaRPr kumimoji="1" lang="ja-JP" altLang="en-US" sz="32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右矢印 62">
            <a:extLst>
              <a:ext uri="{FF2B5EF4-FFF2-40B4-BE49-F238E27FC236}">
                <a16:creationId xmlns:a16="http://schemas.microsoft.com/office/drawing/2014/main" id="{0FD098A8-5370-20E7-8F3D-554C3FAB012C}"/>
              </a:ext>
            </a:extLst>
          </p:cNvPr>
          <p:cNvSpPr/>
          <p:nvPr/>
        </p:nvSpPr>
        <p:spPr>
          <a:xfrm>
            <a:off x="5030575" y="2128317"/>
            <a:ext cx="1281217" cy="3996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7">
            <a:extLst>
              <a:ext uri="{FF2B5EF4-FFF2-40B4-BE49-F238E27FC236}">
                <a16:creationId xmlns:a16="http://schemas.microsoft.com/office/drawing/2014/main" id="{E338FF4E-C137-4190-9D15-1EB6D8A16E16}"/>
              </a:ext>
            </a:extLst>
          </p:cNvPr>
          <p:cNvSpPr txBox="1"/>
          <p:nvPr/>
        </p:nvSpPr>
        <p:spPr>
          <a:xfrm>
            <a:off x="4138869" y="5961537"/>
            <a:ext cx="435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Step3. </a:t>
            </a:r>
            <a:r>
              <a:rPr kumimoji="1" lang="en-GB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Rounding</a:t>
            </a:r>
            <a:endParaRPr kumimoji="1" lang="ja-JP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529C3FC3-3167-5F6F-2484-73DBE99BF091}"/>
              </a:ext>
            </a:extLst>
          </p:cNvPr>
          <p:cNvSpPr txBox="1">
            <a:spLocks/>
          </p:cNvSpPr>
          <p:nvPr/>
        </p:nvSpPr>
        <p:spPr>
          <a:xfrm>
            <a:off x="609599" y="117444"/>
            <a:ext cx="11213337" cy="115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j-cs"/>
              </a:rPr>
              <a:t>Continuous Greedy Algorithm</a:t>
            </a:r>
            <a:br>
              <a:rPr kumimoji="1" lang="en-GB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F0302020204030204"/>
                <a:ea typeface="游ゴシック Light" panose="020B0300000000000000" pitchFamily="50" charset="-128"/>
                <a:cs typeface="+mj-cs"/>
              </a:rPr>
            </a:br>
            <a:endParaRPr kumimoji="1" lang="ja-JP" altLang="en-US" sz="27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j-cs"/>
            </a:endParaRPr>
          </a:p>
        </p:txBody>
      </p:sp>
      <p:sp>
        <p:nvSpPr>
          <p:cNvPr id="22" name="テキスト ボックス 7">
            <a:extLst>
              <a:ext uri="{FF2B5EF4-FFF2-40B4-BE49-F238E27FC236}">
                <a16:creationId xmlns:a16="http://schemas.microsoft.com/office/drawing/2014/main" id="{C44BD185-E011-99E8-5D0D-55EE336E95D1}"/>
              </a:ext>
            </a:extLst>
          </p:cNvPr>
          <p:cNvSpPr txBox="1"/>
          <p:nvPr/>
        </p:nvSpPr>
        <p:spPr>
          <a:xfrm>
            <a:off x="6216267" y="700979"/>
            <a:ext cx="5719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[</a:t>
            </a:r>
            <a:r>
              <a:rPr kumimoji="1" lang="en-GB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Calinescu-Chekuri-Pál-Vondrák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2007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]</a:t>
            </a: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7">
            <a:extLst>
              <a:ext uri="{FF2B5EF4-FFF2-40B4-BE49-F238E27FC236}">
                <a16:creationId xmlns:a16="http://schemas.microsoft.com/office/drawing/2014/main" id="{3AF636C6-9A99-CA8F-9EB6-50BEEE4A0498}"/>
              </a:ext>
            </a:extLst>
          </p:cNvPr>
          <p:cNvSpPr txBox="1"/>
          <p:nvPr/>
        </p:nvSpPr>
        <p:spPr>
          <a:xfrm>
            <a:off x="2950766" y="997373"/>
            <a:ext cx="6185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Step1. Continuous Relaxation</a:t>
            </a:r>
            <a:endParaRPr kumimoji="1" lang="ja-JP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テキスト ボックス 7">
            <a:extLst>
              <a:ext uri="{FF2B5EF4-FFF2-40B4-BE49-F238E27FC236}">
                <a16:creationId xmlns:a16="http://schemas.microsoft.com/office/drawing/2014/main" id="{D2DF8F9D-0BEB-12B1-4092-3351FE9CDB03}"/>
              </a:ext>
            </a:extLst>
          </p:cNvPr>
          <p:cNvSpPr txBox="1"/>
          <p:nvPr/>
        </p:nvSpPr>
        <p:spPr>
          <a:xfrm>
            <a:off x="6793802" y="3038567"/>
            <a:ext cx="5548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Step2. Continuous Greedy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           Algorithm</a:t>
            </a:r>
            <a:endParaRPr kumimoji="1" lang="ja-JP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正方形/長方形 53">
            <a:extLst>
              <a:ext uri="{FF2B5EF4-FFF2-40B4-BE49-F238E27FC236}">
                <a16:creationId xmlns:a16="http://schemas.microsoft.com/office/drawing/2014/main" id="{A81AA136-57D0-949E-18E2-7354DD80F3ED}"/>
              </a:ext>
            </a:extLst>
          </p:cNvPr>
          <p:cNvSpPr/>
          <p:nvPr/>
        </p:nvSpPr>
        <p:spPr>
          <a:xfrm>
            <a:off x="294327" y="4106801"/>
            <a:ext cx="4930576" cy="1576313"/>
          </a:xfrm>
          <a:prstGeom prst="rect">
            <a:avLst/>
          </a:prstGeom>
          <a:solidFill>
            <a:srgbClr val="00B0F0">
              <a:alpha val="29769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52">
            <a:extLst>
              <a:ext uri="{FF2B5EF4-FFF2-40B4-BE49-F238E27FC236}">
                <a16:creationId xmlns:a16="http://schemas.microsoft.com/office/drawing/2014/main" id="{D735110E-98D9-6512-B465-88F8C9B907C5}"/>
              </a:ext>
            </a:extLst>
          </p:cNvPr>
          <p:cNvSpPr/>
          <p:nvPr/>
        </p:nvSpPr>
        <p:spPr>
          <a:xfrm>
            <a:off x="6486016" y="4106801"/>
            <a:ext cx="5531812" cy="1576313"/>
          </a:xfrm>
          <a:prstGeom prst="rect">
            <a:avLst/>
          </a:prstGeom>
          <a:solidFill>
            <a:srgbClr val="92D050">
              <a:alpha val="29769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9">
                <a:extLst>
                  <a:ext uri="{FF2B5EF4-FFF2-40B4-BE49-F238E27FC236}">
                    <a16:creationId xmlns:a16="http://schemas.microsoft.com/office/drawing/2014/main" id="{369BAC85-DFEB-D8B4-A7CB-EF955DC1BA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67046" y="4092851"/>
                <a:ext cx="5800094" cy="8710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GB" altLang="ja-JP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𝒙</m:t>
                    </m:r>
                    <m:r>
                      <a:rPr kumimoji="1" lang="en-GB" altLang="ja-JP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r>
                      <a:rPr kumimoji="1" lang="en-GB" altLang="ja-JP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ℬ</m:t>
                    </m:r>
                    <m:r>
                      <a:rPr kumimoji="1" lang="en-GB" altLang="ja-JP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GB" altLang="ja-JP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ℳ</m:t>
                    </m:r>
                    <m:r>
                      <a:rPr kumimoji="1" lang="en-GB" altLang="ja-JP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s</a:t>
                </a:r>
                <a:r>
                  <a:rPr kumimoji="1" lang="en-US" altLang="ja-JP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.t.</a:t>
                </a: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GB" altLang="ja-JP" sz="27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GB" altLang="ja-JP" sz="27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en-GB" altLang="ja-JP" sz="27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𝑭</m:t>
                          </m:r>
                          <m:r>
                            <a:rPr kumimoji="1" lang="en-GB" altLang="ja-JP" sz="27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1" lang="en-GB" altLang="ja-JP" sz="27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  <m:r>
                            <a:rPr kumimoji="1" lang="en-GB" altLang="ja-JP" sz="27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e>
                      </m:d>
                      <m:r>
                        <a:rPr kumimoji="1" lang="en-GB" altLang="ja-JP" sz="27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≥(</m:t>
                      </m:r>
                      <m:r>
                        <a:rPr kumimoji="1" lang="en-GB" altLang="ja-JP" sz="27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𝟏</m:t>
                      </m:r>
                      <m:r>
                        <a:rPr kumimoji="1" lang="en-GB" altLang="ja-JP" sz="27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1" lang="en-GB" altLang="ja-JP" sz="27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𝟏</m:t>
                      </m:r>
                      <m:r>
                        <a:rPr kumimoji="1" lang="en-GB" altLang="ja-JP" sz="27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/</m:t>
                      </m:r>
                      <m:r>
                        <a:rPr kumimoji="1" lang="en-GB" altLang="ja-JP" sz="27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𝒆</m:t>
                      </m:r>
                      <m:r>
                        <a:rPr kumimoji="1" lang="en-GB" altLang="ja-JP" sz="27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1" lang="en-GB" altLang="ja-JP" sz="27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𝝐</m:t>
                      </m:r>
                      <m:r>
                        <a:rPr kumimoji="1" lang="en-GB" altLang="ja-JP" sz="27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  <m:r>
                        <a:rPr kumimoji="1" lang="en-GB" altLang="ja-JP" sz="27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𝒇</m:t>
                      </m:r>
                      <m:r>
                        <a:rPr kumimoji="1" lang="en-GB" altLang="ja-JP" sz="27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1" lang="en-GB" altLang="ja-JP" sz="27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𝑶𝑷𝑻</m:t>
                      </m:r>
                      <m:r>
                        <a:rPr kumimoji="1" lang="en-GB" altLang="ja-JP" sz="27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1" lang="en-JP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Content Placeholder 9">
                <a:extLst>
                  <a:ext uri="{FF2B5EF4-FFF2-40B4-BE49-F238E27FC236}">
                    <a16:creationId xmlns:a16="http://schemas.microsoft.com/office/drawing/2014/main" id="{369BAC85-DFEB-D8B4-A7CB-EF955DC1B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046" y="4092851"/>
                <a:ext cx="5800094" cy="871005"/>
              </a:xfrm>
              <a:prstGeom prst="rect">
                <a:avLst/>
              </a:prstGeom>
              <a:blipFill>
                <a:blip r:embed="rId5"/>
                <a:stretch>
                  <a:fillRect t="-1449" b="-79710"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eft Arrow 16">
            <a:extLst>
              <a:ext uri="{FF2B5EF4-FFF2-40B4-BE49-F238E27FC236}">
                <a16:creationId xmlns:a16="http://schemas.microsoft.com/office/drawing/2014/main" id="{49A732F8-8265-421D-C713-0C48DC160504}"/>
              </a:ext>
            </a:extLst>
          </p:cNvPr>
          <p:cNvSpPr/>
          <p:nvPr/>
        </p:nvSpPr>
        <p:spPr>
          <a:xfrm>
            <a:off x="5343873" y="4768515"/>
            <a:ext cx="1023173" cy="39961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JP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コンテンツ プレースホルダー 2">
                <a:extLst>
                  <a:ext uri="{FF2B5EF4-FFF2-40B4-BE49-F238E27FC236}">
                    <a16:creationId xmlns:a16="http://schemas.microsoft.com/office/drawing/2014/main" id="{8D43E1EF-5825-F40C-0C61-54F835861A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11126" y="4106801"/>
                <a:ext cx="5911221" cy="16132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1" lang="en-GB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GB" altLang="ja-JP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𝑺</m:t>
                    </m:r>
                    <m:r>
                      <a:rPr kumimoji="1" lang="en-GB" altLang="ja-JP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r>
                      <a:rPr kumimoji="1" lang="en-GB" altLang="ja-JP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ℐ</m:t>
                    </m:r>
                  </m:oMath>
                </a14:m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1" lang="en-US" altLang="ja-JP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s.t.</a:t>
                </a: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ゴシック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  <a:endParaRPr kumimoji="1" lang="en-US" altLang="ja-JP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游ゴシック" panose="020B0400000000000000" pitchFamily="50" charset="-128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GB" altLang="ja-JP" sz="27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GB" altLang="ja-JP" sz="27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en-GB" altLang="ja-JP" sz="27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𝒇</m:t>
                          </m:r>
                          <m:d>
                            <m:dPr>
                              <m:ctrlPr>
                                <a:rPr kumimoji="1" lang="en-GB" altLang="ja-JP" sz="27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en-GB" altLang="ja-JP" sz="27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𝑺</m:t>
                              </m:r>
                            </m:e>
                          </m:d>
                        </m:e>
                      </m:d>
                      <m:r>
                        <a:rPr kumimoji="1" lang="en-GB" altLang="ja-JP" sz="27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≥(</m:t>
                      </m:r>
                      <m:r>
                        <a:rPr kumimoji="1" lang="en-GB" altLang="ja-JP" sz="27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𝟏</m:t>
                      </m:r>
                      <m:r>
                        <a:rPr kumimoji="1" lang="en-GB" altLang="ja-JP" sz="27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1" lang="en-GB" altLang="ja-JP" sz="27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𝟏</m:t>
                      </m:r>
                      <m:r>
                        <a:rPr kumimoji="1" lang="en-GB" altLang="ja-JP" sz="27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/</m:t>
                      </m:r>
                      <m:r>
                        <a:rPr kumimoji="1" lang="en-GB" altLang="ja-JP" sz="27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𝒆</m:t>
                      </m:r>
                      <m:r>
                        <a:rPr kumimoji="1" lang="en-GB" altLang="ja-JP" sz="27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1" lang="en-GB" altLang="ja-JP" sz="27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𝝐</m:t>
                      </m:r>
                      <m:r>
                        <a:rPr kumimoji="1" lang="en-GB" altLang="ja-JP" sz="27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  <m:r>
                        <a:rPr kumimoji="1" lang="en-GB" altLang="ja-JP" sz="27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𝒇</m:t>
                      </m:r>
                      <m:r>
                        <a:rPr kumimoji="1" lang="en-GB" altLang="ja-JP" sz="27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1" lang="en-GB" altLang="ja-JP" sz="27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𝑶𝑷𝑻</m:t>
                      </m:r>
                      <m:r>
                        <a:rPr kumimoji="1" lang="en-GB" altLang="ja-JP" sz="27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1" lang="ja-JP" altLang="en-US" sz="27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8" name="コンテンツ プレースホルダー 2">
                <a:extLst>
                  <a:ext uri="{FF2B5EF4-FFF2-40B4-BE49-F238E27FC236}">
                    <a16:creationId xmlns:a16="http://schemas.microsoft.com/office/drawing/2014/main" id="{8D43E1EF-5825-F40C-0C61-54F835861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1126" y="4106801"/>
                <a:ext cx="5911221" cy="16132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Down Arrow 24">
            <a:extLst>
              <a:ext uri="{FF2B5EF4-FFF2-40B4-BE49-F238E27FC236}">
                <a16:creationId xmlns:a16="http://schemas.microsoft.com/office/drawing/2014/main" id="{5D009916-5B70-A87E-B5DA-C1D13B74584E}"/>
              </a:ext>
            </a:extLst>
          </p:cNvPr>
          <p:cNvSpPr/>
          <p:nvPr/>
        </p:nvSpPr>
        <p:spPr>
          <a:xfrm>
            <a:off x="6486016" y="3037671"/>
            <a:ext cx="370286" cy="103624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7310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29239-1C6F-11B9-7714-081AF550E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0F63C8-42C3-731B-9C1F-A71A5F9FB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38911"/>
            <a:ext cx="10363200" cy="648072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今までの話との違い：目的関数の非線形性</a:t>
            </a:r>
            <a:endParaRPr kumimoji="1" lang="ja-JP" altLang="en-US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DACC864-7418-DC12-659F-32C56003AC5A}"/>
              </a:ext>
            </a:extLst>
          </p:cNvPr>
          <p:cNvSpPr/>
          <p:nvPr/>
        </p:nvSpPr>
        <p:spPr>
          <a:xfrm>
            <a:off x="769203" y="980728"/>
            <a:ext cx="8999205" cy="128496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基本的な使われ方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離散的な構造の凸包を不等式系で表す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多面体上で最適化すれば元の離散的な問題が解ける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58AE542-B671-F714-54F6-46721D4D18E1}"/>
              </a:ext>
            </a:extLst>
          </p:cNvPr>
          <p:cNvSpPr/>
          <p:nvPr/>
        </p:nvSpPr>
        <p:spPr>
          <a:xfrm>
            <a:off x="2389353" y="2437591"/>
            <a:ext cx="2880320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仮定：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  <a:cs typeface="+mn-cs"/>
              </a:rPr>
              <a:t>目的関数は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線形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5E6B8DF-1C6D-4116-648F-04A952FCBDCF}"/>
              </a:ext>
            </a:extLst>
          </p:cNvPr>
          <p:cNvSpPr/>
          <p:nvPr/>
        </p:nvSpPr>
        <p:spPr>
          <a:xfrm>
            <a:off x="839416" y="3412371"/>
            <a:ext cx="10297144" cy="22082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マトロイド制約付き劣モジュラ関数最大化</a:t>
            </a:r>
            <a:endParaRPr kumimoji="1" lang="en-US" altLang="ja-JP" sz="2000" b="0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マトロイドの独立集合の凸包は不等式系で表せる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難しさ：劣モジュラ関数（の緩和）が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非線形関数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  <a:p>
            <a:pPr marL="1257300" lvl="2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ja-JP" altLang="en-US" sz="2000" dirty="0">
                <a:latin typeface="メイリオ"/>
                <a:ea typeface="メイリオ"/>
              </a:rPr>
              <a:t>多面体上での最適化が難しい                →  この時点で近似</a:t>
            </a:r>
            <a:endParaRPr lang="en-US" altLang="ja-JP" sz="2000" dirty="0">
              <a:latin typeface="メイリオ"/>
              <a:ea typeface="メイリオ"/>
            </a:endParaRPr>
          </a:p>
          <a:p>
            <a:pPr marL="1257300" lvl="2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  <a:cs typeface="+mn-cs"/>
              </a:rPr>
              <a:t>多面体上での最適解は端点とは限らない → 「丸める」操作が必要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 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  <p:sp>
        <p:nvSpPr>
          <p:cNvPr id="12" name="スライド番号プレースホルダー 2">
            <a:extLst>
              <a:ext uri="{FF2B5EF4-FFF2-40B4-BE49-F238E27FC236}">
                <a16:creationId xmlns:a16="http://schemas.microsoft.com/office/drawing/2014/main" id="{B1BAA3A4-C575-1D6B-AC83-5BD19681B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00" y="6391994"/>
            <a:ext cx="457200" cy="457200"/>
          </a:xfr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A9228C-710E-4E36-8D3E-FBFE0059D06E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0903B35-659D-3BE1-832B-654FCC9D5B8F}"/>
              </a:ext>
            </a:extLst>
          </p:cNvPr>
          <p:cNvSpPr/>
          <p:nvPr/>
        </p:nvSpPr>
        <p:spPr>
          <a:xfrm>
            <a:off x="1559496" y="5887516"/>
            <a:ext cx="5976664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メイリオ"/>
                <a:ea typeface="メイリオ"/>
                <a:cs typeface="+mn-cs"/>
              </a:rPr>
              <a:t>より複雑な問題設定でも多面体的な議論は活躍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/>
              <a:ea typeface="メイリオ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0070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963084" y="908720"/>
            <a:ext cx="7954143" cy="1362075"/>
          </a:xfrm>
        </p:spPr>
        <p:txBody>
          <a:bodyPr/>
          <a:lstStyle/>
          <a:p>
            <a:r>
              <a:rPr lang="ja-JP" altLang="en-US" dirty="0"/>
              <a:t>おわりに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16309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19DA6-E11C-F168-22AD-6CFA9F458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3">
            <a:extLst>
              <a:ext uri="{FF2B5EF4-FFF2-40B4-BE49-F238E27FC236}">
                <a16:creationId xmlns:a16="http://schemas.microsoft.com/office/drawing/2014/main" id="{45CF5AAD-3717-EF8B-D4CB-76F072D39A72}"/>
              </a:ext>
            </a:extLst>
          </p:cNvPr>
          <p:cNvSpPr txBox="1">
            <a:spLocks/>
          </p:cNvSpPr>
          <p:nvPr/>
        </p:nvSpPr>
        <p:spPr>
          <a:xfrm>
            <a:off x="447855" y="1118670"/>
            <a:ext cx="8424936" cy="554461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chemeClr val="tx2"/>
                </a:solidFill>
              </a:rPr>
              <a:t>組合せ最適化における多面体的手法</a:t>
            </a:r>
            <a:endParaRPr lang="en-US" altLang="ja-JP" dirty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</a:pPr>
            <a:r>
              <a:rPr lang="ja-JP" altLang="en-US" dirty="0"/>
              <a:t>組合せ最適化の古典・王道</a:t>
            </a:r>
            <a:endParaRPr lang="en-US" altLang="ja-JP" dirty="0"/>
          </a:p>
          <a:p>
            <a:pPr lvl="1">
              <a:lnSpc>
                <a:spcPct val="150000"/>
              </a:lnSpc>
            </a:pPr>
            <a:r>
              <a:rPr lang="ja-JP" altLang="en-US" dirty="0"/>
              <a:t>重み付きの問題を扱うのに必須</a:t>
            </a:r>
            <a:endParaRPr lang="en-US" altLang="ja-JP" dirty="0"/>
          </a:p>
          <a:p>
            <a:pPr lvl="1">
              <a:lnSpc>
                <a:spcPct val="150000"/>
              </a:lnSpc>
            </a:pPr>
            <a:r>
              <a:rPr lang="ja-JP" altLang="en-US" dirty="0"/>
              <a:t>近似アルゴリズム設計に有用</a:t>
            </a:r>
            <a:endParaRPr lang="en-US" altLang="ja-JP" dirty="0"/>
          </a:p>
          <a:p>
            <a:pPr lvl="1">
              <a:lnSpc>
                <a:spcPct val="150000"/>
              </a:lnSpc>
            </a:pPr>
            <a:r>
              <a:rPr lang="ja-JP" altLang="en-US" dirty="0"/>
              <a:t>近年の高速アルゴリズムで利用</a:t>
            </a:r>
            <a:endParaRPr lang="en-US" altLang="ja-JP" dirty="0"/>
          </a:p>
          <a:p>
            <a:pPr lvl="1">
              <a:lnSpc>
                <a:spcPct val="150000"/>
              </a:lnSpc>
            </a:pP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dirty="0">
                <a:solidFill>
                  <a:schemeClr val="tx2"/>
                </a:solidFill>
              </a:rPr>
              <a:t>伝えたいこと</a:t>
            </a:r>
            <a:endParaRPr lang="en-US" altLang="ja-JP" dirty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</a:pPr>
            <a:r>
              <a:rPr lang="ja-JP" altLang="en-US" dirty="0"/>
              <a:t>多面体の「</a:t>
            </a:r>
            <a:r>
              <a:rPr lang="ja-JP" altLang="en-US" dirty="0">
                <a:solidFill>
                  <a:srgbClr val="FF0000"/>
                </a:solidFill>
              </a:rPr>
              <a:t>不等式表現</a:t>
            </a:r>
            <a:r>
              <a:rPr lang="ja-JP" altLang="en-US" dirty="0"/>
              <a:t>」が大事</a:t>
            </a:r>
            <a:endParaRPr lang="en-US" altLang="ja-JP" dirty="0"/>
          </a:p>
          <a:p>
            <a:pPr lvl="1">
              <a:lnSpc>
                <a:spcPct val="150000"/>
              </a:lnSpc>
            </a:pPr>
            <a:endParaRPr lang="en-US" altLang="ja-JP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D771094-CFF4-02B3-9276-E83E8400E5EB}"/>
              </a:ext>
            </a:extLst>
          </p:cNvPr>
          <p:cNvSpPr/>
          <p:nvPr/>
        </p:nvSpPr>
        <p:spPr>
          <a:xfrm>
            <a:off x="5735960" y="3521646"/>
            <a:ext cx="2531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Lee-</a:t>
            </a:r>
            <a:r>
              <a:rPr lang="en-US" altLang="ja-JP" dirty="0" err="1"/>
              <a:t>Sidford</a:t>
            </a:r>
            <a:r>
              <a:rPr lang="en-US" altLang="ja-JP" dirty="0"/>
              <a:t>-Wong (2015)</a:t>
            </a:r>
            <a:endParaRPr lang="ja-JP" altLang="en-US" dirty="0"/>
          </a:p>
        </p:txBody>
      </p:sp>
      <p:pic>
        <p:nvPicPr>
          <p:cNvPr id="9" name="Picture 8" descr="encrypted-tbn3.gstatic.com/images?q=tbn:ANd9GcR...">
            <a:extLst>
              <a:ext uri="{FF2B5EF4-FFF2-40B4-BE49-F238E27FC236}">
                <a16:creationId xmlns:a16="http://schemas.microsoft.com/office/drawing/2014/main" id="{5D1443A8-B53C-EF3A-43CA-67FCEDF29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572" y="1700808"/>
            <a:ext cx="1534607" cy="237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EA95C24-3B97-3451-C729-4F0884091750}"/>
              </a:ext>
            </a:extLst>
          </p:cNvPr>
          <p:cNvSpPr/>
          <p:nvPr/>
        </p:nvSpPr>
        <p:spPr>
          <a:xfrm>
            <a:off x="8787751" y="4262504"/>
            <a:ext cx="1964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A. </a:t>
            </a:r>
            <a:r>
              <a:rPr lang="en-US" altLang="ja-JP" dirty="0" err="1"/>
              <a:t>Schrijver</a:t>
            </a:r>
            <a:r>
              <a:rPr lang="en-US" altLang="ja-JP" dirty="0"/>
              <a:t> (2003)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0CF07EF-B561-FE21-D984-90F9D938C633}"/>
              </a:ext>
            </a:extLst>
          </p:cNvPr>
          <p:cNvSpPr/>
          <p:nvPr/>
        </p:nvSpPr>
        <p:spPr>
          <a:xfrm>
            <a:off x="8965471" y="4616565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Combinatorial Optimization: </a:t>
            </a:r>
          </a:p>
          <a:p>
            <a:r>
              <a:rPr lang="en-US" altLang="ja-JP" dirty="0" err="1">
                <a:solidFill>
                  <a:srgbClr val="FF0000"/>
                </a:solidFill>
              </a:rPr>
              <a:t>Polyhedra</a:t>
            </a:r>
            <a:r>
              <a:rPr lang="en-US" altLang="ja-JP" dirty="0"/>
              <a:t> and Efficiency </a:t>
            </a: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19A8C012-A401-07CF-E108-F3FE5813F6D2}"/>
              </a:ext>
            </a:extLst>
          </p:cNvPr>
          <p:cNvSpPr txBox="1">
            <a:spLocks/>
          </p:cNvSpPr>
          <p:nvPr/>
        </p:nvSpPr>
        <p:spPr>
          <a:xfrm>
            <a:off x="726645" y="218750"/>
            <a:ext cx="11089232" cy="648072"/>
          </a:xfrm>
          <a:prstGeom prst="rect">
            <a:avLst/>
          </a:prstGeom>
        </p:spPr>
        <p:txBody>
          <a:bodyPr bIns="91440" anchor="b" anchorCtr="0"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/>
              <a:t>内容：組合せ最適化の紹介 とそこに現れる </a:t>
            </a:r>
            <a:r>
              <a:rPr lang="ja-JP" altLang="en-US" dirty="0">
                <a:solidFill>
                  <a:srgbClr val="FF0000"/>
                </a:solidFill>
              </a:rPr>
              <a:t>多面体</a:t>
            </a:r>
            <a:r>
              <a:rPr lang="ja-JP" altLang="en-US" dirty="0"/>
              <a:t> の話</a:t>
            </a:r>
          </a:p>
        </p:txBody>
      </p:sp>
      <p:sp>
        <p:nvSpPr>
          <p:cNvPr id="2" name="スライド番号プレースホルダー 2">
            <a:extLst>
              <a:ext uri="{FF2B5EF4-FFF2-40B4-BE49-F238E27FC236}">
                <a16:creationId xmlns:a16="http://schemas.microsoft.com/office/drawing/2014/main" id="{AAC5D8A8-31CD-4426-65A7-E91F1392F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00" y="6391994"/>
            <a:ext cx="457200" cy="457200"/>
          </a:xfrm>
          <a:noFill/>
        </p:spPr>
        <p:txBody>
          <a:bodyPr/>
          <a:lstStyle/>
          <a:p>
            <a:pPr>
              <a:defRPr/>
            </a:pPr>
            <a:fld id="{05A9228C-710E-4E36-8D3E-FBFE0059D06E}" type="slidenum">
              <a:rPr lang="ja-JP" altLang="en-US" smtClean="0">
                <a:solidFill>
                  <a:schemeClr val="tx1"/>
                </a:solidFill>
              </a:rPr>
              <a:pPr>
                <a:defRPr/>
              </a:pPr>
              <a:t>49</a:t>
            </a:fld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27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タイトル 1"/>
          <p:cNvSpPr>
            <a:spLocks noGrp="1"/>
          </p:cNvSpPr>
          <p:nvPr>
            <p:ph type="title"/>
          </p:nvPr>
        </p:nvSpPr>
        <p:spPr>
          <a:xfrm>
            <a:off x="196057" y="273052"/>
            <a:ext cx="7772400" cy="64770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「効率のよい」 アルゴリズム</a:t>
            </a:r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1919288" y="2349500"/>
            <a:ext cx="860425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4367213" y="2060576"/>
            <a:ext cx="0" cy="5762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5375275" y="2060576"/>
            <a:ext cx="0" cy="5762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3719513" y="2060576"/>
            <a:ext cx="0" cy="5762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8040688" y="2060576"/>
            <a:ext cx="0" cy="5762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8" name="テキスト ボックス 12"/>
          <p:cNvSpPr txBox="1">
            <a:spLocks noChangeArrowheads="1"/>
          </p:cNvSpPr>
          <p:nvPr/>
        </p:nvSpPr>
        <p:spPr bwMode="auto">
          <a:xfrm>
            <a:off x="8256588" y="1052514"/>
            <a:ext cx="2303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800">
                <a:solidFill>
                  <a:prstClr val="black"/>
                </a:solidFill>
                <a:latin typeface="メイリオ"/>
                <a:ea typeface="メイリオ"/>
              </a:rPr>
              <a:t>計算時間 </a:t>
            </a:r>
            <a:r>
              <a:rPr lang="ja-JP" altLang="en-US" sz="4000">
                <a:solidFill>
                  <a:srgbClr val="FF0000"/>
                </a:solidFill>
                <a:latin typeface="メイリオ"/>
                <a:ea typeface="メイリオ"/>
              </a:rPr>
              <a:t>大</a:t>
            </a:r>
            <a:endParaRPr lang="ja-JP" altLang="en-US" sz="3200">
              <a:solidFill>
                <a:srgbClr val="FF0000"/>
              </a:solidFill>
              <a:latin typeface="メイリオ"/>
              <a:ea typeface="メイリオ"/>
            </a:endParaRPr>
          </a:p>
        </p:txBody>
      </p:sp>
      <p:sp>
        <p:nvSpPr>
          <p:cNvPr id="20489" name="テキスト ボックス 13"/>
          <p:cNvSpPr txBox="1">
            <a:spLocks noChangeArrowheads="1"/>
          </p:cNvSpPr>
          <p:nvPr/>
        </p:nvSpPr>
        <p:spPr bwMode="auto">
          <a:xfrm>
            <a:off x="3170238" y="2492376"/>
            <a:ext cx="1225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4000">
                <a:solidFill>
                  <a:srgbClr val="1F497D"/>
                </a:solidFill>
              </a:rPr>
              <a:t>O(</a:t>
            </a:r>
            <a:r>
              <a:rPr lang="en-US" altLang="ja-JP" sz="4000" i="1">
                <a:solidFill>
                  <a:srgbClr val="1F497D"/>
                </a:solidFill>
              </a:rPr>
              <a:t>n</a:t>
            </a:r>
            <a:r>
              <a:rPr lang="en-US" altLang="ja-JP" sz="4000">
                <a:solidFill>
                  <a:srgbClr val="1F497D"/>
                </a:solidFill>
              </a:rPr>
              <a:t>)</a:t>
            </a:r>
            <a:endParaRPr lang="ja-JP" altLang="en-US" sz="4000">
              <a:solidFill>
                <a:srgbClr val="1F497D"/>
              </a:solidFill>
            </a:endParaRPr>
          </a:p>
        </p:txBody>
      </p:sp>
      <p:sp>
        <p:nvSpPr>
          <p:cNvPr id="20490" name="テキスト ボックス 14"/>
          <p:cNvSpPr txBox="1">
            <a:spLocks noChangeArrowheads="1"/>
          </p:cNvSpPr>
          <p:nvPr/>
        </p:nvSpPr>
        <p:spPr bwMode="auto">
          <a:xfrm>
            <a:off x="3359151" y="3262314"/>
            <a:ext cx="2663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4000">
                <a:solidFill>
                  <a:srgbClr val="1F497D"/>
                </a:solidFill>
              </a:rPr>
              <a:t>O(</a:t>
            </a:r>
            <a:r>
              <a:rPr lang="en-US" altLang="ja-JP" sz="4000" i="1">
                <a:solidFill>
                  <a:srgbClr val="1F497D"/>
                </a:solidFill>
              </a:rPr>
              <a:t>n </a:t>
            </a:r>
            <a:r>
              <a:rPr lang="en-US" altLang="ja-JP" sz="4000">
                <a:solidFill>
                  <a:srgbClr val="1F497D"/>
                </a:solidFill>
              </a:rPr>
              <a:t>log</a:t>
            </a:r>
            <a:r>
              <a:rPr lang="en-US" altLang="ja-JP" sz="4000" i="1">
                <a:solidFill>
                  <a:srgbClr val="1F497D"/>
                </a:solidFill>
              </a:rPr>
              <a:t> n</a:t>
            </a:r>
            <a:r>
              <a:rPr lang="en-US" altLang="ja-JP" sz="4000">
                <a:solidFill>
                  <a:srgbClr val="1F497D"/>
                </a:solidFill>
              </a:rPr>
              <a:t>)</a:t>
            </a:r>
            <a:endParaRPr lang="ja-JP" altLang="en-US" sz="4000">
              <a:solidFill>
                <a:srgbClr val="1F497D"/>
              </a:solidFill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flipV="1">
            <a:off x="4367213" y="2781301"/>
            <a:ext cx="0" cy="581025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2" name="テキスト ボックス 17"/>
          <p:cNvSpPr txBox="1">
            <a:spLocks noChangeArrowheads="1"/>
          </p:cNvSpPr>
          <p:nvPr/>
        </p:nvSpPr>
        <p:spPr bwMode="auto">
          <a:xfrm>
            <a:off x="4656138" y="2492376"/>
            <a:ext cx="1439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4000" dirty="0">
                <a:solidFill>
                  <a:srgbClr val="1F497D"/>
                </a:solidFill>
              </a:rPr>
              <a:t>O(</a:t>
            </a:r>
            <a:r>
              <a:rPr lang="en-US" altLang="ja-JP" sz="4000" i="1" dirty="0">
                <a:solidFill>
                  <a:srgbClr val="1F497D"/>
                </a:solidFill>
              </a:rPr>
              <a:t>n</a:t>
            </a:r>
            <a:r>
              <a:rPr lang="en-US" altLang="ja-JP" sz="4000" baseline="30000" dirty="0">
                <a:solidFill>
                  <a:srgbClr val="1F497D"/>
                </a:solidFill>
              </a:rPr>
              <a:t>2</a:t>
            </a:r>
            <a:r>
              <a:rPr lang="en-US" altLang="ja-JP" sz="4000" dirty="0">
                <a:solidFill>
                  <a:srgbClr val="1F497D"/>
                </a:solidFill>
              </a:rPr>
              <a:t>)</a:t>
            </a:r>
            <a:endParaRPr lang="ja-JP" altLang="en-US" sz="4000" dirty="0">
              <a:solidFill>
                <a:srgbClr val="1F497D"/>
              </a:solidFill>
            </a:endParaRPr>
          </a:p>
        </p:txBody>
      </p:sp>
      <p:sp>
        <p:nvSpPr>
          <p:cNvPr id="20493" name="テキスト ボックス 19"/>
          <p:cNvSpPr txBox="1">
            <a:spLocks noChangeArrowheads="1"/>
          </p:cNvSpPr>
          <p:nvPr/>
        </p:nvSpPr>
        <p:spPr bwMode="auto">
          <a:xfrm>
            <a:off x="7104064" y="3297239"/>
            <a:ext cx="1728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4000" dirty="0">
                <a:solidFill>
                  <a:srgbClr val="1F497D"/>
                </a:solidFill>
              </a:rPr>
              <a:t>O(</a:t>
            </a:r>
            <a:r>
              <a:rPr lang="en-US" altLang="ja-JP" sz="4000" i="1" dirty="0">
                <a:solidFill>
                  <a:srgbClr val="1F497D"/>
                </a:solidFill>
              </a:rPr>
              <a:t>n</a:t>
            </a:r>
            <a:r>
              <a:rPr lang="en-US" altLang="ja-JP" sz="4000" baseline="30000" dirty="0">
                <a:solidFill>
                  <a:srgbClr val="1F497D"/>
                </a:solidFill>
              </a:rPr>
              <a:t>100</a:t>
            </a:r>
            <a:r>
              <a:rPr lang="en-US" altLang="ja-JP" sz="4000" dirty="0">
                <a:solidFill>
                  <a:srgbClr val="1F497D"/>
                </a:solidFill>
              </a:rPr>
              <a:t>)</a:t>
            </a:r>
            <a:endParaRPr lang="ja-JP" altLang="en-US" sz="4000" dirty="0">
              <a:solidFill>
                <a:srgbClr val="1F497D"/>
              </a:solidFill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>
            <a:off x="9336088" y="2060576"/>
            <a:ext cx="0" cy="5762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5" name="テキスト ボックス 21"/>
          <p:cNvSpPr txBox="1">
            <a:spLocks noChangeArrowheads="1"/>
          </p:cNvSpPr>
          <p:nvPr/>
        </p:nvSpPr>
        <p:spPr bwMode="auto">
          <a:xfrm>
            <a:off x="9048750" y="2565401"/>
            <a:ext cx="172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4000" dirty="0">
                <a:solidFill>
                  <a:srgbClr val="1F497D"/>
                </a:solidFill>
              </a:rPr>
              <a:t>O(2</a:t>
            </a:r>
            <a:r>
              <a:rPr lang="en-US" altLang="ja-JP" sz="4000" i="1" baseline="30000" dirty="0">
                <a:solidFill>
                  <a:srgbClr val="1F497D"/>
                </a:solidFill>
              </a:rPr>
              <a:t>n</a:t>
            </a:r>
            <a:r>
              <a:rPr lang="en-US" altLang="ja-JP" sz="4000" dirty="0">
                <a:solidFill>
                  <a:srgbClr val="1F497D"/>
                </a:solidFill>
              </a:rPr>
              <a:t>)</a:t>
            </a:r>
            <a:endParaRPr lang="ja-JP" altLang="en-US" sz="4000" dirty="0">
              <a:solidFill>
                <a:srgbClr val="1F497D"/>
              </a:solidFill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 flipV="1">
            <a:off x="8040688" y="2781301"/>
            <a:ext cx="0" cy="581025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フリーフォーム 23"/>
          <p:cNvSpPr/>
          <p:nvPr/>
        </p:nvSpPr>
        <p:spPr>
          <a:xfrm>
            <a:off x="8472488" y="1773239"/>
            <a:ext cx="246062" cy="1023937"/>
          </a:xfrm>
          <a:custGeom>
            <a:avLst/>
            <a:gdLst>
              <a:gd name="connsiteX0" fmla="*/ 0 w 245676"/>
              <a:gd name="connsiteY0" fmla="*/ 0 h 1023582"/>
              <a:gd name="connsiteX1" fmla="*/ 245660 w 245676"/>
              <a:gd name="connsiteY1" fmla="*/ 423080 h 1023582"/>
              <a:gd name="connsiteX2" fmla="*/ 13648 w 245676"/>
              <a:gd name="connsiteY2" fmla="*/ 682388 h 1023582"/>
              <a:gd name="connsiteX3" fmla="*/ 232012 w 245676"/>
              <a:gd name="connsiteY3" fmla="*/ 1023582 h 102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676" h="1023582">
                <a:moveTo>
                  <a:pt x="0" y="0"/>
                </a:moveTo>
                <a:cubicBezTo>
                  <a:pt x="121692" y="154674"/>
                  <a:pt x="243385" y="309349"/>
                  <a:pt x="245660" y="423080"/>
                </a:cubicBezTo>
                <a:cubicBezTo>
                  <a:pt x="247935" y="536811"/>
                  <a:pt x="15923" y="582304"/>
                  <a:pt x="13648" y="682388"/>
                </a:cubicBezTo>
                <a:cubicBezTo>
                  <a:pt x="11373" y="782472"/>
                  <a:pt x="121692" y="903027"/>
                  <a:pt x="232012" y="1023582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5" name="フリーフォーム 24"/>
          <p:cNvSpPr/>
          <p:nvPr/>
        </p:nvSpPr>
        <p:spPr>
          <a:xfrm>
            <a:off x="8632826" y="1801814"/>
            <a:ext cx="246063" cy="1023937"/>
          </a:xfrm>
          <a:custGeom>
            <a:avLst/>
            <a:gdLst>
              <a:gd name="connsiteX0" fmla="*/ 0 w 245676"/>
              <a:gd name="connsiteY0" fmla="*/ 0 h 1023582"/>
              <a:gd name="connsiteX1" fmla="*/ 245660 w 245676"/>
              <a:gd name="connsiteY1" fmla="*/ 423080 h 1023582"/>
              <a:gd name="connsiteX2" fmla="*/ 13648 w 245676"/>
              <a:gd name="connsiteY2" fmla="*/ 682388 h 1023582"/>
              <a:gd name="connsiteX3" fmla="*/ 232012 w 245676"/>
              <a:gd name="connsiteY3" fmla="*/ 1023582 h 102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676" h="1023582">
                <a:moveTo>
                  <a:pt x="0" y="0"/>
                </a:moveTo>
                <a:cubicBezTo>
                  <a:pt x="121692" y="154674"/>
                  <a:pt x="243385" y="309349"/>
                  <a:pt x="245660" y="423080"/>
                </a:cubicBezTo>
                <a:cubicBezTo>
                  <a:pt x="247935" y="536811"/>
                  <a:pt x="15923" y="582304"/>
                  <a:pt x="13648" y="682388"/>
                </a:cubicBezTo>
                <a:cubicBezTo>
                  <a:pt x="11373" y="782472"/>
                  <a:pt x="121692" y="903027"/>
                  <a:pt x="232012" y="1023582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0503" name="テキスト ボックス 30"/>
          <p:cNvSpPr txBox="1">
            <a:spLocks noChangeArrowheads="1"/>
          </p:cNvSpPr>
          <p:nvPr/>
        </p:nvSpPr>
        <p:spPr bwMode="auto">
          <a:xfrm>
            <a:off x="1487488" y="1077807"/>
            <a:ext cx="230505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800" dirty="0">
                <a:solidFill>
                  <a:prstClr val="black"/>
                </a:solidFill>
                <a:latin typeface="メイリオ"/>
                <a:ea typeface="メイリオ"/>
              </a:rPr>
              <a:t>計算時間 </a:t>
            </a:r>
            <a:r>
              <a:rPr lang="ja-JP" altLang="en-US" sz="4000" dirty="0">
                <a:solidFill>
                  <a:srgbClr val="FF0000"/>
                </a:solidFill>
                <a:latin typeface="メイリオ"/>
                <a:ea typeface="メイリオ"/>
              </a:rPr>
              <a:t>小</a:t>
            </a:r>
            <a:endParaRPr lang="ja-JP" altLang="en-US" sz="3200" dirty="0">
              <a:solidFill>
                <a:srgbClr val="FF0000"/>
              </a:solidFill>
              <a:latin typeface="メイリオ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6322709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824" y="116632"/>
            <a:ext cx="10363200" cy="648072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その他の手法の発展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"/>
          </p:nvPr>
        </p:nvSpPr>
        <p:spPr>
          <a:xfrm>
            <a:off x="407368" y="716798"/>
            <a:ext cx="10363200" cy="597666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/>
              <a:t>貪欲アルゴリズムで解ける問題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dirty="0"/>
              <a:t>動的計画法で解ける問題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kumimoji="1" lang="ja-JP" altLang="en-US" dirty="0"/>
              <a:t>ネットワークフローで解ける問題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dirty="0"/>
              <a:t>一般グラフのマッチング問題</a:t>
            </a:r>
            <a:endParaRPr lang="en-US" altLang="ja-JP" dirty="0"/>
          </a:p>
          <a:p>
            <a:pPr>
              <a:lnSpc>
                <a:spcPct val="150000"/>
              </a:lnSpc>
            </a:pPr>
            <a:endParaRPr kumimoji="1" lang="en-US" altLang="ja-JP" sz="1800" dirty="0"/>
          </a:p>
          <a:p>
            <a:pPr>
              <a:lnSpc>
                <a:spcPct val="150000"/>
              </a:lnSpc>
            </a:pPr>
            <a:r>
              <a:rPr kumimoji="1" lang="ja-JP" altLang="en-US" dirty="0"/>
              <a:t>点素パス問題   </a:t>
            </a:r>
            <a:r>
              <a:rPr kumimoji="1" lang="en-US" altLang="ja-JP" sz="1800" dirty="0"/>
              <a:t>[Robertson-Seymour, 1995]</a:t>
            </a:r>
          </a:p>
          <a:p>
            <a:pPr>
              <a:lnSpc>
                <a:spcPct val="150000"/>
              </a:lnSpc>
            </a:pPr>
            <a:r>
              <a:rPr lang="ja-JP" altLang="en-US" dirty="0">
                <a:solidFill>
                  <a:prstClr val="black"/>
                </a:solidFill>
              </a:rPr>
              <a:t>重み付き線形マトロイドパリティ</a:t>
            </a:r>
            <a:endParaRPr lang="en-US" altLang="ja-JP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kumimoji="1" lang="en-US" altLang="ja-JP" sz="1400" dirty="0"/>
          </a:p>
          <a:p>
            <a:pPr>
              <a:lnSpc>
                <a:spcPct val="150000"/>
              </a:lnSpc>
            </a:pPr>
            <a:r>
              <a:rPr lang="ja-JP" altLang="en-US" dirty="0">
                <a:solidFill>
                  <a:prstClr val="black"/>
                </a:solidFill>
              </a:rPr>
              <a:t>最短</a:t>
            </a:r>
            <a:r>
              <a:rPr lang="en-US" altLang="ja-JP" dirty="0">
                <a:solidFill>
                  <a:prstClr val="black"/>
                </a:solidFill>
              </a:rPr>
              <a:t>2</a:t>
            </a:r>
            <a:r>
              <a:rPr lang="ja-JP" altLang="en-US" dirty="0">
                <a:solidFill>
                  <a:prstClr val="black"/>
                </a:solidFill>
              </a:rPr>
              <a:t>点素パス問題など</a:t>
            </a:r>
            <a:endParaRPr lang="en-US" altLang="ja-JP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ja-JP" altLang="en-US" sz="800" dirty="0"/>
          </a:p>
          <a:p>
            <a:pPr>
              <a:lnSpc>
                <a:spcPct val="150000"/>
              </a:lnSpc>
            </a:pPr>
            <a:r>
              <a:rPr lang="ja-JP" altLang="en-US" dirty="0">
                <a:solidFill>
                  <a:prstClr val="black"/>
                </a:solidFill>
              </a:rPr>
              <a:t>最適一般因子問題</a:t>
            </a: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1" name="コンテンツ プレースホルダー 3"/>
          <p:cNvSpPr txBox="1">
            <a:spLocks/>
          </p:cNvSpPr>
          <p:nvPr/>
        </p:nvSpPr>
        <p:spPr>
          <a:xfrm>
            <a:off x="8098096" y="620688"/>
            <a:ext cx="4030762" cy="86146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ja-JP" altLang="en-US" sz="2400" dirty="0">
                <a:solidFill>
                  <a:srgbClr val="FF0000"/>
                </a:solidFill>
              </a:rPr>
              <a:t>直接的な証明，マトロイド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7346375" y="796080"/>
            <a:ext cx="462003" cy="3585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コンテンツ プレースホルダー 3"/>
          <p:cNvSpPr txBox="1">
            <a:spLocks/>
          </p:cNvSpPr>
          <p:nvPr/>
        </p:nvSpPr>
        <p:spPr>
          <a:xfrm>
            <a:off x="8113910" y="1268760"/>
            <a:ext cx="4030762" cy="86146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ja-JP" altLang="en-US" sz="2400" dirty="0">
                <a:solidFill>
                  <a:srgbClr val="FF0000"/>
                </a:solidFill>
              </a:rPr>
              <a:t>最適解の部分解は最適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7362189" y="1411633"/>
            <a:ext cx="462003" cy="3585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コンテンツ プレースホルダー 3"/>
          <p:cNvSpPr txBox="1">
            <a:spLocks/>
          </p:cNvSpPr>
          <p:nvPr/>
        </p:nvSpPr>
        <p:spPr>
          <a:xfrm>
            <a:off x="8125417" y="2204864"/>
            <a:ext cx="4030762" cy="86146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ja-JP" altLang="en-US" sz="2400" dirty="0">
                <a:solidFill>
                  <a:srgbClr val="FF0000"/>
                </a:solidFill>
              </a:rPr>
              <a:t>多面体，双対性の利用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sp>
        <p:nvSpPr>
          <p:cNvPr id="18" name="右矢印 17"/>
          <p:cNvSpPr/>
          <p:nvPr/>
        </p:nvSpPr>
        <p:spPr>
          <a:xfrm>
            <a:off x="7373696" y="2347737"/>
            <a:ext cx="462003" cy="3585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中かっこ 19"/>
          <p:cNvSpPr/>
          <p:nvPr/>
        </p:nvSpPr>
        <p:spPr>
          <a:xfrm>
            <a:off x="6961223" y="2059535"/>
            <a:ext cx="245509" cy="90377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コンテンツ プレースホルダー 3"/>
          <p:cNvSpPr txBox="1">
            <a:spLocks/>
          </p:cNvSpPr>
          <p:nvPr/>
        </p:nvSpPr>
        <p:spPr>
          <a:xfrm>
            <a:off x="8143865" y="3429000"/>
            <a:ext cx="4030762" cy="86146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ja-JP" altLang="en-US" sz="2400" dirty="0">
                <a:solidFill>
                  <a:srgbClr val="FF0000"/>
                </a:solidFill>
              </a:rPr>
              <a:t>グラフマイナー理論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7392144" y="3571873"/>
            <a:ext cx="462003" cy="3585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コンテンツ プレースホルダー 3"/>
          <p:cNvSpPr txBox="1">
            <a:spLocks/>
          </p:cNvSpPr>
          <p:nvPr/>
        </p:nvSpPr>
        <p:spPr>
          <a:xfrm>
            <a:off x="8177149" y="4223719"/>
            <a:ext cx="4030762" cy="86146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ja-JP" altLang="en-US" sz="2400" dirty="0">
                <a:solidFill>
                  <a:srgbClr val="FF0000"/>
                </a:solidFill>
              </a:rPr>
              <a:t>拡張定式化＋双対性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7392144" y="4366515"/>
            <a:ext cx="462003" cy="3585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2797843" y="4665210"/>
            <a:ext cx="2988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[Iwata-Kobayashi, 2022]</a:t>
            </a:r>
            <a:endParaRPr lang="ja-JP" altLang="en-US" dirty="0"/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0" y="3284984"/>
            <a:ext cx="12192000" cy="32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コンテンツ プレースホルダー 3"/>
          <p:cNvSpPr txBox="1">
            <a:spLocks/>
          </p:cNvSpPr>
          <p:nvPr/>
        </p:nvSpPr>
        <p:spPr>
          <a:xfrm>
            <a:off x="8185918" y="5087815"/>
            <a:ext cx="4030762" cy="86146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ja-JP" altLang="en-US" sz="2400" dirty="0">
                <a:solidFill>
                  <a:srgbClr val="FF0000"/>
                </a:solidFill>
              </a:rPr>
              <a:t>線形代数的手法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sp>
        <p:nvSpPr>
          <p:cNvPr id="25" name="右矢印 24"/>
          <p:cNvSpPr/>
          <p:nvPr/>
        </p:nvSpPr>
        <p:spPr>
          <a:xfrm>
            <a:off x="7400913" y="5230611"/>
            <a:ext cx="462003" cy="3585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コンテンツ プレースホルダー 3"/>
          <p:cNvSpPr txBox="1">
            <a:spLocks/>
          </p:cNvSpPr>
          <p:nvPr/>
        </p:nvSpPr>
        <p:spPr>
          <a:xfrm>
            <a:off x="8177149" y="5877272"/>
            <a:ext cx="2311339" cy="86146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ja-JP" altLang="en-US" sz="2400" dirty="0">
                <a:solidFill>
                  <a:srgbClr val="FF0000"/>
                </a:solidFill>
              </a:rPr>
              <a:t>？？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sp>
        <p:nvSpPr>
          <p:cNvPr id="27" name="右矢印 26"/>
          <p:cNvSpPr/>
          <p:nvPr/>
        </p:nvSpPr>
        <p:spPr>
          <a:xfrm>
            <a:off x="7392144" y="6020068"/>
            <a:ext cx="462003" cy="3585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2797843" y="5621913"/>
            <a:ext cx="3299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[</a:t>
            </a:r>
            <a:r>
              <a:rPr lang="en-US" altLang="ja-JP" dirty="0" err="1"/>
              <a:t>Björklund-Husfeldt</a:t>
            </a:r>
            <a:r>
              <a:rPr lang="en-US" altLang="ja-JP" dirty="0"/>
              <a:t>, 2019]</a:t>
            </a:r>
            <a:endParaRPr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2783632" y="6372036"/>
            <a:ext cx="2764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[</a:t>
            </a:r>
            <a:r>
              <a:rPr lang="en-US" altLang="ja-JP" dirty="0" err="1"/>
              <a:t>Dudycz-Paluch</a:t>
            </a:r>
            <a:r>
              <a:rPr lang="en-US" altLang="ja-JP" dirty="0"/>
              <a:t>, 2018]</a:t>
            </a:r>
            <a:endParaRPr lang="ja-JP" altLang="en-US" dirty="0"/>
          </a:p>
        </p:txBody>
      </p:sp>
      <p:sp>
        <p:nvSpPr>
          <p:cNvPr id="5" name="スライド番号プレースホルダー 2">
            <a:extLst>
              <a:ext uri="{FF2B5EF4-FFF2-40B4-BE49-F238E27FC236}">
                <a16:creationId xmlns:a16="http://schemas.microsoft.com/office/drawing/2014/main" id="{DA6C6CED-EBB7-348C-B913-3D0AB2BFE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00" y="6391994"/>
            <a:ext cx="457200" cy="457200"/>
          </a:xfrm>
          <a:noFill/>
        </p:spPr>
        <p:txBody>
          <a:bodyPr/>
          <a:lstStyle/>
          <a:p>
            <a:pPr>
              <a:defRPr/>
            </a:pPr>
            <a:fld id="{05A9228C-710E-4E36-8D3E-FBFE0059D06E}" type="slidenum">
              <a:rPr lang="ja-JP" altLang="en-US" smtClean="0">
                <a:solidFill>
                  <a:schemeClr val="tx1"/>
                </a:solidFill>
              </a:rPr>
              <a:pPr>
                <a:defRPr/>
              </a:pPr>
              <a:t>50</a:t>
            </a:fld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96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矢印コネクタ 4"/>
          <p:cNvCxnSpPr/>
          <p:nvPr/>
        </p:nvCxnSpPr>
        <p:spPr>
          <a:xfrm>
            <a:off x="1919288" y="2349500"/>
            <a:ext cx="860425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4367213" y="2060576"/>
            <a:ext cx="0" cy="5762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5375275" y="2060576"/>
            <a:ext cx="0" cy="5762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3719513" y="2060576"/>
            <a:ext cx="0" cy="5762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8040688" y="2060576"/>
            <a:ext cx="0" cy="5762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8" name="テキスト ボックス 12"/>
          <p:cNvSpPr txBox="1">
            <a:spLocks noChangeArrowheads="1"/>
          </p:cNvSpPr>
          <p:nvPr/>
        </p:nvSpPr>
        <p:spPr bwMode="auto">
          <a:xfrm>
            <a:off x="8256588" y="1052514"/>
            <a:ext cx="2303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800">
                <a:solidFill>
                  <a:prstClr val="black"/>
                </a:solidFill>
                <a:latin typeface="メイリオ"/>
                <a:ea typeface="メイリオ"/>
              </a:rPr>
              <a:t>計算時間 </a:t>
            </a:r>
            <a:r>
              <a:rPr lang="ja-JP" altLang="en-US" sz="4000">
                <a:solidFill>
                  <a:srgbClr val="FF0000"/>
                </a:solidFill>
                <a:latin typeface="メイリオ"/>
                <a:ea typeface="メイリオ"/>
              </a:rPr>
              <a:t>大</a:t>
            </a:r>
            <a:endParaRPr lang="ja-JP" altLang="en-US" sz="3200">
              <a:solidFill>
                <a:srgbClr val="FF0000"/>
              </a:solidFill>
              <a:latin typeface="メイリオ"/>
              <a:ea typeface="メイリオ"/>
            </a:endParaRPr>
          </a:p>
        </p:txBody>
      </p:sp>
      <p:sp>
        <p:nvSpPr>
          <p:cNvPr id="20489" name="テキスト ボックス 13"/>
          <p:cNvSpPr txBox="1">
            <a:spLocks noChangeArrowheads="1"/>
          </p:cNvSpPr>
          <p:nvPr/>
        </p:nvSpPr>
        <p:spPr bwMode="auto">
          <a:xfrm>
            <a:off x="3170238" y="2492376"/>
            <a:ext cx="1225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4000">
                <a:solidFill>
                  <a:srgbClr val="1F497D"/>
                </a:solidFill>
              </a:rPr>
              <a:t>O(</a:t>
            </a:r>
            <a:r>
              <a:rPr lang="en-US" altLang="ja-JP" sz="4000" i="1">
                <a:solidFill>
                  <a:srgbClr val="1F497D"/>
                </a:solidFill>
              </a:rPr>
              <a:t>n</a:t>
            </a:r>
            <a:r>
              <a:rPr lang="en-US" altLang="ja-JP" sz="4000">
                <a:solidFill>
                  <a:srgbClr val="1F497D"/>
                </a:solidFill>
              </a:rPr>
              <a:t>)</a:t>
            </a:r>
            <a:endParaRPr lang="ja-JP" altLang="en-US" sz="4000">
              <a:solidFill>
                <a:srgbClr val="1F497D"/>
              </a:solidFill>
            </a:endParaRPr>
          </a:p>
        </p:txBody>
      </p:sp>
      <p:sp>
        <p:nvSpPr>
          <p:cNvPr id="20490" name="テキスト ボックス 14"/>
          <p:cNvSpPr txBox="1">
            <a:spLocks noChangeArrowheads="1"/>
          </p:cNvSpPr>
          <p:nvPr/>
        </p:nvSpPr>
        <p:spPr bwMode="auto">
          <a:xfrm>
            <a:off x="3359151" y="3262314"/>
            <a:ext cx="2663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4000">
                <a:solidFill>
                  <a:srgbClr val="1F497D"/>
                </a:solidFill>
              </a:rPr>
              <a:t>O(</a:t>
            </a:r>
            <a:r>
              <a:rPr lang="en-US" altLang="ja-JP" sz="4000" i="1">
                <a:solidFill>
                  <a:srgbClr val="1F497D"/>
                </a:solidFill>
              </a:rPr>
              <a:t>n </a:t>
            </a:r>
            <a:r>
              <a:rPr lang="en-US" altLang="ja-JP" sz="4000">
                <a:solidFill>
                  <a:srgbClr val="1F497D"/>
                </a:solidFill>
              </a:rPr>
              <a:t>log</a:t>
            </a:r>
            <a:r>
              <a:rPr lang="en-US" altLang="ja-JP" sz="4000" i="1">
                <a:solidFill>
                  <a:srgbClr val="1F497D"/>
                </a:solidFill>
              </a:rPr>
              <a:t> n</a:t>
            </a:r>
            <a:r>
              <a:rPr lang="en-US" altLang="ja-JP" sz="4000">
                <a:solidFill>
                  <a:srgbClr val="1F497D"/>
                </a:solidFill>
              </a:rPr>
              <a:t>)</a:t>
            </a:r>
            <a:endParaRPr lang="ja-JP" altLang="en-US" sz="4000">
              <a:solidFill>
                <a:srgbClr val="1F497D"/>
              </a:solidFill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flipV="1">
            <a:off x="4367213" y="2781301"/>
            <a:ext cx="0" cy="581025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2" name="テキスト ボックス 17"/>
          <p:cNvSpPr txBox="1">
            <a:spLocks noChangeArrowheads="1"/>
          </p:cNvSpPr>
          <p:nvPr/>
        </p:nvSpPr>
        <p:spPr bwMode="auto">
          <a:xfrm>
            <a:off x="4656138" y="2492376"/>
            <a:ext cx="1439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4000" dirty="0">
                <a:solidFill>
                  <a:srgbClr val="1F497D"/>
                </a:solidFill>
              </a:rPr>
              <a:t>O(</a:t>
            </a:r>
            <a:r>
              <a:rPr lang="en-US" altLang="ja-JP" sz="4000" i="1" dirty="0">
                <a:solidFill>
                  <a:srgbClr val="1F497D"/>
                </a:solidFill>
              </a:rPr>
              <a:t>n</a:t>
            </a:r>
            <a:r>
              <a:rPr lang="en-US" altLang="ja-JP" sz="4000" baseline="30000" dirty="0">
                <a:solidFill>
                  <a:srgbClr val="1F497D"/>
                </a:solidFill>
              </a:rPr>
              <a:t>2</a:t>
            </a:r>
            <a:r>
              <a:rPr lang="en-US" altLang="ja-JP" sz="4000" dirty="0">
                <a:solidFill>
                  <a:srgbClr val="1F497D"/>
                </a:solidFill>
              </a:rPr>
              <a:t>)</a:t>
            </a:r>
            <a:endParaRPr lang="ja-JP" altLang="en-US" sz="4000" dirty="0">
              <a:solidFill>
                <a:srgbClr val="1F497D"/>
              </a:solidFill>
            </a:endParaRPr>
          </a:p>
        </p:txBody>
      </p:sp>
      <p:sp>
        <p:nvSpPr>
          <p:cNvPr id="20493" name="テキスト ボックス 19"/>
          <p:cNvSpPr txBox="1">
            <a:spLocks noChangeArrowheads="1"/>
          </p:cNvSpPr>
          <p:nvPr/>
        </p:nvSpPr>
        <p:spPr bwMode="auto">
          <a:xfrm>
            <a:off x="7104064" y="3297239"/>
            <a:ext cx="1728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4000" dirty="0">
                <a:solidFill>
                  <a:srgbClr val="1F497D"/>
                </a:solidFill>
              </a:rPr>
              <a:t>O(</a:t>
            </a:r>
            <a:r>
              <a:rPr lang="en-US" altLang="ja-JP" sz="4000" i="1" dirty="0">
                <a:solidFill>
                  <a:srgbClr val="1F497D"/>
                </a:solidFill>
              </a:rPr>
              <a:t>n</a:t>
            </a:r>
            <a:r>
              <a:rPr lang="en-US" altLang="ja-JP" sz="4000" baseline="30000" dirty="0">
                <a:solidFill>
                  <a:srgbClr val="1F497D"/>
                </a:solidFill>
              </a:rPr>
              <a:t>100</a:t>
            </a:r>
            <a:r>
              <a:rPr lang="en-US" altLang="ja-JP" sz="4000" dirty="0">
                <a:solidFill>
                  <a:srgbClr val="1F497D"/>
                </a:solidFill>
              </a:rPr>
              <a:t>)</a:t>
            </a:r>
            <a:endParaRPr lang="ja-JP" altLang="en-US" sz="4000" dirty="0">
              <a:solidFill>
                <a:srgbClr val="1F497D"/>
              </a:solidFill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>
            <a:off x="9336088" y="2060576"/>
            <a:ext cx="0" cy="5762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5" name="テキスト ボックス 21"/>
          <p:cNvSpPr txBox="1">
            <a:spLocks noChangeArrowheads="1"/>
          </p:cNvSpPr>
          <p:nvPr/>
        </p:nvSpPr>
        <p:spPr bwMode="auto">
          <a:xfrm>
            <a:off x="9048750" y="2565401"/>
            <a:ext cx="172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4000" dirty="0">
                <a:solidFill>
                  <a:srgbClr val="1F497D"/>
                </a:solidFill>
              </a:rPr>
              <a:t>O(2</a:t>
            </a:r>
            <a:r>
              <a:rPr lang="en-US" altLang="ja-JP" sz="4000" i="1" baseline="30000" dirty="0">
                <a:solidFill>
                  <a:srgbClr val="1F497D"/>
                </a:solidFill>
              </a:rPr>
              <a:t>n</a:t>
            </a:r>
            <a:r>
              <a:rPr lang="en-US" altLang="ja-JP" sz="4000" dirty="0">
                <a:solidFill>
                  <a:srgbClr val="1F497D"/>
                </a:solidFill>
              </a:rPr>
              <a:t>)</a:t>
            </a:r>
            <a:endParaRPr lang="ja-JP" altLang="en-US" sz="4000" dirty="0">
              <a:solidFill>
                <a:srgbClr val="1F497D"/>
              </a:solidFill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 flipV="1">
            <a:off x="8040688" y="2781301"/>
            <a:ext cx="0" cy="581025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フリーフォーム 23"/>
          <p:cNvSpPr/>
          <p:nvPr/>
        </p:nvSpPr>
        <p:spPr>
          <a:xfrm>
            <a:off x="8472488" y="1773239"/>
            <a:ext cx="246062" cy="1023937"/>
          </a:xfrm>
          <a:custGeom>
            <a:avLst/>
            <a:gdLst>
              <a:gd name="connsiteX0" fmla="*/ 0 w 245676"/>
              <a:gd name="connsiteY0" fmla="*/ 0 h 1023582"/>
              <a:gd name="connsiteX1" fmla="*/ 245660 w 245676"/>
              <a:gd name="connsiteY1" fmla="*/ 423080 h 1023582"/>
              <a:gd name="connsiteX2" fmla="*/ 13648 w 245676"/>
              <a:gd name="connsiteY2" fmla="*/ 682388 h 1023582"/>
              <a:gd name="connsiteX3" fmla="*/ 232012 w 245676"/>
              <a:gd name="connsiteY3" fmla="*/ 1023582 h 102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676" h="1023582">
                <a:moveTo>
                  <a:pt x="0" y="0"/>
                </a:moveTo>
                <a:cubicBezTo>
                  <a:pt x="121692" y="154674"/>
                  <a:pt x="243385" y="309349"/>
                  <a:pt x="245660" y="423080"/>
                </a:cubicBezTo>
                <a:cubicBezTo>
                  <a:pt x="247935" y="536811"/>
                  <a:pt x="15923" y="582304"/>
                  <a:pt x="13648" y="682388"/>
                </a:cubicBezTo>
                <a:cubicBezTo>
                  <a:pt x="11373" y="782472"/>
                  <a:pt x="121692" y="903027"/>
                  <a:pt x="232012" y="1023582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5" name="フリーフォーム 24"/>
          <p:cNvSpPr/>
          <p:nvPr/>
        </p:nvSpPr>
        <p:spPr>
          <a:xfrm>
            <a:off x="8632826" y="1801814"/>
            <a:ext cx="246063" cy="1023937"/>
          </a:xfrm>
          <a:custGeom>
            <a:avLst/>
            <a:gdLst>
              <a:gd name="connsiteX0" fmla="*/ 0 w 245676"/>
              <a:gd name="connsiteY0" fmla="*/ 0 h 1023582"/>
              <a:gd name="connsiteX1" fmla="*/ 245660 w 245676"/>
              <a:gd name="connsiteY1" fmla="*/ 423080 h 1023582"/>
              <a:gd name="connsiteX2" fmla="*/ 13648 w 245676"/>
              <a:gd name="connsiteY2" fmla="*/ 682388 h 1023582"/>
              <a:gd name="connsiteX3" fmla="*/ 232012 w 245676"/>
              <a:gd name="connsiteY3" fmla="*/ 1023582 h 102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676" h="1023582">
                <a:moveTo>
                  <a:pt x="0" y="0"/>
                </a:moveTo>
                <a:cubicBezTo>
                  <a:pt x="121692" y="154674"/>
                  <a:pt x="243385" y="309349"/>
                  <a:pt x="245660" y="423080"/>
                </a:cubicBezTo>
                <a:cubicBezTo>
                  <a:pt x="247935" y="536811"/>
                  <a:pt x="15923" y="582304"/>
                  <a:pt x="13648" y="682388"/>
                </a:cubicBezTo>
                <a:cubicBezTo>
                  <a:pt x="11373" y="782472"/>
                  <a:pt x="121692" y="903027"/>
                  <a:pt x="232012" y="1023582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6" name="テキスト ボックス 17"/>
          <p:cNvSpPr txBox="1">
            <a:spLocks noChangeArrowheads="1"/>
          </p:cNvSpPr>
          <p:nvPr/>
        </p:nvSpPr>
        <p:spPr bwMode="auto">
          <a:xfrm>
            <a:off x="3792043" y="4365105"/>
            <a:ext cx="20874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4000" dirty="0">
                <a:solidFill>
                  <a:srgbClr val="1F497D"/>
                </a:solidFill>
              </a:rPr>
              <a:t>10</a:t>
            </a:r>
            <a:r>
              <a:rPr lang="en-US" altLang="ja-JP" sz="4000" baseline="30000" dirty="0">
                <a:solidFill>
                  <a:srgbClr val="1F497D"/>
                </a:solidFill>
              </a:rPr>
              <a:t>100  </a:t>
            </a:r>
            <a:r>
              <a:rPr lang="en-US" altLang="ja-JP" sz="4000" i="1" dirty="0">
                <a:solidFill>
                  <a:srgbClr val="1F497D"/>
                </a:solidFill>
              </a:rPr>
              <a:t>n</a:t>
            </a:r>
            <a:r>
              <a:rPr lang="en-US" altLang="ja-JP" sz="4000" baseline="30000" dirty="0">
                <a:solidFill>
                  <a:srgbClr val="1F497D"/>
                </a:solidFill>
              </a:rPr>
              <a:t>1.9</a:t>
            </a:r>
            <a:endParaRPr lang="ja-JP" altLang="en-US" sz="4000" dirty="0">
              <a:solidFill>
                <a:srgbClr val="1F497D"/>
              </a:solidFill>
            </a:endParaRPr>
          </a:p>
        </p:txBody>
      </p:sp>
      <p:sp>
        <p:nvSpPr>
          <p:cNvPr id="31" name="テキスト ボックス 17"/>
          <p:cNvSpPr txBox="1">
            <a:spLocks noChangeArrowheads="1"/>
          </p:cNvSpPr>
          <p:nvPr/>
        </p:nvSpPr>
        <p:spPr bwMode="auto">
          <a:xfrm>
            <a:off x="6960469" y="4377022"/>
            <a:ext cx="935236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4000" i="1" dirty="0">
                <a:solidFill>
                  <a:srgbClr val="1F497D"/>
                </a:solidFill>
              </a:rPr>
              <a:t>n</a:t>
            </a:r>
            <a:r>
              <a:rPr lang="en-US" altLang="ja-JP" sz="4000" baseline="30000" dirty="0">
                <a:solidFill>
                  <a:srgbClr val="1F497D"/>
                </a:solidFill>
              </a:rPr>
              <a:t>2</a:t>
            </a:r>
            <a:endParaRPr lang="ja-JP" altLang="en-US" sz="4000" dirty="0">
              <a:solidFill>
                <a:srgbClr val="1F497D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4109" y="4436975"/>
            <a:ext cx="917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prstClr val="black"/>
                </a:solidFill>
                <a:latin typeface="Calibri"/>
                <a:ea typeface="メイリオ"/>
              </a:rPr>
              <a:t>vs</a:t>
            </a:r>
            <a:endParaRPr lang="ja-JP" altLang="en-US" sz="3200" dirty="0">
              <a:solidFill>
                <a:prstClr val="black"/>
              </a:solidFill>
              <a:latin typeface="Calibri"/>
              <a:ea typeface="メイリオ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167514" y="5372940"/>
            <a:ext cx="917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prstClr val="black"/>
                </a:solidFill>
                <a:latin typeface="Calibri"/>
                <a:ea typeface="メイリオ"/>
              </a:rPr>
              <a:t>vs</a:t>
            </a:r>
            <a:endParaRPr lang="ja-JP" altLang="en-US" sz="3200" dirty="0">
              <a:solidFill>
                <a:prstClr val="black"/>
              </a:solidFill>
              <a:latin typeface="Calibri"/>
              <a:ea typeface="メイリオ"/>
            </a:endParaRPr>
          </a:p>
        </p:txBody>
      </p:sp>
      <p:sp>
        <p:nvSpPr>
          <p:cNvPr id="36" name="テキスト ボックス 19"/>
          <p:cNvSpPr txBox="1">
            <a:spLocks noChangeArrowheads="1"/>
          </p:cNvSpPr>
          <p:nvPr/>
        </p:nvSpPr>
        <p:spPr bwMode="auto">
          <a:xfrm>
            <a:off x="4150695" y="5279667"/>
            <a:ext cx="1728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4000" dirty="0">
                <a:solidFill>
                  <a:srgbClr val="1F497D"/>
                </a:solidFill>
              </a:rPr>
              <a:t>O(</a:t>
            </a:r>
            <a:r>
              <a:rPr lang="en-US" altLang="ja-JP" sz="4000" i="1" dirty="0">
                <a:solidFill>
                  <a:srgbClr val="1F497D"/>
                </a:solidFill>
              </a:rPr>
              <a:t>n</a:t>
            </a:r>
            <a:r>
              <a:rPr lang="en-US" altLang="ja-JP" sz="4000" baseline="30000" dirty="0">
                <a:solidFill>
                  <a:srgbClr val="1F497D"/>
                </a:solidFill>
              </a:rPr>
              <a:t>100</a:t>
            </a:r>
            <a:r>
              <a:rPr lang="en-US" altLang="ja-JP" sz="4000" dirty="0">
                <a:solidFill>
                  <a:srgbClr val="1F497D"/>
                </a:solidFill>
              </a:rPr>
              <a:t>)</a:t>
            </a:r>
            <a:endParaRPr lang="ja-JP" altLang="en-US" sz="4000" dirty="0">
              <a:solidFill>
                <a:srgbClr val="1F497D"/>
              </a:solidFill>
            </a:endParaRPr>
          </a:p>
        </p:txBody>
      </p:sp>
      <p:sp>
        <p:nvSpPr>
          <p:cNvPr id="37" name="テキスト ボックス 21"/>
          <p:cNvSpPr txBox="1">
            <a:spLocks noChangeArrowheads="1"/>
          </p:cNvSpPr>
          <p:nvPr/>
        </p:nvSpPr>
        <p:spPr bwMode="auto">
          <a:xfrm>
            <a:off x="6959873" y="5311313"/>
            <a:ext cx="20159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4000" dirty="0">
                <a:solidFill>
                  <a:srgbClr val="1F497D"/>
                </a:solidFill>
              </a:rPr>
              <a:t>O(1.01</a:t>
            </a:r>
            <a:r>
              <a:rPr lang="en-US" altLang="ja-JP" sz="4000" i="1" baseline="30000" dirty="0">
                <a:solidFill>
                  <a:srgbClr val="1F497D"/>
                </a:solidFill>
              </a:rPr>
              <a:t>n</a:t>
            </a:r>
            <a:r>
              <a:rPr lang="en-US" altLang="ja-JP" sz="4000" dirty="0">
                <a:solidFill>
                  <a:srgbClr val="1F497D"/>
                </a:solidFill>
              </a:rPr>
              <a:t>)</a:t>
            </a:r>
            <a:endParaRPr lang="ja-JP" altLang="en-US" sz="4000" dirty="0">
              <a:solidFill>
                <a:srgbClr val="1F497D"/>
              </a:solidFill>
            </a:endParaRPr>
          </a:p>
        </p:txBody>
      </p:sp>
      <p:sp>
        <p:nvSpPr>
          <p:cNvPr id="4" name="円/楕円 3"/>
          <p:cNvSpPr/>
          <p:nvPr/>
        </p:nvSpPr>
        <p:spPr>
          <a:xfrm>
            <a:off x="3792044" y="4365105"/>
            <a:ext cx="2231453" cy="7078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3791250" y="5313403"/>
            <a:ext cx="2231453" cy="7078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" name="テキスト ボックス 38"/>
          <p:cNvSpPr txBox="1">
            <a:spLocks noChangeArrowheads="1"/>
          </p:cNvSpPr>
          <p:nvPr/>
        </p:nvSpPr>
        <p:spPr bwMode="auto">
          <a:xfrm>
            <a:off x="3719737" y="6155580"/>
            <a:ext cx="5472113" cy="5857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3200">
                <a:solidFill>
                  <a:srgbClr val="FF0000"/>
                </a:solidFill>
                <a:latin typeface="メイリオ"/>
                <a:ea typeface="メイリオ"/>
              </a:rPr>
              <a:t>多項式時間   </a:t>
            </a:r>
            <a:r>
              <a:rPr lang="en-US" altLang="ja-JP" sz="3200">
                <a:solidFill>
                  <a:srgbClr val="FF0000"/>
                </a:solidFill>
                <a:latin typeface="メイリオ"/>
                <a:ea typeface="メイリオ"/>
              </a:rPr>
              <a:t>vs.   </a:t>
            </a:r>
            <a:r>
              <a:rPr lang="ja-JP" altLang="en-US" sz="3200">
                <a:solidFill>
                  <a:srgbClr val="FF0000"/>
                </a:solidFill>
                <a:latin typeface="メイリオ"/>
                <a:ea typeface="メイリオ"/>
              </a:rPr>
              <a:t>指数時間</a:t>
            </a:r>
          </a:p>
        </p:txBody>
      </p:sp>
      <p:sp>
        <p:nvSpPr>
          <p:cNvPr id="30" name="タイトル 1"/>
          <p:cNvSpPr txBox="1">
            <a:spLocks/>
          </p:cNvSpPr>
          <p:nvPr/>
        </p:nvSpPr>
        <p:spPr>
          <a:xfrm>
            <a:off x="196057" y="273052"/>
            <a:ext cx="7772400" cy="647700"/>
          </a:xfrm>
          <a:prstGeom prst="rect">
            <a:avLst/>
          </a:prstGeom>
        </p:spPr>
        <p:txBody>
          <a:bodyPr bIns="91440" anchor="b" anchorCtr="0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/>
              <a:t>「効率のよい」 アルゴリズム</a:t>
            </a:r>
          </a:p>
        </p:txBody>
      </p:sp>
      <p:sp>
        <p:nvSpPr>
          <p:cNvPr id="29" name="テキスト ボックス 30"/>
          <p:cNvSpPr txBox="1">
            <a:spLocks noChangeArrowheads="1"/>
          </p:cNvSpPr>
          <p:nvPr/>
        </p:nvSpPr>
        <p:spPr bwMode="auto">
          <a:xfrm>
            <a:off x="1487488" y="1077807"/>
            <a:ext cx="230505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800" dirty="0">
                <a:solidFill>
                  <a:prstClr val="black"/>
                </a:solidFill>
                <a:latin typeface="メイリオ"/>
                <a:ea typeface="メイリオ"/>
              </a:rPr>
              <a:t>計算時間 </a:t>
            </a:r>
            <a:r>
              <a:rPr lang="ja-JP" altLang="en-US" sz="4000" dirty="0">
                <a:solidFill>
                  <a:srgbClr val="FF0000"/>
                </a:solidFill>
                <a:latin typeface="メイリオ"/>
                <a:ea typeface="メイリオ"/>
              </a:rPr>
              <a:t>小</a:t>
            </a:r>
            <a:endParaRPr lang="ja-JP" altLang="en-US" sz="3200" dirty="0">
              <a:solidFill>
                <a:srgbClr val="FF0000"/>
              </a:solidFill>
              <a:latin typeface="メイリオ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95593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5328" y="227546"/>
            <a:ext cx="10363200" cy="64807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多項式時間アルゴリズム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45554" y="981597"/>
            <a:ext cx="6482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Calibri"/>
                <a:ea typeface="メイリオ"/>
              </a:rPr>
              <a:t>計算時間が入力サイズの多項式で</a:t>
            </a:r>
            <a:endParaRPr lang="en-US" altLang="ja-JP" sz="2800" dirty="0">
              <a:solidFill>
                <a:prstClr val="black"/>
              </a:solidFill>
              <a:latin typeface="Calibri"/>
              <a:ea typeface="メイリオ"/>
            </a:endParaRPr>
          </a:p>
          <a:p>
            <a:r>
              <a:rPr lang="ja-JP" altLang="en-US" sz="2800" dirty="0">
                <a:solidFill>
                  <a:prstClr val="black"/>
                </a:solidFill>
                <a:latin typeface="Calibri"/>
                <a:ea typeface="メイリオ"/>
              </a:rPr>
              <a:t>抑えられるアルゴリズム</a:t>
            </a:r>
            <a:endParaRPr lang="en-US" altLang="ja-JP" sz="2800" dirty="0">
              <a:solidFill>
                <a:prstClr val="black"/>
              </a:solidFill>
              <a:latin typeface="Calibri"/>
              <a:ea typeface="メイリオ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073638" y="2041683"/>
            <a:ext cx="7558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Calibri"/>
                <a:ea typeface="メイリオ"/>
              </a:rPr>
              <a:t>≈ （理論的に）</a:t>
            </a:r>
            <a:r>
              <a:rPr lang="ja-JP" altLang="en-US" sz="2800" dirty="0">
                <a:solidFill>
                  <a:srgbClr val="FF0000"/>
                </a:solidFill>
                <a:latin typeface="Calibri"/>
                <a:ea typeface="メイリオ"/>
              </a:rPr>
              <a:t>効率のよいアルゴリズム</a:t>
            </a:r>
            <a:endParaRPr lang="en-US" altLang="ja-JP" sz="2800" dirty="0">
              <a:solidFill>
                <a:srgbClr val="FF0000"/>
              </a:solidFill>
              <a:latin typeface="Calibri"/>
              <a:ea typeface="メイリオ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6023992" y="2977787"/>
            <a:ext cx="0" cy="33123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1271464" y="2977788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0000FF"/>
                </a:solidFill>
                <a:latin typeface="Calibri"/>
                <a:ea typeface="メイリオ"/>
              </a:rPr>
              <a:t>多項式時間アルゴリズムあり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6734775" y="2977788"/>
            <a:ext cx="41857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0000FF"/>
                </a:solidFill>
                <a:latin typeface="Calibri"/>
                <a:ea typeface="メイリオ"/>
              </a:rPr>
              <a:t>多項式時間アルゴリズム無し</a:t>
            </a:r>
            <a:endParaRPr lang="en-US" altLang="ja-JP" sz="2400" dirty="0">
              <a:solidFill>
                <a:srgbClr val="0000FF"/>
              </a:solidFill>
              <a:latin typeface="Calibri"/>
              <a:ea typeface="メイリオ"/>
            </a:endParaRPr>
          </a:p>
          <a:p>
            <a:pPr algn="ctr"/>
            <a:r>
              <a:rPr lang="ja-JP" altLang="en-US" sz="2400" dirty="0">
                <a:solidFill>
                  <a:srgbClr val="0000FF"/>
                </a:solidFill>
                <a:latin typeface="Calibri"/>
                <a:ea typeface="メイリオ"/>
              </a:rPr>
              <a:t>（と思われている）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631503" y="3717033"/>
            <a:ext cx="345638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ja-JP" altLang="en-US" sz="2000" dirty="0">
                <a:solidFill>
                  <a:prstClr val="black"/>
                </a:solidFill>
                <a:latin typeface="Calibri"/>
                <a:ea typeface="メイリオ"/>
              </a:rPr>
              <a:t>最短路問題</a:t>
            </a:r>
            <a:endParaRPr lang="en-US" altLang="ja-JP" sz="2000" dirty="0">
              <a:solidFill>
                <a:prstClr val="black"/>
              </a:solidFill>
              <a:latin typeface="Calibri"/>
              <a:ea typeface="メイリオ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ja-JP" altLang="en-US" sz="2000" dirty="0">
                <a:solidFill>
                  <a:prstClr val="black"/>
                </a:solidFill>
                <a:latin typeface="Calibri"/>
                <a:ea typeface="メイリオ"/>
              </a:rPr>
              <a:t>マッチング問題</a:t>
            </a:r>
            <a:endParaRPr lang="en-US" altLang="ja-JP" sz="2000" dirty="0">
              <a:solidFill>
                <a:prstClr val="black"/>
              </a:solidFill>
              <a:latin typeface="Calibri"/>
              <a:ea typeface="メイリオ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ja-JP" altLang="en-US" sz="2000" dirty="0">
                <a:solidFill>
                  <a:prstClr val="black"/>
                </a:solidFill>
                <a:latin typeface="Calibri"/>
                <a:ea typeface="メイリオ"/>
              </a:rPr>
              <a:t>最大流問題</a:t>
            </a:r>
            <a:endParaRPr lang="en-US" altLang="ja-JP" sz="2000" dirty="0">
              <a:solidFill>
                <a:prstClr val="black"/>
              </a:solidFill>
              <a:latin typeface="Calibri"/>
              <a:ea typeface="メイリオ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ja-JP" altLang="en-US" sz="2000" dirty="0">
                <a:solidFill>
                  <a:prstClr val="black"/>
                </a:solidFill>
                <a:latin typeface="Calibri"/>
                <a:ea typeface="メイリオ"/>
              </a:rPr>
              <a:t>最小カット問題</a:t>
            </a:r>
            <a:endParaRPr lang="en-US" altLang="ja-JP" sz="2000" dirty="0">
              <a:solidFill>
                <a:prstClr val="black"/>
              </a:solidFill>
              <a:latin typeface="Calibri"/>
              <a:ea typeface="メイリオ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ja-JP" altLang="en-US" sz="2000" dirty="0">
                <a:solidFill>
                  <a:prstClr val="black"/>
                </a:solidFill>
                <a:latin typeface="Calibri"/>
                <a:ea typeface="メイリオ"/>
              </a:rPr>
              <a:t>最小費用流問題     </a:t>
            </a:r>
            <a:r>
              <a:rPr lang="en-US" altLang="ja-JP" sz="2000" dirty="0">
                <a:solidFill>
                  <a:prstClr val="black"/>
                </a:solidFill>
                <a:latin typeface="Calibri"/>
                <a:ea typeface="メイリオ"/>
              </a:rPr>
              <a:t>etc.</a:t>
            </a:r>
            <a:endParaRPr lang="ja-JP" altLang="en-US" sz="2000" dirty="0">
              <a:solidFill>
                <a:prstClr val="black"/>
              </a:solidFill>
              <a:latin typeface="Calibri"/>
              <a:ea typeface="メイリオ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032103" y="3717032"/>
            <a:ext cx="345638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ja-JP" sz="2000" dirty="0">
                <a:solidFill>
                  <a:prstClr val="black"/>
                </a:solidFill>
                <a:latin typeface="Calibri"/>
                <a:ea typeface="メイリオ"/>
              </a:rPr>
              <a:t>SAT</a:t>
            </a:r>
            <a:r>
              <a:rPr lang="ja-JP" altLang="en-US" sz="2000" dirty="0">
                <a:solidFill>
                  <a:prstClr val="black"/>
                </a:solidFill>
                <a:latin typeface="Calibri"/>
                <a:ea typeface="メイリオ"/>
              </a:rPr>
              <a:t>問題</a:t>
            </a:r>
            <a:endParaRPr lang="en-US" altLang="ja-JP" sz="2000" dirty="0">
              <a:solidFill>
                <a:prstClr val="black"/>
              </a:solidFill>
              <a:latin typeface="Calibri"/>
              <a:ea typeface="メイリオ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ja-JP" altLang="en-US" sz="2000" dirty="0">
                <a:solidFill>
                  <a:prstClr val="black"/>
                </a:solidFill>
                <a:latin typeface="Calibri"/>
                <a:ea typeface="メイリオ"/>
              </a:rPr>
              <a:t>巡回セールスマン問題</a:t>
            </a:r>
            <a:endParaRPr lang="en-US" altLang="ja-JP" sz="2000" dirty="0">
              <a:solidFill>
                <a:prstClr val="black"/>
              </a:solidFill>
              <a:latin typeface="Calibri"/>
              <a:ea typeface="メイリオ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ja-JP" altLang="en-US" sz="2000" dirty="0">
                <a:solidFill>
                  <a:prstClr val="black"/>
                </a:solidFill>
                <a:latin typeface="Calibri"/>
                <a:ea typeface="メイリオ"/>
              </a:rPr>
              <a:t>点彩色問題</a:t>
            </a:r>
            <a:endParaRPr lang="en-US" altLang="ja-JP" sz="2000" dirty="0">
              <a:solidFill>
                <a:prstClr val="black"/>
              </a:solidFill>
              <a:latin typeface="Calibri"/>
              <a:ea typeface="メイリオ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ja-JP" altLang="en-US" sz="2000" dirty="0">
                <a:solidFill>
                  <a:prstClr val="black"/>
                </a:solidFill>
                <a:latin typeface="Calibri"/>
                <a:ea typeface="メイリオ"/>
              </a:rPr>
              <a:t>最大カット問題</a:t>
            </a:r>
            <a:endParaRPr lang="en-US" altLang="ja-JP" sz="2000" dirty="0">
              <a:solidFill>
                <a:prstClr val="black"/>
              </a:solidFill>
              <a:latin typeface="Calibri"/>
              <a:ea typeface="メイリオ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ja-JP" altLang="en-US" sz="2000" dirty="0">
                <a:solidFill>
                  <a:prstClr val="black"/>
                </a:solidFill>
                <a:latin typeface="Calibri"/>
                <a:ea typeface="メイリオ"/>
              </a:rPr>
              <a:t>最大クリーク問題     </a:t>
            </a:r>
            <a:r>
              <a:rPr lang="en-US" altLang="ja-JP" sz="2000" dirty="0">
                <a:solidFill>
                  <a:prstClr val="black"/>
                </a:solidFill>
                <a:latin typeface="Calibri"/>
                <a:ea typeface="メイリオ"/>
              </a:rPr>
              <a:t>etc.</a:t>
            </a:r>
            <a:endParaRPr lang="ja-JP" altLang="en-US" sz="2000" dirty="0">
              <a:solidFill>
                <a:prstClr val="black"/>
              </a:solidFill>
              <a:latin typeface="Calibri"/>
              <a:ea typeface="メイリオ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783632" y="6060720"/>
            <a:ext cx="396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>
                <a:solidFill>
                  <a:srgbClr val="0000FF"/>
                </a:solidFill>
                <a:latin typeface="Calibri"/>
                <a:ea typeface="メイリオ"/>
              </a:rPr>
              <a:t>P</a:t>
            </a:r>
            <a:endParaRPr lang="ja-JP" altLang="en-US" sz="3200" dirty="0">
              <a:solidFill>
                <a:srgbClr val="0000FF"/>
              </a:solidFill>
              <a:latin typeface="Calibri"/>
              <a:ea typeface="メイリオ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8184232" y="6078361"/>
            <a:ext cx="1481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>
                <a:solidFill>
                  <a:srgbClr val="0000FF"/>
                </a:solidFill>
                <a:latin typeface="Calibri"/>
                <a:ea typeface="メイリオ"/>
              </a:rPr>
              <a:t>NP</a:t>
            </a:r>
            <a:r>
              <a:rPr lang="ja-JP" altLang="en-US" sz="3200" dirty="0">
                <a:solidFill>
                  <a:srgbClr val="0000FF"/>
                </a:solidFill>
                <a:latin typeface="Calibri"/>
                <a:ea typeface="メイリオ"/>
              </a:rPr>
              <a:t>困難</a:t>
            </a:r>
          </a:p>
        </p:txBody>
      </p:sp>
    </p:spTree>
    <p:extLst>
      <p:ext uri="{BB962C8B-B14F-4D97-AF65-F5344CB8AC3E}">
        <p14:creationId xmlns:p14="http://schemas.microsoft.com/office/powerpoint/2010/main" val="2361079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7368" y="222433"/>
            <a:ext cx="10363200" cy="64807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「効率の</a:t>
            </a:r>
            <a:r>
              <a:rPr lang="ja-JP" altLang="en-US" dirty="0"/>
              <a:t>よ</a:t>
            </a:r>
            <a:r>
              <a:rPr kumimoji="1" lang="ja-JP" altLang="en-US" dirty="0"/>
              <a:t>さ」に関する自然な疑問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1199456" y="980728"/>
            <a:ext cx="7772400" cy="6048672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P</a:t>
            </a:r>
            <a:r>
              <a:rPr lang="ja-JP" altLang="en-US" sz="2800" dirty="0"/>
              <a:t> と </a:t>
            </a:r>
            <a:r>
              <a:rPr lang="en-US" altLang="ja-JP" sz="2800" dirty="0"/>
              <a:t>NP</a:t>
            </a:r>
            <a:r>
              <a:rPr lang="ja-JP" altLang="en-US" sz="2800" dirty="0"/>
              <a:t>困難 な問題の間に差異はあるか？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r>
              <a:rPr lang="ja-JP" altLang="en-US" sz="2800" dirty="0"/>
              <a:t>（</a:t>
            </a:r>
            <a:r>
              <a:rPr lang="en-US" altLang="ja-JP" sz="2800" dirty="0"/>
              <a:t>P</a:t>
            </a:r>
            <a:r>
              <a:rPr lang="ja-JP" altLang="en-US" sz="2800" dirty="0"/>
              <a:t>≠</a:t>
            </a:r>
            <a:r>
              <a:rPr lang="en-US" altLang="ja-JP" sz="2800" dirty="0"/>
              <a:t>NP</a:t>
            </a:r>
            <a:r>
              <a:rPr lang="ja-JP" altLang="en-US" sz="2800" dirty="0"/>
              <a:t> を想定して）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     多項式時間で解ける問題の限界は？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r>
              <a:rPr lang="ja-JP" altLang="en-US" sz="2800" dirty="0"/>
              <a:t>その他</a:t>
            </a:r>
            <a:endParaRPr lang="en-US" altLang="ja-JP" sz="2800" dirty="0"/>
          </a:p>
          <a:p>
            <a:pPr lvl="1"/>
            <a:r>
              <a:rPr kumimoji="1" lang="ja-JP" altLang="en-US" dirty="0"/>
              <a:t>アルゴリズムの高速化</a:t>
            </a:r>
            <a:endParaRPr kumimoji="1" lang="en-US" altLang="ja-JP" dirty="0"/>
          </a:p>
          <a:p>
            <a:pPr lvl="1"/>
            <a:r>
              <a:rPr lang="ja-JP" altLang="en-US" dirty="0"/>
              <a:t>近似アルゴリズム</a:t>
            </a:r>
            <a:endParaRPr lang="en-US" altLang="ja-JP" dirty="0"/>
          </a:p>
          <a:p>
            <a:pPr lvl="1"/>
            <a:r>
              <a:rPr lang="ja-JP" altLang="en-US" dirty="0"/>
              <a:t>他の計算量クラス</a:t>
            </a:r>
            <a:endParaRPr lang="en-US" altLang="ja-JP" dirty="0"/>
          </a:p>
          <a:p>
            <a:pPr lvl="1"/>
            <a:r>
              <a:rPr lang="ja-JP" altLang="en-US" dirty="0"/>
              <a:t>固定パラメータアルゴリズム           </a:t>
            </a:r>
            <a:r>
              <a:rPr lang="en-US" altLang="ja-JP" dirty="0"/>
              <a:t>etc.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855641" y="1556793"/>
            <a:ext cx="6362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0000FF"/>
                </a:solidFill>
                <a:latin typeface="Calibri"/>
                <a:ea typeface="メイリオ"/>
              </a:rPr>
              <a:t>P </a:t>
            </a:r>
            <a:r>
              <a:rPr lang="ja-JP" altLang="en-US" sz="2400" dirty="0">
                <a:solidFill>
                  <a:srgbClr val="0000FF"/>
                </a:solidFill>
                <a:latin typeface="Calibri"/>
                <a:ea typeface="メイリオ"/>
              </a:rPr>
              <a:t>≠ </a:t>
            </a:r>
            <a:r>
              <a:rPr lang="en-US" altLang="ja-JP" sz="2400" dirty="0">
                <a:solidFill>
                  <a:srgbClr val="0000FF"/>
                </a:solidFill>
                <a:latin typeface="Calibri"/>
                <a:ea typeface="メイリオ"/>
              </a:rPr>
              <a:t>NP </a:t>
            </a:r>
            <a:r>
              <a:rPr lang="ja-JP" altLang="en-US" sz="2400" dirty="0">
                <a:solidFill>
                  <a:srgbClr val="0000FF"/>
                </a:solidFill>
                <a:latin typeface="Calibri"/>
                <a:ea typeface="メイリオ"/>
              </a:rPr>
              <a:t>予想 </a:t>
            </a:r>
            <a:r>
              <a:rPr lang="ja-JP" altLang="en-US" dirty="0">
                <a:solidFill>
                  <a:srgbClr val="0000FF"/>
                </a:solidFill>
                <a:latin typeface="Calibri"/>
                <a:ea typeface="メイリオ"/>
              </a:rPr>
              <a:t>（クレイ数学研究所のミレニアム懸賞問題）</a:t>
            </a:r>
          </a:p>
        </p:txBody>
      </p:sp>
    </p:spTree>
    <p:extLst>
      <p:ext uri="{BB962C8B-B14F-4D97-AF65-F5344CB8AC3E}">
        <p14:creationId xmlns:p14="http://schemas.microsoft.com/office/powerpoint/2010/main" val="2790731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824" y="116632"/>
            <a:ext cx="10363200" cy="64807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効率よく解ける問題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"/>
          </p:nvPr>
        </p:nvSpPr>
        <p:spPr>
          <a:xfrm>
            <a:off x="413320" y="1414264"/>
            <a:ext cx="10363200" cy="51110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/>
              <a:t>貪欲アルゴリズムで解ける問題</a:t>
            </a:r>
            <a:endParaRPr lang="en-US" altLang="ja-JP" dirty="0"/>
          </a:p>
          <a:p>
            <a:pPr>
              <a:lnSpc>
                <a:spcPct val="150000"/>
              </a:lnSpc>
            </a:pP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dirty="0"/>
              <a:t>動的計画法で解ける問題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endParaRPr lang="en-US" altLang="ja-JP" dirty="0"/>
          </a:p>
          <a:p>
            <a:pPr>
              <a:lnSpc>
                <a:spcPct val="150000"/>
              </a:lnSpc>
            </a:pPr>
            <a:r>
              <a:rPr kumimoji="1" lang="ja-JP" altLang="en-US" dirty="0"/>
              <a:t>ネットワークフローで解ける問題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dirty="0"/>
              <a:t>一般グラフのマッチング問題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62163" y="1990328"/>
            <a:ext cx="46805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b="1" dirty="0">
                <a:solidFill>
                  <a:schemeClr val="tx2"/>
                </a:solidFill>
              </a:rPr>
              <a:t>例： </a:t>
            </a:r>
            <a:r>
              <a:rPr lang="ja-JP" altLang="en-US" dirty="0"/>
              <a:t>最小全域木問題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45435" y="3426713"/>
            <a:ext cx="61206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b="1" dirty="0">
                <a:solidFill>
                  <a:schemeClr val="tx2"/>
                </a:solidFill>
              </a:rPr>
              <a:t>例： </a:t>
            </a:r>
            <a:r>
              <a:rPr lang="ja-JP" altLang="en-US" dirty="0"/>
              <a:t>最短路問題，ナップサック問題</a:t>
            </a:r>
            <a:r>
              <a:rPr lang="ja-JP" altLang="en-US" sz="1200" dirty="0"/>
              <a:t>（擬多項式時間）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45435" y="4798640"/>
            <a:ext cx="61206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b="1" dirty="0">
                <a:solidFill>
                  <a:schemeClr val="tx2"/>
                </a:solidFill>
              </a:rPr>
              <a:t>例： </a:t>
            </a:r>
            <a:r>
              <a:rPr lang="ja-JP" altLang="en-US" dirty="0"/>
              <a:t>最大流問題，最小費用流問題，</a:t>
            </a:r>
            <a:r>
              <a:rPr lang="en-US" altLang="ja-JP" dirty="0"/>
              <a:t>2</a:t>
            </a:r>
            <a:r>
              <a:rPr lang="ja-JP" altLang="en-US" dirty="0"/>
              <a:t>部マッチング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8552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ジャパネスク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Calibri"/>
        <a:ea typeface="メイリオ"/>
        <a:cs typeface=""/>
      </a:majorFont>
      <a:minorFont>
        <a:latin typeface="Calibri"/>
        <a:ea typeface="メイリオ"/>
        <a:cs typeface=""/>
      </a:minorFont>
    </a:fontScheme>
    <a:fmtScheme name="ジャパネス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ジャパネスク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メイリオ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ジャパネス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27096</TotalTime>
  <Words>4180</Words>
  <Application>Microsoft Office PowerPoint</Application>
  <PresentationFormat>ワイド画面</PresentationFormat>
  <Paragraphs>1063</Paragraphs>
  <Slides>50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50</vt:i4>
      </vt:variant>
    </vt:vector>
  </HeadingPairs>
  <TitlesOfParts>
    <vt:vector size="65" baseType="lpstr">
      <vt:lpstr>Malgun Gothic Semilight</vt:lpstr>
      <vt:lpstr>ＭＳ Ｐゴシック</vt:lpstr>
      <vt:lpstr>メイリオ</vt:lpstr>
      <vt:lpstr>游ゴシック</vt:lpstr>
      <vt:lpstr>游ゴシック Light</vt:lpstr>
      <vt:lpstr>Aptos</vt:lpstr>
      <vt:lpstr>Arial</vt:lpstr>
      <vt:lpstr>Calibri</vt:lpstr>
      <vt:lpstr>Cambria Math</vt:lpstr>
      <vt:lpstr>Times New Roman</vt:lpstr>
      <vt:lpstr>Wingdings</vt:lpstr>
      <vt:lpstr>Wingdings 2</vt:lpstr>
      <vt:lpstr>ジャパネスク</vt:lpstr>
      <vt:lpstr>1_ジャパネスク</vt:lpstr>
      <vt:lpstr>Office テーマ</vt:lpstr>
      <vt:lpstr>組合せ最適化における多面体の役割</vt:lpstr>
      <vt:lpstr>自己紹介</vt:lpstr>
      <vt:lpstr>PowerPoint プレゼンテーション</vt:lpstr>
      <vt:lpstr>効率よく解ける問題</vt:lpstr>
      <vt:lpstr>「効率のよい」 アルゴリズム</vt:lpstr>
      <vt:lpstr>PowerPoint プレゼンテーション</vt:lpstr>
      <vt:lpstr>多項式時間アルゴリズム</vt:lpstr>
      <vt:lpstr>「効率のよさ」に関する自然な疑問</vt:lpstr>
      <vt:lpstr>効率よく解ける問題</vt:lpstr>
      <vt:lpstr>効率よく解ける問題</vt:lpstr>
      <vt:lpstr>２部グラフのマッチング</vt:lpstr>
      <vt:lpstr>２部グラフのマッチング</vt:lpstr>
      <vt:lpstr>PowerPoint プレゼンテーション</vt:lpstr>
      <vt:lpstr>増加道</vt:lpstr>
      <vt:lpstr>増加道アルゴリズム</vt:lpstr>
      <vt:lpstr>重み付きマッチング</vt:lpstr>
      <vt:lpstr>２部グラフの完全マッチング多面体</vt:lpstr>
      <vt:lpstr>２部グラフの完全マッチング多面体</vt:lpstr>
      <vt:lpstr>２部グラフの完全マッチング多面体</vt:lpstr>
      <vt:lpstr>重み付きマッチング</vt:lpstr>
      <vt:lpstr>増加道による重みの変化</vt:lpstr>
      <vt:lpstr>最小重み完全マッチングに対するアルゴリズム</vt:lpstr>
      <vt:lpstr>出力の最適性</vt:lpstr>
      <vt:lpstr>出力の最適性</vt:lpstr>
      <vt:lpstr>２部グラフの完全マッチング多面体</vt:lpstr>
      <vt:lpstr>２部グラフの完全マッチング多面体</vt:lpstr>
      <vt:lpstr>PowerPoint プレゼンテーション</vt:lpstr>
      <vt:lpstr>PowerPoint プレゼンテーション</vt:lpstr>
      <vt:lpstr>PowerPoint プレゼンテーション</vt:lpstr>
      <vt:lpstr>２部グラフのマッチングのまとめ</vt:lpstr>
      <vt:lpstr>参考：一般グラフのマッチング</vt:lpstr>
      <vt:lpstr>マトロイド上の最適化</vt:lpstr>
      <vt:lpstr>マトロイド</vt:lpstr>
      <vt:lpstr>マトロイド上の最適化</vt:lpstr>
      <vt:lpstr>最適性の証明</vt:lpstr>
      <vt:lpstr>独立集合多面体</vt:lpstr>
      <vt:lpstr>線形マトロイド交叉</vt:lpstr>
      <vt:lpstr>マトロイド交叉多面体</vt:lpstr>
      <vt:lpstr>近似アルゴリズムと多面体</vt:lpstr>
      <vt:lpstr>組合せ最適化における多面体の役割</vt:lpstr>
      <vt:lpstr>重み付き頂点被覆問題</vt:lpstr>
      <vt:lpstr>マトロイド制約付き劣モジュラ関数最大化</vt:lpstr>
      <vt:lpstr>マトロイド制約付き劣モジュラ関数最大化</vt:lpstr>
      <vt:lpstr>Continuous Greedy Algorithm </vt:lpstr>
      <vt:lpstr>PowerPoint プレゼンテーション</vt:lpstr>
      <vt:lpstr>PowerPoint プレゼンテーション</vt:lpstr>
      <vt:lpstr>今までの話との違い：目的関数の非線形性</vt:lpstr>
      <vt:lpstr>おわりに</vt:lpstr>
      <vt:lpstr>PowerPoint プレゼンテーション</vt:lpstr>
      <vt:lpstr>その他の手法の発展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Algorithms for Finding a Maximum Non-k-linked Graph</dc:title>
  <cp:lastModifiedBy>kobayashi.yusuke.7w@ms.c.kyoto-u.ac.jp</cp:lastModifiedBy>
  <cp:revision>667</cp:revision>
  <cp:lastPrinted>2013-12-13T02:13:47Z</cp:lastPrinted>
  <dcterms:modified xsi:type="dcterms:W3CDTF">2026-01-08T02:01:33Z</dcterms:modified>
</cp:coreProperties>
</file>